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420" r:id="rId2"/>
    <p:sldId id="480" r:id="rId3"/>
    <p:sldId id="536" r:id="rId4"/>
    <p:sldId id="537" r:id="rId5"/>
    <p:sldId id="538" r:id="rId6"/>
    <p:sldId id="539" r:id="rId7"/>
    <p:sldId id="540" r:id="rId8"/>
    <p:sldId id="541" r:id="rId9"/>
    <p:sldId id="542" r:id="rId10"/>
    <p:sldId id="543" r:id="rId11"/>
    <p:sldId id="544" r:id="rId12"/>
    <p:sldId id="545" r:id="rId13"/>
    <p:sldId id="546" r:id="rId14"/>
    <p:sldId id="548" r:id="rId15"/>
    <p:sldId id="549" r:id="rId16"/>
    <p:sldId id="550" r:id="rId17"/>
    <p:sldId id="551" r:id="rId18"/>
    <p:sldId id="552" r:id="rId19"/>
    <p:sldId id="553" r:id="rId20"/>
    <p:sldId id="554" r:id="rId21"/>
    <p:sldId id="555" r:id="rId22"/>
    <p:sldId id="556" r:id="rId23"/>
    <p:sldId id="559" r:id="rId24"/>
    <p:sldId id="563" r:id="rId25"/>
    <p:sldId id="564" r:id="rId26"/>
    <p:sldId id="565" r:id="rId27"/>
    <p:sldId id="571" r:id="rId28"/>
    <p:sldId id="572" r:id="rId29"/>
    <p:sldId id="566" r:id="rId30"/>
    <p:sldId id="567" r:id="rId31"/>
    <p:sldId id="569" r:id="rId32"/>
    <p:sldId id="570" r:id="rId33"/>
    <p:sldId id="547" r:id="rId34"/>
    <p:sldId id="568" r:id="rId35"/>
  </p:sldIdLst>
  <p:sldSz cx="9144000" cy="6858000" type="screen4x3"/>
  <p:notesSz cx="7102475" cy="10233025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AA"/>
    <a:srgbClr val="32BAEC"/>
    <a:srgbClr val="0046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350" y="72"/>
      </p:cViewPr>
      <p:guideLst>
        <p:guide orient="horz" pos="2160"/>
        <p:guide pos="2880"/>
      </p:guideLst>
    </p:cSldViewPr>
  </p:slideViewPr>
  <p:notesTextViewPr>
    <p:cViewPr>
      <p:scale>
        <a:sx n="50" d="100"/>
        <a:sy n="50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-2046" y="-72"/>
      </p:cViewPr>
      <p:guideLst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BC53FA6-2BDA-467D-9652-1EF17710C1F3}" type="datetimeFigureOut">
              <a:rPr lang="fr-FR" smtClean="0"/>
              <a:t>15/02/2018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B0D9393F-BA45-4FC7-B5BB-17829CE9A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286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C2004A31-8B72-4BD1-856D-942E810FA485}" type="datetimeFigureOut">
              <a:rPr lang="fr-FR" smtClean="0"/>
              <a:t>15/02/2018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3750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1C0D6AD5-4015-4A1D-B645-8BC1B16797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207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D6AD5-4015-4A1D-B645-8BC1B16797A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893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487" y="295975"/>
            <a:ext cx="1295642" cy="67373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988576">
            <a:off x="789054" y="-677709"/>
            <a:ext cx="2071432" cy="8556318"/>
          </a:xfrm>
          <a:prstGeom prst="rect">
            <a:avLst/>
          </a:prstGeom>
          <a:solidFill>
            <a:srgbClr val="35BAE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" name="Picture 3" descr="\\Datadsi\datausers\bernardla\Desktop\picto ligne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42222" y="6220048"/>
            <a:ext cx="2091907" cy="50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 userDrawn="1"/>
        </p:nvSpPr>
        <p:spPr>
          <a:xfrm>
            <a:off x="4178595" y="1775637"/>
            <a:ext cx="406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3" name="Espace réservé du titre 1"/>
          <p:cNvSpPr>
            <a:spLocks noGrp="1"/>
          </p:cNvSpPr>
          <p:nvPr>
            <p:ph type="title"/>
          </p:nvPr>
        </p:nvSpPr>
        <p:spPr>
          <a:xfrm>
            <a:off x="4031321" y="1775636"/>
            <a:ext cx="4537808" cy="2626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60AA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4483100" y="6412615"/>
            <a:ext cx="3275031" cy="308418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G. Hénaff – Fatigue of </a:t>
            </a:r>
            <a:r>
              <a:rPr lang="fr-FR" dirty="0" err="1" smtClean="0"/>
              <a:t>Materials</a:t>
            </a:r>
            <a:r>
              <a:rPr lang="fr-FR" dirty="0" smtClean="0"/>
              <a:t> &amp; </a:t>
            </a:r>
            <a:r>
              <a:rPr lang="fr-FR" dirty="0" err="1" smtClean="0"/>
              <a:t>STructures</a:t>
            </a:r>
            <a:endParaRPr lang="fr-FR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2" hasCustomPrompt="1"/>
          </p:nvPr>
        </p:nvSpPr>
        <p:spPr>
          <a:xfrm>
            <a:off x="7511921" y="6412615"/>
            <a:ext cx="1265237" cy="307975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4307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988576">
            <a:off x="-1049089" y="-1288950"/>
            <a:ext cx="2071432" cy="7931260"/>
          </a:xfrm>
          <a:prstGeom prst="rect">
            <a:avLst/>
          </a:prstGeom>
          <a:solidFill>
            <a:srgbClr val="35BAE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487" y="295975"/>
            <a:ext cx="1295642" cy="673734"/>
          </a:xfrm>
          <a:prstGeom prst="rect">
            <a:avLst/>
          </a:prstGeom>
        </p:spPr>
      </p:pic>
      <p:pic>
        <p:nvPicPr>
          <p:cNvPr id="9" name="Picture 3" descr="\\Datadsi\datausers\bernardla\Desktop\picto ligne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9867" y="6464620"/>
            <a:ext cx="1136173" cy="27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titre 1"/>
          <p:cNvSpPr>
            <a:spLocks noGrp="1"/>
          </p:cNvSpPr>
          <p:nvPr>
            <p:ph type="title"/>
          </p:nvPr>
        </p:nvSpPr>
        <p:spPr>
          <a:xfrm>
            <a:off x="2104539" y="358038"/>
            <a:ext cx="4899228" cy="776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800">
                <a:solidFill>
                  <a:srgbClr val="0060AA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 hasCustomPrompt="1"/>
          </p:nvPr>
        </p:nvSpPr>
        <p:spPr>
          <a:xfrm>
            <a:off x="5710238" y="6464620"/>
            <a:ext cx="1563249" cy="272339"/>
          </a:xfrm>
        </p:spPr>
        <p:txBody>
          <a:bodyPr>
            <a:noAutofit/>
          </a:bodyPr>
          <a:lstStyle>
            <a:lvl1pPr marL="0" indent="0" algn="ct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Titre du document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7373620" y="6460217"/>
            <a:ext cx="1095375" cy="27305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333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487" y="295975"/>
            <a:ext cx="1295642" cy="67373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988576">
            <a:off x="-1649621" y="-868774"/>
            <a:ext cx="2071432" cy="4500307"/>
          </a:xfrm>
          <a:prstGeom prst="rect">
            <a:avLst/>
          </a:prstGeom>
          <a:solidFill>
            <a:srgbClr val="35BAE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4" name="Picture 3" descr="\\Datadsi\datausers\bernardla\Desktop\picto ligne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9867" y="6464620"/>
            <a:ext cx="1136173" cy="27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titre 1"/>
          <p:cNvSpPr>
            <a:spLocks noGrp="1"/>
          </p:cNvSpPr>
          <p:nvPr>
            <p:ph type="title"/>
          </p:nvPr>
        </p:nvSpPr>
        <p:spPr>
          <a:xfrm>
            <a:off x="1679237" y="358038"/>
            <a:ext cx="4899228" cy="776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800">
                <a:solidFill>
                  <a:srgbClr val="0060AA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12" name="Espace réservé du texte 2"/>
          <p:cNvSpPr>
            <a:spLocks noGrp="1"/>
          </p:cNvSpPr>
          <p:nvPr>
            <p:ph type="body" sz="quarter" idx="10" hasCustomPrompt="1"/>
          </p:nvPr>
        </p:nvSpPr>
        <p:spPr>
          <a:xfrm>
            <a:off x="5710238" y="6464620"/>
            <a:ext cx="1563249" cy="272339"/>
          </a:xfrm>
        </p:spPr>
        <p:txBody>
          <a:bodyPr>
            <a:noAutofit/>
          </a:bodyPr>
          <a:lstStyle>
            <a:lvl1pPr marL="0" indent="0" algn="ct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Titre du document</a:t>
            </a:r>
            <a:endParaRPr lang="fr-FR" dirty="0"/>
          </a:p>
        </p:txBody>
      </p:sp>
      <p:sp>
        <p:nvSpPr>
          <p:cNvPr id="13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7373620" y="6460217"/>
            <a:ext cx="1095375" cy="27305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3631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487" y="295975"/>
            <a:ext cx="1295642" cy="673734"/>
          </a:xfrm>
          <a:prstGeom prst="rect">
            <a:avLst/>
          </a:prstGeom>
        </p:spPr>
      </p:pic>
      <p:sp>
        <p:nvSpPr>
          <p:cNvPr id="7" name="Espace réservé du texte 2"/>
          <p:cNvSpPr>
            <a:spLocks noGrp="1"/>
          </p:cNvSpPr>
          <p:nvPr>
            <p:ph type="body" sz="quarter" idx="10" hasCustomPrompt="1"/>
          </p:nvPr>
        </p:nvSpPr>
        <p:spPr>
          <a:xfrm>
            <a:off x="3317912" y="6460217"/>
            <a:ext cx="1563249" cy="272339"/>
          </a:xfrm>
        </p:spPr>
        <p:txBody>
          <a:bodyPr>
            <a:noAutofit/>
          </a:bodyPr>
          <a:lstStyle>
            <a:lvl1pPr marL="0" indent="0" algn="ct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Titre du document</a:t>
            </a:r>
            <a:endParaRPr lang="fr-FR" dirty="0"/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4981294" y="6455814"/>
            <a:ext cx="1095375" cy="27305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9855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3339353"/>
            <a:ext cx="7772400" cy="192741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058" y="5860927"/>
            <a:ext cx="1295642" cy="67373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051" y="0"/>
            <a:ext cx="9186863" cy="2209802"/>
          </a:xfrm>
          <a:prstGeom prst="rect">
            <a:avLst/>
          </a:prstGeom>
        </p:spPr>
      </p:pic>
      <p:sp>
        <p:nvSpPr>
          <p:cNvPr id="9" name="Rectangle 2"/>
          <p:cNvSpPr>
            <a:spLocks/>
          </p:cNvSpPr>
          <p:nvPr userDrawn="1"/>
        </p:nvSpPr>
        <p:spPr bwMode="auto">
          <a:xfrm rot="10800000" flipH="1">
            <a:off x="-19050" y="1328737"/>
            <a:ext cx="9186863" cy="881063"/>
          </a:xfrm>
          <a:prstGeom prst="rect">
            <a:avLst/>
          </a:prstGeom>
          <a:solidFill>
            <a:srgbClr val="006FAE">
              <a:alpha val="84999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solidFill>
                <a:srgbClr val="35BAEC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22313" y="1425582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3" name="Espace réservé du texte 2"/>
          <p:cNvSpPr>
            <a:spLocks noGrp="1"/>
          </p:cNvSpPr>
          <p:nvPr>
            <p:ph type="body" sz="quarter" idx="10" hasCustomPrompt="1"/>
          </p:nvPr>
        </p:nvSpPr>
        <p:spPr>
          <a:xfrm>
            <a:off x="4597400" y="6534661"/>
            <a:ext cx="2676087" cy="202298"/>
          </a:xfrm>
        </p:spPr>
        <p:txBody>
          <a:bodyPr>
            <a:noAutofit/>
          </a:bodyPr>
          <a:lstStyle>
            <a:lvl1pPr marL="0" indent="0" algn="ct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G. Hénaff – Fatigue of </a:t>
            </a:r>
            <a:r>
              <a:rPr lang="fr-FR" dirty="0" err="1" smtClean="0"/>
              <a:t>Materials</a:t>
            </a:r>
            <a:r>
              <a:rPr lang="fr-FR" dirty="0" smtClean="0"/>
              <a:t> &amp; </a:t>
            </a:r>
            <a:r>
              <a:rPr lang="fr-FR" dirty="0" err="1" smtClean="0"/>
              <a:t>STructures</a:t>
            </a:r>
            <a:endParaRPr lang="fr-FR" dirty="0"/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7373620" y="6460217"/>
            <a:ext cx="1095375" cy="27305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3834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007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6" name="ZoneTexte 5"/>
          <p:cNvSpPr txBox="1"/>
          <p:nvPr userDrawn="1"/>
        </p:nvSpPr>
        <p:spPr>
          <a:xfrm>
            <a:off x="8117413" y="627697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068AC7C-7C44-4535-ACCB-81E1A03C2B0F}" type="slidenum">
              <a:rPr lang="fr-FR" sz="1400" smtClean="0">
                <a:solidFill>
                  <a:schemeClr val="bg1">
                    <a:lumMod val="50000"/>
                  </a:schemeClr>
                </a:solidFill>
              </a:rPr>
              <a:t>‹N°›</a:t>
            </a:fld>
            <a:endParaRPr lang="fr-FR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195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G. Hénaff – 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6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4D5AF-26A9-5048-9DEE-27480EDE92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060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7" r:id="rId3"/>
    <p:sldLayoutId id="2147483661" r:id="rId4"/>
    <p:sldLayoutId id="2147483651" r:id="rId5"/>
    <p:sldLayoutId id="2147483669" r:id="rId6"/>
    <p:sldLayoutId id="2147483672" r:id="rId7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2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9.emf"/><Relationship Id="rId4" Type="http://schemas.openxmlformats.org/officeDocument/2006/relationships/oleObject" Target="../embeddings/Document_Microsoft_Word_97_-_20032.doc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0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2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5.emf"/><Relationship Id="rId4" Type="http://schemas.openxmlformats.org/officeDocument/2006/relationships/oleObject" Target="../embeddings/Document_Microsoft_Word_97_-_20033.doc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6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oleObject" Target="../embeddings/Document_Microsoft_Word_97_-_20031.doc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FATIGUE OF MATERIALS &amp; STRUCTURES</a:t>
            </a:r>
            <a:endParaRPr lang="fr-FR" sz="36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G. Hénaff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fld id="{A0EEDFE1-87E8-4879-B1FB-0DD055AB1AFA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2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Arbitrary</a:t>
            </a:r>
            <a:r>
              <a:rPr lang="fr-FR" dirty="0" smtClean="0"/>
              <a:t> fatigue </a:t>
            </a:r>
            <a:r>
              <a:rPr lang="fr-FR" dirty="0" err="1" smtClean="0"/>
              <a:t>limit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1905000" y="2057400"/>
            <a:ext cx="4432300" cy="2971800"/>
          </a:xfrm>
          <a:custGeom>
            <a:avLst/>
            <a:gdLst>
              <a:gd name="T0" fmla="*/ 0 w 2792"/>
              <a:gd name="T1" fmla="*/ 0 h 1872"/>
              <a:gd name="T2" fmla="*/ 383063750 w 2792"/>
              <a:gd name="T3" fmla="*/ 1532255000 h 1872"/>
              <a:gd name="T4" fmla="*/ 1270158750 w 2792"/>
              <a:gd name="T5" fmla="*/ 2147483647 h 1872"/>
              <a:gd name="T6" fmla="*/ 2147483647 w 2792"/>
              <a:gd name="T7" fmla="*/ 2147483647 h 1872"/>
              <a:gd name="T8" fmla="*/ 2147483647 w 2792"/>
              <a:gd name="T9" fmla="*/ 2147483647 h 1872"/>
              <a:gd name="T10" fmla="*/ 2147483647 w 2792"/>
              <a:gd name="T11" fmla="*/ 2147483647 h 18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792" h="1872">
                <a:moveTo>
                  <a:pt x="0" y="0"/>
                </a:moveTo>
                <a:cubicBezTo>
                  <a:pt x="34" y="209"/>
                  <a:pt x="68" y="419"/>
                  <a:pt x="152" y="608"/>
                </a:cubicBezTo>
                <a:cubicBezTo>
                  <a:pt x="236" y="797"/>
                  <a:pt x="348" y="997"/>
                  <a:pt x="504" y="1136"/>
                </a:cubicBezTo>
                <a:cubicBezTo>
                  <a:pt x="660" y="1275"/>
                  <a:pt x="871" y="1357"/>
                  <a:pt x="1088" y="1440"/>
                </a:cubicBezTo>
                <a:cubicBezTo>
                  <a:pt x="1305" y="1523"/>
                  <a:pt x="1524" y="1560"/>
                  <a:pt x="1808" y="1632"/>
                </a:cubicBezTo>
                <a:cubicBezTo>
                  <a:pt x="2092" y="1704"/>
                  <a:pt x="2628" y="1831"/>
                  <a:pt x="2792" y="1872"/>
                </a:cubicBezTo>
              </a:path>
            </a:pathLst>
          </a:custGeom>
          <a:noFill/>
          <a:ln w="38100" cap="flat" cmpd="sng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pSp>
        <p:nvGrpSpPr>
          <p:cNvPr id="6" name="Group 12"/>
          <p:cNvGrpSpPr>
            <a:grpSpLocks/>
          </p:cNvGrpSpPr>
          <p:nvPr/>
        </p:nvGrpSpPr>
        <p:grpSpPr bwMode="auto">
          <a:xfrm>
            <a:off x="1041400" y="1735138"/>
            <a:ext cx="6064250" cy="4102101"/>
            <a:chOff x="656" y="1093"/>
            <a:chExt cx="3820" cy="2584"/>
          </a:xfrm>
        </p:grpSpPr>
        <p:sp>
          <p:nvSpPr>
            <p:cNvPr id="7" name="Line 3"/>
            <p:cNvSpPr>
              <a:spLocks noChangeShapeType="1"/>
            </p:cNvSpPr>
            <p:nvPr/>
          </p:nvSpPr>
          <p:spPr bwMode="auto">
            <a:xfrm flipV="1">
              <a:off x="1024" y="1128"/>
              <a:ext cx="0" cy="228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" name="Line 4"/>
            <p:cNvSpPr>
              <a:spLocks noChangeShapeType="1"/>
            </p:cNvSpPr>
            <p:nvPr/>
          </p:nvSpPr>
          <p:spPr bwMode="auto">
            <a:xfrm flipV="1">
              <a:off x="1024" y="3400"/>
              <a:ext cx="341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656" y="1093"/>
              <a:ext cx="31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l-GR" sz="2800" dirty="0" smtClean="0">
                  <a:latin typeface="+mn-lt"/>
                </a:rPr>
                <a:t>σ</a:t>
              </a:r>
              <a:r>
                <a:rPr lang="fr-FR" sz="2800" baseline="-25000" dirty="0" smtClean="0">
                  <a:latin typeface="+mn-lt"/>
                </a:rPr>
                <a:t>a</a:t>
              </a:r>
              <a:endParaRPr lang="en-GB" sz="2800" baseline="-25000" dirty="0">
                <a:latin typeface="+mn-lt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4245" y="3386"/>
              <a:ext cx="23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GB" sz="2400" dirty="0">
                  <a:latin typeface="+mn-lt"/>
                </a:rPr>
                <a:t>N</a:t>
              </a:r>
            </a:p>
          </p:txBody>
        </p:sp>
      </p:grp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5702300" y="4851400"/>
            <a:ext cx="0" cy="7493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H="1">
            <a:off x="1231900" y="4864100"/>
            <a:ext cx="44831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435600" y="5645428"/>
            <a:ext cx="4972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GB" dirty="0">
                <a:solidFill>
                  <a:schemeClr val="hlink"/>
                </a:solidFill>
                <a:latin typeface="+mn-lt"/>
              </a:rPr>
              <a:t>10</a:t>
            </a:r>
            <a:r>
              <a:rPr lang="en-GB" baseline="30000" dirty="0">
                <a:solidFill>
                  <a:schemeClr val="hlink"/>
                </a:solidFill>
                <a:latin typeface="+mn-lt"/>
              </a:rPr>
              <a:t>7</a:t>
            </a:r>
            <a:endParaRPr lang="en-GB" dirty="0">
              <a:solidFill>
                <a:schemeClr val="hlink"/>
              </a:solidFill>
              <a:latin typeface="+mn-lt"/>
            </a:endParaRP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711200" y="4583619"/>
            <a:ext cx="580608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l-GR" sz="3200" dirty="0" smtClean="0">
                <a:solidFill>
                  <a:schemeClr val="hlink"/>
                </a:solidFill>
                <a:latin typeface="Calibri" panose="020F0502020204030204" pitchFamily="34" charset="0"/>
              </a:rPr>
              <a:t>σ</a:t>
            </a:r>
            <a:r>
              <a:rPr lang="en-GB" sz="3200" baseline="-25000" dirty="0" smtClean="0">
                <a:solidFill>
                  <a:schemeClr val="hlink"/>
                </a:solidFill>
                <a:latin typeface="+mn-lt"/>
              </a:rPr>
              <a:t>D</a:t>
            </a:r>
            <a:endParaRPr lang="en-GB" sz="3200" dirty="0">
              <a:solidFill>
                <a:schemeClr val="hlink"/>
              </a:solidFill>
              <a:latin typeface="+mn-lt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5614988" y="4784725"/>
            <a:ext cx="153987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endParaRPr lang="fr-FR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729705" y="1820269"/>
            <a:ext cx="6153037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pPr algn="just"/>
            <a:r>
              <a:rPr lang="en-US" sz="2400" b="0" dirty="0" smtClean="0">
                <a:solidFill>
                  <a:schemeClr val="tx1"/>
                </a:solidFill>
                <a:latin typeface="+mn-lt"/>
              </a:rPr>
              <a:t>Aluminum </a:t>
            </a:r>
            <a:r>
              <a:rPr lang="en-US" sz="2400" b="0" dirty="0">
                <a:solidFill>
                  <a:schemeClr val="tx1"/>
                </a:solidFill>
                <a:latin typeface="+mn-lt"/>
              </a:rPr>
              <a:t>alloys, stainless steels, fatigue corrosion: no asymptotic behavior </a:t>
            </a:r>
            <a:r>
              <a:rPr lang="en-US" sz="2400" b="0" dirty="0" smtClean="0">
                <a:solidFill>
                  <a:schemeClr val="tx1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⇒</a:t>
            </a:r>
            <a:r>
              <a:rPr lang="en-US" sz="24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b="0" dirty="0">
                <a:solidFill>
                  <a:schemeClr val="tx1"/>
                </a:solidFill>
                <a:latin typeface="+mn-lt"/>
              </a:rPr>
              <a:t>arbitrary definition of the fatigue limit for a given number of cycles (10</a:t>
            </a:r>
            <a:r>
              <a:rPr lang="en-US" sz="2400" b="0" baseline="30000" dirty="0">
                <a:solidFill>
                  <a:schemeClr val="tx1"/>
                </a:solidFill>
                <a:latin typeface="+mn-lt"/>
              </a:rPr>
              <a:t>7</a:t>
            </a:r>
            <a:r>
              <a:rPr lang="en-US" sz="2400" b="0" dirty="0">
                <a:solidFill>
                  <a:schemeClr val="tx1"/>
                </a:solidFill>
                <a:latin typeface="+mn-lt"/>
              </a:rPr>
              <a:t> cycles, for example)</a:t>
            </a:r>
            <a:endParaRPr lang="en-GB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97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utoUpdateAnimBg="0"/>
      <p:bldP spid="14" grpId="0"/>
      <p:bldP spid="15" grpId="0" animBg="1"/>
      <p:bldP spid="16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fr-FR" dirty="0" smtClean="0"/>
              <a:t>Limited Endurance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fr-FR" b="1" dirty="0" smtClean="0"/>
              <a:t>About 10</a:t>
            </a:r>
            <a:r>
              <a:rPr lang="fr-FR" b="1" baseline="30000" dirty="0" smtClean="0"/>
              <a:t>5</a:t>
            </a:r>
            <a:r>
              <a:rPr lang="fr-FR" b="1" dirty="0" smtClean="0"/>
              <a:t> to 10</a:t>
            </a:r>
            <a:r>
              <a:rPr lang="fr-FR" b="1" baseline="30000" dirty="0" smtClean="0"/>
              <a:t>7</a:t>
            </a:r>
            <a:r>
              <a:rPr lang="fr-FR" b="1" dirty="0" smtClean="0"/>
              <a:t> cycles</a:t>
            </a:r>
          </a:p>
          <a:p>
            <a:endParaRPr lang="fr-FR" b="1" dirty="0" smtClean="0"/>
          </a:p>
          <a:p>
            <a:r>
              <a:rPr lang="fr-FR" b="1" dirty="0" err="1" smtClean="0"/>
              <a:t>Empirical</a:t>
            </a:r>
            <a:r>
              <a:rPr lang="fr-FR" b="1" dirty="0" smtClean="0"/>
              <a:t> relations:</a:t>
            </a:r>
            <a:endParaRPr lang="fr-FR" dirty="0" smtClean="0"/>
          </a:p>
          <a:p>
            <a:pPr lvl="1"/>
            <a:r>
              <a:rPr lang="fr-FR" dirty="0" smtClean="0"/>
              <a:t>Weibull :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Basquin :</a:t>
            </a:r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Bastenaire</a:t>
            </a:r>
            <a:r>
              <a:rPr lang="fr-FR" dirty="0" smtClean="0"/>
              <a:t> :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295991"/>
              </p:ext>
            </p:extLst>
          </p:nvPr>
        </p:nvGraphicFramePr>
        <p:xfrm>
          <a:off x="2742066" y="2963862"/>
          <a:ext cx="2857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80" name="Équation" r:id="rId3" imgW="2857500" imgH="419100" progId="Equation.3">
                  <p:embed/>
                </p:oleObj>
              </mc:Choice>
              <mc:Fallback>
                <p:oleObj name="Équation" r:id="rId3" imgW="28575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2066" y="2963862"/>
                        <a:ext cx="2857500" cy="4191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687368"/>
              </p:ext>
            </p:extLst>
          </p:nvPr>
        </p:nvGraphicFramePr>
        <p:xfrm>
          <a:off x="2840945" y="3863181"/>
          <a:ext cx="2184400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81" name="Équation" r:id="rId5" imgW="2183452" imgH="545863" progId="Equation.3">
                  <p:embed/>
                </p:oleObj>
              </mc:Choice>
              <mc:Fallback>
                <p:oleObj name="Équation" r:id="rId5" imgW="2183452" imgH="54586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0945" y="3863181"/>
                        <a:ext cx="2184400" cy="54451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254756"/>
              </p:ext>
            </p:extLst>
          </p:nvPr>
        </p:nvGraphicFramePr>
        <p:xfrm>
          <a:off x="3266395" y="4631419"/>
          <a:ext cx="35179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82" name="Équation" r:id="rId7" imgW="3517900" imgH="1054100" progId="Equation.3">
                  <p:embed/>
                </p:oleObj>
              </mc:Choice>
              <mc:Fallback>
                <p:oleObj name="Équation" r:id="rId7" imgW="3517900" imgH="1054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6395" y="4631419"/>
                        <a:ext cx="3517900" cy="10541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526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fr-FR" dirty="0" smtClean="0">
                <a:sym typeface="Symbol" panose="05050102010706020507" pitchFamily="18" charset="2"/>
              </a:rPr>
              <a:t>-N </a:t>
            </a:r>
            <a:r>
              <a:rPr lang="fr-FR" dirty="0" err="1" smtClean="0">
                <a:sym typeface="Symbol" panose="05050102010706020507" pitchFamily="18" charset="2"/>
              </a:rPr>
              <a:t>curve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1095375" y="4857750"/>
            <a:ext cx="2990850" cy="24765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7" name="Freeform 4"/>
          <p:cNvSpPr>
            <a:spLocks/>
          </p:cNvSpPr>
          <p:nvPr/>
        </p:nvSpPr>
        <p:spPr bwMode="auto">
          <a:xfrm>
            <a:off x="1320800" y="4870450"/>
            <a:ext cx="774700" cy="76200"/>
          </a:xfrm>
          <a:custGeom>
            <a:avLst/>
            <a:gdLst>
              <a:gd name="T0" fmla="*/ 0 w 488"/>
              <a:gd name="T1" fmla="*/ 0 h 48"/>
              <a:gd name="T2" fmla="*/ 0 w 488"/>
              <a:gd name="T3" fmla="*/ 44 h 48"/>
              <a:gd name="T4" fmla="*/ 488 w 488"/>
              <a:gd name="T5" fmla="*/ 48 h 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8" h="48">
                <a:moveTo>
                  <a:pt x="0" y="0"/>
                </a:moveTo>
                <a:lnTo>
                  <a:pt x="0" y="44"/>
                </a:lnTo>
                <a:lnTo>
                  <a:pt x="488" y="48"/>
                </a:lnTo>
              </a:path>
            </a:pathLst>
          </a:custGeom>
          <a:noFill/>
          <a:ln w="9525" cap="flat" cmpd="sng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1250950" y="5187950"/>
          <a:ext cx="5588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0" name="Équation" r:id="rId3" imgW="558558" imgH="431613" progId="Equation.3">
                  <p:embed/>
                </p:oleObj>
              </mc:Choice>
              <mc:Fallback>
                <p:oleObj name="Équation" r:id="rId3" imgW="558558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0950" y="5187950"/>
                        <a:ext cx="5588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6"/>
          <p:cNvSpPr>
            <a:spLocks noChangeShapeType="1"/>
          </p:cNvSpPr>
          <p:nvPr/>
        </p:nvSpPr>
        <p:spPr bwMode="auto">
          <a:xfrm flipV="1">
            <a:off x="1498600" y="4889500"/>
            <a:ext cx="0" cy="3365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120187" y="4822180"/>
            <a:ext cx="356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fr-FR" sz="2400" dirty="0">
                <a:solidFill>
                  <a:srgbClr val="CC3300"/>
                </a:solidFill>
                <a:latin typeface="Times New Roman" panose="02020603050405020304" pitchFamily="18" charset="0"/>
              </a:rPr>
              <a:t>b</a:t>
            </a:r>
          </a:p>
        </p:txBody>
      </p:sp>
      <p:graphicFrame>
        <p:nvGraphicFramePr>
          <p:cNvPr id="11" name="Object 9"/>
          <p:cNvGraphicFramePr>
            <a:graphicFrameLocks noChangeAspect="1"/>
          </p:cNvGraphicFramePr>
          <p:nvPr/>
        </p:nvGraphicFramePr>
        <p:xfrm>
          <a:off x="1795463" y="1384300"/>
          <a:ext cx="552450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1" name="Équation" r:id="rId5" imgW="2374900" imgH="419100" progId="Equation.3">
                  <p:embed/>
                </p:oleObj>
              </mc:Choice>
              <mc:Fallback>
                <p:oleObj name="Équation" r:id="rId5" imgW="2374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463" y="1384300"/>
                        <a:ext cx="5524500" cy="9747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AutoShape 10"/>
          <p:cNvSpPr>
            <a:spLocks noChangeArrowheads="1"/>
          </p:cNvSpPr>
          <p:nvPr/>
        </p:nvSpPr>
        <p:spPr bwMode="auto">
          <a:xfrm flipV="1">
            <a:off x="4657725" y="2111375"/>
            <a:ext cx="1123950" cy="676275"/>
          </a:xfrm>
          <a:custGeom>
            <a:avLst/>
            <a:gdLst>
              <a:gd name="T0" fmla="*/ 29242213 w 21600"/>
              <a:gd name="T1" fmla="*/ 0 h 21600"/>
              <a:gd name="T2" fmla="*/ 3560528 w 21600"/>
              <a:gd name="T3" fmla="*/ 10931798 h 21600"/>
              <a:gd name="T4" fmla="*/ 29242213 w 21600"/>
              <a:gd name="T5" fmla="*/ 2566307 h 21600"/>
              <a:gd name="T6" fmla="*/ 54923898 w 21600"/>
              <a:gd name="T7" fmla="*/ 1093179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813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623" y="11103"/>
                </a:moveTo>
                <a:cubicBezTo>
                  <a:pt x="2619" y="11002"/>
                  <a:pt x="2618" y="10901"/>
                  <a:pt x="2618" y="10800"/>
                </a:cubicBezTo>
                <a:cubicBezTo>
                  <a:pt x="2618" y="6281"/>
                  <a:pt x="6281" y="2618"/>
                  <a:pt x="10800" y="2618"/>
                </a:cubicBezTo>
                <a:cubicBezTo>
                  <a:pt x="15318" y="2618"/>
                  <a:pt x="18982" y="6281"/>
                  <a:pt x="18982" y="10800"/>
                </a:cubicBezTo>
                <a:cubicBezTo>
                  <a:pt x="18982" y="10901"/>
                  <a:pt x="18980" y="11002"/>
                  <a:pt x="18976" y="11103"/>
                </a:cubicBezTo>
                <a:lnTo>
                  <a:pt x="21592" y="11201"/>
                </a:lnTo>
                <a:cubicBezTo>
                  <a:pt x="21597" y="11067"/>
                  <a:pt x="21600" y="10933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0933"/>
                  <a:pt x="2" y="11067"/>
                  <a:pt x="7" y="11201"/>
                </a:cubicBezTo>
                <a:lnTo>
                  <a:pt x="2623" y="11103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auto">
          <a:xfrm flipV="1">
            <a:off x="6038850" y="2120900"/>
            <a:ext cx="1123950" cy="676275"/>
          </a:xfrm>
          <a:custGeom>
            <a:avLst/>
            <a:gdLst>
              <a:gd name="T0" fmla="*/ 29242213 w 21600"/>
              <a:gd name="T1" fmla="*/ 0 h 21600"/>
              <a:gd name="T2" fmla="*/ 3560528 w 21600"/>
              <a:gd name="T3" fmla="*/ 10931798 h 21600"/>
              <a:gd name="T4" fmla="*/ 29242213 w 21600"/>
              <a:gd name="T5" fmla="*/ 2566307 h 21600"/>
              <a:gd name="T6" fmla="*/ 54923898 w 21600"/>
              <a:gd name="T7" fmla="*/ 10931798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813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623" y="11103"/>
                </a:moveTo>
                <a:cubicBezTo>
                  <a:pt x="2619" y="11002"/>
                  <a:pt x="2618" y="10901"/>
                  <a:pt x="2618" y="10800"/>
                </a:cubicBezTo>
                <a:cubicBezTo>
                  <a:pt x="2618" y="6281"/>
                  <a:pt x="6281" y="2618"/>
                  <a:pt x="10800" y="2618"/>
                </a:cubicBezTo>
                <a:cubicBezTo>
                  <a:pt x="15318" y="2618"/>
                  <a:pt x="18982" y="6281"/>
                  <a:pt x="18982" y="10800"/>
                </a:cubicBezTo>
                <a:cubicBezTo>
                  <a:pt x="18982" y="10901"/>
                  <a:pt x="18980" y="11002"/>
                  <a:pt x="18976" y="11103"/>
                </a:cubicBezTo>
                <a:lnTo>
                  <a:pt x="21592" y="11201"/>
                </a:lnTo>
                <a:cubicBezTo>
                  <a:pt x="21597" y="11067"/>
                  <a:pt x="21600" y="10933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0933"/>
                  <a:pt x="2" y="11067"/>
                  <a:pt x="7" y="11201"/>
                </a:cubicBezTo>
                <a:lnTo>
                  <a:pt x="2623" y="11103"/>
                </a:lnTo>
                <a:close/>
              </a:path>
            </a:pathLst>
          </a:custGeom>
          <a:solidFill>
            <a:srgbClr val="006600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4557713" y="2807642"/>
            <a:ext cx="12041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fr-FR" sz="2400" dirty="0">
                <a:solidFill>
                  <a:srgbClr val="CC3300"/>
                </a:solidFill>
                <a:latin typeface="+mn-lt"/>
              </a:rPr>
              <a:t>Basquin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838825" y="2807642"/>
            <a:ext cx="20842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fr-FR" sz="2400">
                <a:solidFill>
                  <a:srgbClr val="006600"/>
                </a:solidFill>
                <a:latin typeface="+mn-lt"/>
              </a:rPr>
              <a:t>Manson-Coffin</a:t>
            </a:r>
          </a:p>
        </p:txBody>
      </p:sp>
      <p:sp>
        <p:nvSpPr>
          <p:cNvPr id="16" name="Freeform 14"/>
          <p:cNvSpPr>
            <a:spLocks/>
          </p:cNvSpPr>
          <p:nvPr/>
        </p:nvSpPr>
        <p:spPr bwMode="auto">
          <a:xfrm>
            <a:off x="1382713" y="3271838"/>
            <a:ext cx="2693987" cy="1820862"/>
          </a:xfrm>
          <a:custGeom>
            <a:avLst/>
            <a:gdLst>
              <a:gd name="T0" fmla="*/ 32761231 w 1697"/>
              <a:gd name="T1" fmla="*/ 37801540 h 1147"/>
              <a:gd name="T2" fmla="*/ 52922478 w 1697"/>
              <a:gd name="T3" fmla="*/ 118446517 h 1147"/>
              <a:gd name="T4" fmla="*/ 345260548 w 1697"/>
              <a:gd name="T5" fmla="*/ 743445096 h 1147"/>
              <a:gd name="T6" fmla="*/ 617437373 w 1697"/>
              <a:gd name="T7" fmla="*/ 1227314963 h 1147"/>
              <a:gd name="T8" fmla="*/ 940017313 w 1697"/>
              <a:gd name="T9" fmla="*/ 1721265452 h 1147"/>
              <a:gd name="T10" fmla="*/ 1393645354 w 1697"/>
              <a:gd name="T11" fmla="*/ 2147483647 h 1147"/>
              <a:gd name="T12" fmla="*/ 2079127727 w 1697"/>
              <a:gd name="T13" fmla="*/ 2147483647 h 1147"/>
              <a:gd name="T14" fmla="*/ 2147483647 w 1697"/>
              <a:gd name="T15" fmla="*/ 2147483647 h 1147"/>
              <a:gd name="T16" fmla="*/ 2147483647 w 1697"/>
              <a:gd name="T17" fmla="*/ 2147483647 h 1147"/>
              <a:gd name="T18" fmla="*/ 2147483647 w 1697"/>
              <a:gd name="T19" fmla="*/ 2147483647 h 114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697" h="1147">
                <a:moveTo>
                  <a:pt x="13" y="15"/>
                </a:moveTo>
                <a:cubicBezTo>
                  <a:pt x="6" y="7"/>
                  <a:pt x="0" y="0"/>
                  <a:pt x="21" y="47"/>
                </a:cubicBezTo>
                <a:cubicBezTo>
                  <a:pt x="42" y="94"/>
                  <a:pt x="100" y="222"/>
                  <a:pt x="137" y="295"/>
                </a:cubicBezTo>
                <a:cubicBezTo>
                  <a:pt x="174" y="368"/>
                  <a:pt x="206" y="422"/>
                  <a:pt x="245" y="487"/>
                </a:cubicBezTo>
                <a:cubicBezTo>
                  <a:pt x="284" y="552"/>
                  <a:pt x="322" y="620"/>
                  <a:pt x="373" y="683"/>
                </a:cubicBezTo>
                <a:cubicBezTo>
                  <a:pt x="424" y="746"/>
                  <a:pt x="478" y="812"/>
                  <a:pt x="553" y="867"/>
                </a:cubicBezTo>
                <a:cubicBezTo>
                  <a:pt x="628" y="922"/>
                  <a:pt x="738" y="976"/>
                  <a:pt x="825" y="1011"/>
                </a:cubicBezTo>
                <a:cubicBezTo>
                  <a:pt x="912" y="1046"/>
                  <a:pt x="982" y="1062"/>
                  <a:pt x="1077" y="1079"/>
                </a:cubicBezTo>
                <a:cubicBezTo>
                  <a:pt x="1172" y="1096"/>
                  <a:pt x="1290" y="1104"/>
                  <a:pt x="1393" y="1115"/>
                </a:cubicBezTo>
                <a:cubicBezTo>
                  <a:pt x="1496" y="1126"/>
                  <a:pt x="1596" y="1136"/>
                  <a:pt x="1697" y="1147"/>
                </a:cubicBezTo>
              </a:path>
            </a:pathLst>
          </a:custGeom>
          <a:noFill/>
          <a:ln w="57150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8" name="Oval 16"/>
          <p:cNvSpPr>
            <a:spLocks noChangeArrowheads="1"/>
          </p:cNvSpPr>
          <p:nvPr/>
        </p:nvSpPr>
        <p:spPr bwMode="auto">
          <a:xfrm>
            <a:off x="1981200" y="4870450"/>
            <a:ext cx="190500" cy="16510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endParaRPr lang="fr-FR">
              <a:latin typeface="+mn-lt"/>
            </a:endParaRPr>
          </a:p>
        </p:txBody>
      </p:sp>
      <p:graphicFrame>
        <p:nvGraphicFramePr>
          <p:cNvPr id="19" name="Object 17"/>
          <p:cNvGraphicFramePr>
            <a:graphicFrameLocks noChangeAspect="1"/>
          </p:cNvGraphicFramePr>
          <p:nvPr/>
        </p:nvGraphicFramePr>
        <p:xfrm>
          <a:off x="2540000" y="4025900"/>
          <a:ext cx="4191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2" name="Équation" r:id="rId7" imgW="418918" imgH="431613" progId="Equation.3">
                  <p:embed/>
                </p:oleObj>
              </mc:Choice>
              <mc:Fallback>
                <p:oleObj name="Équation" r:id="rId7" imgW="418918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0" y="4025900"/>
                        <a:ext cx="4191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Line 18"/>
          <p:cNvSpPr>
            <a:spLocks noChangeShapeType="1"/>
          </p:cNvSpPr>
          <p:nvPr/>
        </p:nvSpPr>
        <p:spPr bwMode="auto">
          <a:xfrm flipH="1">
            <a:off x="2108200" y="4368800"/>
            <a:ext cx="457200" cy="5207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1343025" y="3286125"/>
            <a:ext cx="1143000" cy="2581275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3" name="Freeform 21"/>
          <p:cNvSpPr>
            <a:spLocks/>
          </p:cNvSpPr>
          <p:nvPr/>
        </p:nvSpPr>
        <p:spPr bwMode="auto">
          <a:xfrm>
            <a:off x="1676400" y="4070350"/>
            <a:ext cx="292100" cy="603250"/>
          </a:xfrm>
          <a:custGeom>
            <a:avLst/>
            <a:gdLst>
              <a:gd name="T0" fmla="*/ 4 w 184"/>
              <a:gd name="T1" fmla="*/ 0 h 380"/>
              <a:gd name="T2" fmla="*/ 0 w 184"/>
              <a:gd name="T3" fmla="*/ 96 h 380"/>
              <a:gd name="T4" fmla="*/ 0 w 184"/>
              <a:gd name="T5" fmla="*/ 380 h 380"/>
              <a:gd name="T6" fmla="*/ 184 w 184"/>
              <a:gd name="T7" fmla="*/ 380 h 38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4" h="380">
                <a:moveTo>
                  <a:pt x="4" y="0"/>
                </a:moveTo>
                <a:cubicBezTo>
                  <a:pt x="8" y="87"/>
                  <a:pt x="0" y="49"/>
                  <a:pt x="0" y="96"/>
                </a:cubicBezTo>
                <a:lnTo>
                  <a:pt x="0" y="380"/>
                </a:lnTo>
                <a:lnTo>
                  <a:pt x="184" y="380"/>
                </a:lnTo>
              </a:path>
            </a:pathLst>
          </a:custGeom>
          <a:noFill/>
          <a:ln w="9525" cap="flat" cmpd="sng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aphicFrame>
        <p:nvGraphicFramePr>
          <p:cNvPr id="24" name="Object 22"/>
          <p:cNvGraphicFramePr>
            <a:graphicFrameLocks noChangeAspect="1"/>
          </p:cNvGraphicFramePr>
          <p:nvPr/>
        </p:nvGraphicFramePr>
        <p:xfrm>
          <a:off x="2749550" y="5168900"/>
          <a:ext cx="5969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3" name="Équation" r:id="rId9" imgW="596641" imgH="495085" progId="Equation.3">
                  <p:embed/>
                </p:oleObj>
              </mc:Choice>
              <mc:Fallback>
                <p:oleObj name="Équation" r:id="rId9" imgW="596641" imgH="4950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9550" y="5168900"/>
                        <a:ext cx="596900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Line 23"/>
          <p:cNvSpPr>
            <a:spLocks noChangeShapeType="1"/>
          </p:cNvSpPr>
          <p:nvPr/>
        </p:nvSpPr>
        <p:spPr bwMode="auto">
          <a:xfrm flipH="1" flipV="1">
            <a:off x="2241550" y="5283200"/>
            <a:ext cx="520700" cy="444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1373188" y="4123978"/>
            <a:ext cx="3209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fr-FR" sz="2400">
                <a:solidFill>
                  <a:srgbClr val="0066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V="1">
            <a:off x="1104900" y="3076575"/>
            <a:ext cx="9525" cy="27813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 flipV="1">
            <a:off x="1104900" y="5848350"/>
            <a:ext cx="3067050" cy="952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0" name="Line 28"/>
          <p:cNvSpPr>
            <a:spLocks noChangeShapeType="1"/>
          </p:cNvSpPr>
          <p:nvPr/>
        </p:nvSpPr>
        <p:spPr bwMode="auto">
          <a:xfrm flipV="1">
            <a:off x="1476375" y="5753100"/>
            <a:ext cx="0" cy="1428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 flipV="1">
            <a:off x="1895475" y="5768975"/>
            <a:ext cx="0" cy="1428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2" name="Line 30"/>
          <p:cNvSpPr>
            <a:spLocks noChangeShapeType="1"/>
          </p:cNvSpPr>
          <p:nvPr/>
        </p:nvSpPr>
        <p:spPr bwMode="auto">
          <a:xfrm flipV="1">
            <a:off x="2276475" y="5753100"/>
            <a:ext cx="0" cy="1428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 flipV="1">
            <a:off x="2676525" y="5749925"/>
            <a:ext cx="0" cy="1428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4" name="Line 32"/>
          <p:cNvSpPr>
            <a:spLocks noChangeShapeType="1"/>
          </p:cNvSpPr>
          <p:nvPr/>
        </p:nvSpPr>
        <p:spPr bwMode="auto">
          <a:xfrm flipV="1">
            <a:off x="3057525" y="5765800"/>
            <a:ext cx="0" cy="1428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5" name="Line 33"/>
          <p:cNvSpPr>
            <a:spLocks noChangeShapeType="1"/>
          </p:cNvSpPr>
          <p:nvPr/>
        </p:nvSpPr>
        <p:spPr bwMode="auto">
          <a:xfrm flipV="1">
            <a:off x="3476625" y="5762625"/>
            <a:ext cx="0" cy="1428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6" name="Line 34"/>
          <p:cNvSpPr>
            <a:spLocks noChangeShapeType="1"/>
          </p:cNvSpPr>
          <p:nvPr/>
        </p:nvSpPr>
        <p:spPr bwMode="auto">
          <a:xfrm flipV="1">
            <a:off x="3863975" y="5759450"/>
            <a:ext cx="0" cy="1428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grpSp>
        <p:nvGrpSpPr>
          <p:cNvPr id="37" name="Group 35"/>
          <p:cNvGrpSpPr>
            <a:grpSpLocks/>
          </p:cNvGrpSpPr>
          <p:nvPr/>
        </p:nvGrpSpPr>
        <p:grpSpPr bwMode="auto">
          <a:xfrm>
            <a:off x="1268413" y="5902334"/>
            <a:ext cx="2836863" cy="338138"/>
            <a:chOff x="799" y="3718"/>
            <a:chExt cx="1787" cy="213"/>
          </a:xfrm>
        </p:grpSpPr>
        <p:sp>
          <p:nvSpPr>
            <p:cNvPr id="40" name="Text Box 36"/>
            <p:cNvSpPr txBox="1">
              <a:spLocks noChangeArrowheads="1"/>
            </p:cNvSpPr>
            <p:nvPr/>
          </p:nvSpPr>
          <p:spPr bwMode="auto">
            <a:xfrm>
              <a:off x="799" y="3718"/>
              <a:ext cx="29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fr-FR" sz="1600" dirty="0">
                  <a:latin typeface="+mn-lt"/>
                </a:rPr>
                <a:t>10</a:t>
              </a:r>
              <a:r>
                <a:rPr lang="fr-FR" sz="1600" baseline="30000" dirty="0">
                  <a:latin typeface="+mn-lt"/>
                </a:rPr>
                <a:t>2</a:t>
              </a:r>
              <a:endParaRPr lang="fr-FR" sz="1600" dirty="0">
                <a:latin typeface="+mn-lt"/>
              </a:endParaRPr>
            </a:p>
          </p:txBody>
        </p:sp>
        <p:sp>
          <p:nvSpPr>
            <p:cNvPr id="41" name="Text Box 37"/>
            <p:cNvSpPr txBox="1">
              <a:spLocks noChangeArrowheads="1"/>
            </p:cNvSpPr>
            <p:nvPr/>
          </p:nvSpPr>
          <p:spPr bwMode="auto">
            <a:xfrm>
              <a:off x="1297" y="3718"/>
              <a:ext cx="29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fr-FR" sz="1600">
                  <a:latin typeface="+mn-lt"/>
                </a:rPr>
                <a:t>10</a:t>
              </a:r>
              <a:r>
                <a:rPr lang="fr-FR" sz="1600" baseline="30000">
                  <a:latin typeface="+mn-lt"/>
                </a:rPr>
                <a:t>4</a:t>
              </a:r>
              <a:endParaRPr lang="fr-FR" sz="1600">
                <a:latin typeface="+mn-lt"/>
              </a:endParaRPr>
            </a:p>
          </p:txBody>
        </p:sp>
        <p:sp>
          <p:nvSpPr>
            <p:cNvPr id="42" name="Text Box 38"/>
            <p:cNvSpPr txBox="1">
              <a:spLocks noChangeArrowheads="1"/>
            </p:cNvSpPr>
            <p:nvPr/>
          </p:nvSpPr>
          <p:spPr bwMode="auto">
            <a:xfrm>
              <a:off x="1796" y="3718"/>
              <a:ext cx="29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fr-FR" sz="1600">
                  <a:latin typeface="+mn-lt"/>
                </a:rPr>
                <a:t>10</a:t>
              </a:r>
              <a:r>
                <a:rPr lang="fr-FR" sz="1600" baseline="30000">
                  <a:latin typeface="+mn-lt"/>
                </a:rPr>
                <a:t>6</a:t>
              </a:r>
              <a:endParaRPr lang="fr-FR" sz="1600">
                <a:latin typeface="+mn-lt"/>
              </a:endParaRPr>
            </a:p>
          </p:txBody>
        </p:sp>
        <p:sp>
          <p:nvSpPr>
            <p:cNvPr id="43" name="Text Box 39"/>
            <p:cNvSpPr txBox="1">
              <a:spLocks noChangeArrowheads="1"/>
            </p:cNvSpPr>
            <p:nvPr/>
          </p:nvSpPr>
          <p:spPr bwMode="auto">
            <a:xfrm>
              <a:off x="2295" y="3718"/>
              <a:ext cx="29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fr-FR" sz="1600">
                  <a:latin typeface="+mn-lt"/>
                </a:rPr>
                <a:t>10</a:t>
              </a:r>
              <a:r>
                <a:rPr lang="fr-FR" sz="1600" baseline="30000">
                  <a:latin typeface="+mn-lt"/>
                </a:rPr>
                <a:t>8</a:t>
              </a:r>
              <a:endParaRPr lang="fr-FR" sz="1600">
                <a:latin typeface="+mn-lt"/>
              </a:endParaRPr>
            </a:p>
          </p:txBody>
        </p:sp>
      </p:grpSp>
      <p:graphicFrame>
        <p:nvGraphicFramePr>
          <p:cNvPr id="38" name="Object 40"/>
          <p:cNvGraphicFramePr>
            <a:graphicFrameLocks noChangeAspect="1"/>
          </p:cNvGraphicFramePr>
          <p:nvPr/>
        </p:nvGraphicFramePr>
        <p:xfrm>
          <a:off x="476250" y="2911475"/>
          <a:ext cx="5969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4" name="Équation" r:id="rId11" imgW="596900" imgH="838200" progId="Equation.3">
                  <p:embed/>
                </p:oleObj>
              </mc:Choice>
              <mc:Fallback>
                <p:oleObj name="Équation" r:id="rId11" imgW="5969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2911475"/>
                        <a:ext cx="5969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 Box 41"/>
          <p:cNvSpPr txBox="1">
            <a:spLocks noChangeArrowheads="1"/>
          </p:cNvSpPr>
          <p:nvPr/>
        </p:nvSpPr>
        <p:spPr bwMode="auto">
          <a:xfrm>
            <a:off x="3843338" y="5449888"/>
            <a:ext cx="3127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fr-FR" sz="1400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44" name="Text Box 42"/>
          <p:cNvSpPr txBox="1">
            <a:spLocks noChangeArrowheads="1"/>
          </p:cNvSpPr>
          <p:nvPr/>
        </p:nvSpPr>
        <p:spPr bwMode="auto">
          <a:xfrm>
            <a:off x="3560763" y="3809355"/>
            <a:ext cx="41817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fr-FR" sz="2400" dirty="0">
                <a:solidFill>
                  <a:schemeClr val="tx1"/>
                </a:solidFill>
                <a:latin typeface="+mn-lt"/>
              </a:rPr>
              <a:t>N</a:t>
            </a:r>
            <a:r>
              <a:rPr lang="fr-FR" sz="2400" baseline="-25000" dirty="0">
                <a:solidFill>
                  <a:schemeClr val="tx1"/>
                </a:solidFill>
                <a:latin typeface="+mn-lt"/>
              </a:rPr>
              <a:t>t</a:t>
            </a:r>
            <a:r>
              <a:rPr lang="fr-FR" sz="2400" dirty="0">
                <a:solidFill>
                  <a:schemeClr val="tx1"/>
                </a:solidFill>
                <a:latin typeface="+mn-lt"/>
              </a:rPr>
              <a:t> : </a:t>
            </a:r>
            <a:r>
              <a:rPr lang="fr-FR" sz="2400" dirty="0" smtClean="0">
                <a:solidFill>
                  <a:schemeClr val="tx1"/>
                </a:solidFill>
                <a:latin typeface="+mn-lt"/>
              </a:rPr>
              <a:t>« </a:t>
            </a:r>
            <a:r>
              <a:rPr lang="fr-FR" sz="2400" dirty="0" err="1" smtClean="0">
                <a:solidFill>
                  <a:schemeClr val="tx1"/>
                </a:solidFill>
                <a:latin typeface="+mn-lt"/>
              </a:rPr>
              <a:t>Elastic</a:t>
            </a:r>
            <a:r>
              <a:rPr lang="fr-FR" sz="2400" dirty="0" smtClean="0">
                <a:solidFill>
                  <a:schemeClr val="tx1"/>
                </a:solidFill>
                <a:latin typeface="+mn-lt"/>
              </a:rPr>
              <a:t>-Plastic » transition</a:t>
            </a:r>
            <a:endParaRPr lang="fr-FR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5" name="Line 43"/>
          <p:cNvSpPr>
            <a:spLocks noChangeShapeType="1"/>
          </p:cNvSpPr>
          <p:nvPr/>
        </p:nvSpPr>
        <p:spPr bwMode="auto">
          <a:xfrm flipH="1">
            <a:off x="1460500" y="2463800"/>
            <a:ext cx="1473200" cy="24384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6" name="Line 44"/>
          <p:cNvSpPr>
            <a:spLocks noChangeShapeType="1"/>
          </p:cNvSpPr>
          <p:nvPr/>
        </p:nvSpPr>
        <p:spPr bwMode="auto">
          <a:xfrm flipH="1">
            <a:off x="2387600" y="2514600"/>
            <a:ext cx="1536700" cy="30607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331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utoUpdateAnimBg="0"/>
      <p:bldP spid="15" grpId="0" autoUpdateAnimBg="0"/>
      <p:bldP spid="44" grpId="0" autoUpdateAnimBg="0"/>
      <p:bldP spid="45" grpId="0" animBg="1"/>
      <p:bldP spid="4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ym typeface="Symbol" panose="05050102010706020507" pitchFamily="18" charset="2"/>
              </a:rPr>
              <a:t>-N </a:t>
            </a:r>
            <a:r>
              <a:rPr lang="fr-FR" dirty="0" err="1">
                <a:sym typeface="Symbol" panose="05050102010706020507" pitchFamily="18" charset="2"/>
              </a:rPr>
              <a:t>curve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pic>
        <p:nvPicPr>
          <p:cNvPr id="5" name="Picture 4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146" y="1417638"/>
            <a:ext cx="6042983" cy="50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616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6020"/>
            <a:ext cx="8229600" cy="1143000"/>
          </a:xfrm>
        </p:spPr>
        <p:txBody>
          <a:bodyPr/>
          <a:lstStyle/>
          <a:p>
            <a:r>
              <a:rPr lang="fr-FR" dirty="0" smtClean="0"/>
              <a:t>Influence of </a:t>
            </a:r>
            <a:r>
              <a:rPr lang="fr-FR" dirty="0" err="1"/>
              <a:t>M</a:t>
            </a:r>
            <a:r>
              <a:rPr lang="fr-FR" dirty="0" err="1" smtClean="0"/>
              <a:t>ean</a:t>
            </a:r>
            <a:r>
              <a:rPr lang="fr-FR" dirty="0" smtClean="0"/>
              <a:t> Stress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aphicFrame>
        <p:nvGraphicFramePr>
          <p:cNvPr id="5" name="Object 8"/>
          <p:cNvGraphicFramePr>
            <a:graphicFrameLocks noChangeAspect="1"/>
          </p:cNvGraphicFramePr>
          <p:nvPr/>
        </p:nvGraphicFramePr>
        <p:xfrm>
          <a:off x="2787650" y="5568950"/>
          <a:ext cx="49149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9" name="Équation" r:id="rId3" imgW="4914900" imgH="647700" progId="Equation.3">
                  <p:embed/>
                </p:oleObj>
              </mc:Choice>
              <mc:Fallback>
                <p:oleObj name="Équation" r:id="rId3" imgW="4914900" imgH="647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7650" y="5568950"/>
                        <a:ext cx="49149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17488" y="5716588"/>
            <a:ext cx="247015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</a:rPr>
              <a:t>Smith-Watson-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Topper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</a:rPr>
              <a:t>: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68" y="1465263"/>
            <a:ext cx="6992937" cy="399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894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fr-FR" dirty="0" smtClean="0"/>
              <a:t>Influence of </a:t>
            </a:r>
            <a:r>
              <a:rPr lang="fr-FR" dirty="0" err="1" smtClean="0"/>
              <a:t>Mean</a:t>
            </a:r>
            <a:r>
              <a:rPr lang="fr-FR" dirty="0" smtClean="0"/>
              <a:t> Stress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873250"/>
            <a:ext cx="8069262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23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3729"/>
            <a:ext cx="8229600" cy="1143000"/>
          </a:xfrm>
        </p:spPr>
        <p:txBody>
          <a:bodyPr/>
          <a:lstStyle/>
          <a:p>
            <a:r>
              <a:rPr lang="fr-FR" dirty="0"/>
              <a:t>Influence of </a:t>
            </a:r>
            <a:r>
              <a:rPr lang="fr-FR" dirty="0" err="1"/>
              <a:t>Mean</a:t>
            </a:r>
            <a:r>
              <a:rPr lang="fr-FR" dirty="0"/>
              <a:t> Stress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55255"/>
            <a:ext cx="8229600" cy="4525963"/>
          </a:xfrm>
        </p:spPr>
        <p:txBody>
          <a:bodyPr/>
          <a:lstStyle/>
          <a:p>
            <a:r>
              <a:rPr lang="fr-FR" dirty="0" err="1" smtClean="0"/>
              <a:t>Experimental</a:t>
            </a:r>
            <a:r>
              <a:rPr lang="fr-FR" dirty="0" smtClean="0"/>
              <a:t> observation: </a:t>
            </a:r>
            <a:r>
              <a:rPr lang="en-US" dirty="0"/>
              <a:t>The permissible stress amplitude decreases when the mean stress </a:t>
            </a:r>
            <a:r>
              <a:rPr lang="en-US" dirty="0" smtClean="0"/>
              <a:t>increases</a:t>
            </a:r>
          </a:p>
          <a:p>
            <a:endParaRPr lang="en-US" dirty="0" smtClean="0"/>
          </a:p>
          <a:p>
            <a:r>
              <a:rPr lang="en-US" dirty="0" smtClean="0"/>
              <a:t>Taken into account by the use of abacuses (</a:t>
            </a:r>
            <a:r>
              <a:rPr lang="en-US" i="1" dirty="0" smtClean="0"/>
              <a:t>admissible </a:t>
            </a:r>
            <a:r>
              <a:rPr lang="en-US" i="1" dirty="0"/>
              <a:t>stress as a function of the </a:t>
            </a:r>
            <a:r>
              <a:rPr lang="en-US" i="1" dirty="0" smtClean="0"/>
              <a:t>mean stress</a:t>
            </a:r>
            <a:r>
              <a:rPr lang="en-US" dirty="0" smtClean="0"/>
              <a:t>)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dirty="0" smtClean="0"/>
              <a:t> </a:t>
            </a:r>
            <a:r>
              <a:rPr lang="en-US" dirty="0"/>
              <a:t>Different </a:t>
            </a:r>
            <a:r>
              <a:rPr lang="en-US" dirty="0" smtClean="0"/>
              <a:t>representations.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524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5256"/>
            <a:ext cx="8229600" cy="1143000"/>
          </a:xfrm>
        </p:spPr>
        <p:txBody>
          <a:bodyPr/>
          <a:lstStyle/>
          <a:p>
            <a:r>
              <a:rPr lang="fr-FR" dirty="0" err="1" smtClean="0"/>
              <a:t>Haigh</a:t>
            </a:r>
            <a:r>
              <a:rPr lang="fr-FR" dirty="0" smtClean="0"/>
              <a:t> </a:t>
            </a:r>
            <a:r>
              <a:rPr lang="fr-FR" dirty="0" err="1" smtClean="0"/>
              <a:t>Diagram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5" y="985838"/>
            <a:ext cx="6965950" cy="537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648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Influence of </a:t>
            </a:r>
            <a:r>
              <a:rPr lang="fr-FR" dirty="0" err="1" smtClean="0"/>
              <a:t>mean</a:t>
            </a:r>
            <a:r>
              <a:rPr lang="fr-FR" dirty="0" smtClean="0"/>
              <a:t> stress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307975" y="1482725"/>
            <a:ext cx="8502650" cy="4573586"/>
            <a:chOff x="194" y="934"/>
            <a:chExt cx="5356" cy="2881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4" y="963"/>
              <a:ext cx="5346" cy="2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grpSp>
          <p:nvGrpSpPr>
            <p:cNvPr id="8" name="Group 11"/>
            <p:cNvGrpSpPr>
              <a:grpSpLocks/>
            </p:cNvGrpSpPr>
            <p:nvPr/>
          </p:nvGrpSpPr>
          <p:grpSpPr bwMode="auto">
            <a:xfrm>
              <a:off x="2052" y="1000"/>
              <a:ext cx="2796" cy="2424"/>
              <a:chOff x="2052" y="1000"/>
              <a:chExt cx="2796" cy="2424"/>
            </a:xfrm>
          </p:grpSpPr>
          <p:grpSp>
            <p:nvGrpSpPr>
              <p:cNvPr id="48" name="Group 7"/>
              <p:cNvGrpSpPr>
                <a:grpSpLocks/>
              </p:cNvGrpSpPr>
              <p:nvPr/>
            </p:nvGrpSpPr>
            <p:grpSpPr bwMode="auto">
              <a:xfrm>
                <a:off x="2052" y="1000"/>
                <a:ext cx="163" cy="2342"/>
                <a:chOff x="2052" y="1000"/>
                <a:chExt cx="163" cy="2342"/>
              </a:xfrm>
            </p:grpSpPr>
            <p:sp>
              <p:nvSpPr>
                <p:cNvPr id="52" name="Rectangle 5"/>
                <p:cNvSpPr>
                  <a:spLocks noChangeArrowheads="1"/>
                </p:cNvSpPr>
                <p:nvPr/>
              </p:nvSpPr>
              <p:spPr bwMode="auto">
                <a:xfrm>
                  <a:off x="2117" y="1158"/>
                  <a:ext cx="31" cy="218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3" name="Freeform 6"/>
                <p:cNvSpPr>
                  <a:spLocks/>
                </p:cNvSpPr>
                <p:nvPr/>
              </p:nvSpPr>
              <p:spPr bwMode="auto">
                <a:xfrm>
                  <a:off x="2052" y="1000"/>
                  <a:ext cx="163" cy="162"/>
                </a:xfrm>
                <a:custGeom>
                  <a:avLst/>
                  <a:gdLst>
                    <a:gd name="T0" fmla="*/ 163 w 163"/>
                    <a:gd name="T1" fmla="*/ 162 h 162"/>
                    <a:gd name="T2" fmla="*/ 81 w 163"/>
                    <a:gd name="T3" fmla="*/ 0 h 162"/>
                    <a:gd name="T4" fmla="*/ 0 w 163"/>
                    <a:gd name="T5" fmla="*/ 162 h 162"/>
                    <a:gd name="T6" fmla="*/ 163 w 163"/>
                    <a:gd name="T7" fmla="*/ 162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3" h="162">
                      <a:moveTo>
                        <a:pt x="163" y="162"/>
                      </a:moveTo>
                      <a:lnTo>
                        <a:pt x="81" y="0"/>
                      </a:lnTo>
                      <a:lnTo>
                        <a:pt x="0" y="162"/>
                      </a:lnTo>
                      <a:lnTo>
                        <a:pt x="163" y="1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  <p:grpSp>
            <p:nvGrpSpPr>
              <p:cNvPr id="49" name="Group 10"/>
              <p:cNvGrpSpPr>
                <a:grpSpLocks/>
              </p:cNvGrpSpPr>
              <p:nvPr/>
            </p:nvGrpSpPr>
            <p:grpSpPr bwMode="auto">
              <a:xfrm>
                <a:off x="2133" y="3261"/>
                <a:ext cx="2715" cy="163"/>
                <a:chOff x="2133" y="3261"/>
                <a:chExt cx="2715" cy="163"/>
              </a:xfrm>
            </p:grpSpPr>
            <p:sp>
              <p:nvSpPr>
                <p:cNvPr id="50" name="Freeform 8"/>
                <p:cNvSpPr>
                  <a:spLocks/>
                </p:cNvSpPr>
                <p:nvPr/>
              </p:nvSpPr>
              <p:spPr bwMode="auto">
                <a:xfrm>
                  <a:off x="2133" y="3319"/>
                  <a:ext cx="2556" cy="39"/>
                </a:xfrm>
                <a:custGeom>
                  <a:avLst/>
                  <a:gdLst>
                    <a:gd name="T0" fmla="*/ 0 w 2556"/>
                    <a:gd name="T1" fmla="*/ 0 h 39"/>
                    <a:gd name="T2" fmla="*/ 0 w 2556"/>
                    <a:gd name="T3" fmla="*/ 32 h 39"/>
                    <a:gd name="T4" fmla="*/ 2556 w 2556"/>
                    <a:gd name="T5" fmla="*/ 39 h 39"/>
                    <a:gd name="T6" fmla="*/ 2556 w 2556"/>
                    <a:gd name="T7" fmla="*/ 7 h 39"/>
                    <a:gd name="T8" fmla="*/ 0 w 2556"/>
                    <a:gd name="T9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56" h="39">
                      <a:moveTo>
                        <a:pt x="0" y="0"/>
                      </a:moveTo>
                      <a:lnTo>
                        <a:pt x="0" y="32"/>
                      </a:lnTo>
                      <a:lnTo>
                        <a:pt x="2556" y="39"/>
                      </a:lnTo>
                      <a:lnTo>
                        <a:pt x="2556" y="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1" name="Freeform 9"/>
                <p:cNvSpPr>
                  <a:spLocks/>
                </p:cNvSpPr>
                <p:nvPr/>
              </p:nvSpPr>
              <p:spPr bwMode="auto">
                <a:xfrm>
                  <a:off x="4686" y="3261"/>
                  <a:ext cx="162" cy="163"/>
                </a:xfrm>
                <a:custGeom>
                  <a:avLst/>
                  <a:gdLst>
                    <a:gd name="T0" fmla="*/ 0 w 162"/>
                    <a:gd name="T1" fmla="*/ 163 h 163"/>
                    <a:gd name="T2" fmla="*/ 162 w 162"/>
                    <a:gd name="T3" fmla="*/ 81 h 163"/>
                    <a:gd name="T4" fmla="*/ 0 w 162"/>
                    <a:gd name="T5" fmla="*/ 0 h 163"/>
                    <a:gd name="T6" fmla="*/ 0 w 162"/>
                    <a:gd name="T7" fmla="*/ 163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2" h="163">
                      <a:moveTo>
                        <a:pt x="0" y="163"/>
                      </a:moveTo>
                      <a:lnTo>
                        <a:pt x="162" y="81"/>
                      </a:lnTo>
                      <a:lnTo>
                        <a:pt x="0" y="0"/>
                      </a:lnTo>
                      <a:lnTo>
                        <a:pt x="0" y="1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</p:grpSp>
        <p:sp>
          <p:nvSpPr>
            <p:cNvPr id="9" name="Freeform 12"/>
            <p:cNvSpPr>
              <a:spLocks/>
            </p:cNvSpPr>
            <p:nvPr/>
          </p:nvSpPr>
          <p:spPr bwMode="auto">
            <a:xfrm>
              <a:off x="3650" y="3217"/>
              <a:ext cx="39" cy="294"/>
            </a:xfrm>
            <a:custGeom>
              <a:avLst/>
              <a:gdLst>
                <a:gd name="T0" fmla="*/ 32 w 39"/>
                <a:gd name="T1" fmla="*/ 0 h 294"/>
                <a:gd name="T2" fmla="*/ 0 w 39"/>
                <a:gd name="T3" fmla="*/ 0 h 294"/>
                <a:gd name="T4" fmla="*/ 7 w 39"/>
                <a:gd name="T5" fmla="*/ 294 h 294"/>
                <a:gd name="T6" fmla="*/ 39 w 39"/>
                <a:gd name="T7" fmla="*/ 294 h 294"/>
                <a:gd name="T8" fmla="*/ 32 w 39"/>
                <a:gd name="T9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94">
                  <a:moveTo>
                    <a:pt x="32" y="0"/>
                  </a:moveTo>
                  <a:lnTo>
                    <a:pt x="0" y="0"/>
                  </a:lnTo>
                  <a:lnTo>
                    <a:pt x="7" y="294"/>
                  </a:lnTo>
                  <a:lnTo>
                    <a:pt x="39" y="294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3494" y="3453"/>
              <a:ext cx="394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3596" y="3518"/>
              <a:ext cx="215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3728" y="3637"/>
              <a:ext cx="106" cy="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e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4272" y="3217"/>
              <a:ext cx="39" cy="281"/>
            </a:xfrm>
            <a:custGeom>
              <a:avLst/>
              <a:gdLst>
                <a:gd name="T0" fmla="*/ 32 w 39"/>
                <a:gd name="T1" fmla="*/ 0 h 281"/>
                <a:gd name="T2" fmla="*/ 0 w 39"/>
                <a:gd name="T3" fmla="*/ 1 h 281"/>
                <a:gd name="T4" fmla="*/ 7 w 39"/>
                <a:gd name="T5" fmla="*/ 281 h 281"/>
                <a:gd name="T6" fmla="*/ 39 w 39"/>
                <a:gd name="T7" fmla="*/ 280 h 281"/>
                <a:gd name="T8" fmla="*/ 32 w 39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81">
                  <a:moveTo>
                    <a:pt x="32" y="0"/>
                  </a:moveTo>
                  <a:lnTo>
                    <a:pt x="0" y="1"/>
                  </a:lnTo>
                  <a:lnTo>
                    <a:pt x="7" y="281"/>
                  </a:lnTo>
                  <a:lnTo>
                    <a:pt x="39" y="2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Rectangle 17"/>
            <p:cNvSpPr>
              <a:spLocks noChangeArrowheads="1"/>
            </p:cNvSpPr>
            <p:nvPr/>
          </p:nvSpPr>
          <p:spPr bwMode="auto">
            <a:xfrm>
              <a:off x="4101" y="3453"/>
              <a:ext cx="437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8"/>
            <p:cNvSpPr>
              <a:spLocks noChangeArrowheads="1"/>
            </p:cNvSpPr>
            <p:nvPr/>
          </p:nvSpPr>
          <p:spPr bwMode="auto">
            <a:xfrm>
              <a:off x="4203" y="3518"/>
              <a:ext cx="215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19"/>
            <p:cNvSpPr>
              <a:spLocks noChangeArrowheads="1"/>
            </p:cNvSpPr>
            <p:nvPr/>
          </p:nvSpPr>
          <p:spPr bwMode="auto">
            <a:xfrm>
              <a:off x="4335" y="3637"/>
              <a:ext cx="148" cy="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m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2015" y="1606"/>
              <a:ext cx="246" cy="35"/>
            </a:xfrm>
            <a:custGeom>
              <a:avLst/>
              <a:gdLst>
                <a:gd name="T0" fmla="*/ 0 w 246"/>
                <a:gd name="T1" fmla="*/ 3 h 35"/>
                <a:gd name="T2" fmla="*/ 0 w 246"/>
                <a:gd name="T3" fmla="*/ 35 h 35"/>
                <a:gd name="T4" fmla="*/ 246 w 246"/>
                <a:gd name="T5" fmla="*/ 31 h 35"/>
                <a:gd name="T6" fmla="*/ 246 w 246"/>
                <a:gd name="T7" fmla="*/ 0 h 35"/>
                <a:gd name="T8" fmla="*/ 0 w 246"/>
                <a:gd name="T9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35">
                  <a:moveTo>
                    <a:pt x="0" y="3"/>
                  </a:moveTo>
                  <a:lnTo>
                    <a:pt x="0" y="35"/>
                  </a:lnTo>
                  <a:lnTo>
                    <a:pt x="246" y="31"/>
                  </a:lnTo>
                  <a:lnTo>
                    <a:pt x="246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21"/>
            <p:cNvSpPr>
              <a:spLocks noChangeArrowheads="1"/>
            </p:cNvSpPr>
            <p:nvPr/>
          </p:nvSpPr>
          <p:spPr bwMode="auto">
            <a:xfrm>
              <a:off x="1698" y="1489"/>
              <a:ext cx="348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Rectangle 22"/>
            <p:cNvSpPr>
              <a:spLocks noChangeArrowheads="1"/>
            </p:cNvSpPr>
            <p:nvPr/>
          </p:nvSpPr>
          <p:spPr bwMode="auto">
            <a:xfrm>
              <a:off x="1877" y="1499"/>
              <a:ext cx="117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5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A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20" name="Rectangle 23"/>
            <p:cNvSpPr>
              <a:spLocks noChangeArrowheads="1"/>
            </p:cNvSpPr>
            <p:nvPr/>
          </p:nvSpPr>
          <p:spPr bwMode="auto">
            <a:xfrm>
              <a:off x="4282" y="3011"/>
              <a:ext cx="339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Rectangle 24"/>
            <p:cNvSpPr>
              <a:spLocks noChangeArrowheads="1"/>
            </p:cNvSpPr>
            <p:nvPr/>
          </p:nvSpPr>
          <p:spPr bwMode="auto">
            <a:xfrm>
              <a:off x="4385" y="3076"/>
              <a:ext cx="215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B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Freeform 25"/>
            <p:cNvSpPr>
              <a:spLocks/>
            </p:cNvSpPr>
            <p:nvPr/>
          </p:nvSpPr>
          <p:spPr bwMode="auto">
            <a:xfrm>
              <a:off x="2124" y="1607"/>
              <a:ext cx="1551" cy="1733"/>
            </a:xfrm>
            <a:custGeom>
              <a:avLst/>
              <a:gdLst>
                <a:gd name="T0" fmla="*/ 23 w 1551"/>
                <a:gd name="T1" fmla="*/ 0 h 1733"/>
                <a:gd name="T2" fmla="*/ 0 w 1551"/>
                <a:gd name="T3" fmla="*/ 22 h 1733"/>
                <a:gd name="T4" fmla="*/ 1528 w 1551"/>
                <a:gd name="T5" fmla="*/ 1733 h 1733"/>
                <a:gd name="T6" fmla="*/ 1551 w 1551"/>
                <a:gd name="T7" fmla="*/ 1712 h 1733"/>
                <a:gd name="T8" fmla="*/ 23 w 1551"/>
                <a:gd name="T9" fmla="*/ 0 h 1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1" h="1733">
                  <a:moveTo>
                    <a:pt x="23" y="0"/>
                  </a:moveTo>
                  <a:lnTo>
                    <a:pt x="0" y="22"/>
                  </a:lnTo>
                  <a:lnTo>
                    <a:pt x="1528" y="1733"/>
                  </a:lnTo>
                  <a:lnTo>
                    <a:pt x="1551" y="171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6"/>
            <p:cNvSpPr>
              <a:spLocks/>
            </p:cNvSpPr>
            <p:nvPr/>
          </p:nvSpPr>
          <p:spPr bwMode="auto">
            <a:xfrm>
              <a:off x="2133" y="1599"/>
              <a:ext cx="2174" cy="1757"/>
            </a:xfrm>
            <a:custGeom>
              <a:avLst/>
              <a:gdLst>
                <a:gd name="T0" fmla="*/ 19 w 2174"/>
                <a:gd name="T1" fmla="*/ 0 h 1757"/>
                <a:gd name="T2" fmla="*/ 0 w 2174"/>
                <a:gd name="T3" fmla="*/ 24 h 1757"/>
                <a:gd name="T4" fmla="*/ 2155 w 2174"/>
                <a:gd name="T5" fmla="*/ 1757 h 1757"/>
                <a:gd name="T6" fmla="*/ 2174 w 2174"/>
                <a:gd name="T7" fmla="*/ 1732 h 1757"/>
                <a:gd name="T8" fmla="*/ 19 w 2174"/>
                <a:gd name="T9" fmla="*/ 0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4" h="1757">
                  <a:moveTo>
                    <a:pt x="19" y="0"/>
                  </a:moveTo>
                  <a:lnTo>
                    <a:pt x="0" y="24"/>
                  </a:lnTo>
                  <a:lnTo>
                    <a:pt x="2155" y="1757"/>
                  </a:lnTo>
                  <a:lnTo>
                    <a:pt x="2174" y="173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7"/>
            <p:cNvSpPr>
              <a:spLocks/>
            </p:cNvSpPr>
            <p:nvPr/>
          </p:nvSpPr>
          <p:spPr bwMode="auto">
            <a:xfrm>
              <a:off x="2131" y="1611"/>
              <a:ext cx="2167" cy="1732"/>
            </a:xfrm>
            <a:custGeom>
              <a:avLst/>
              <a:gdLst>
                <a:gd name="T0" fmla="*/ 0 w 2167"/>
                <a:gd name="T1" fmla="*/ 30 h 1732"/>
                <a:gd name="T2" fmla="*/ 466 w 2167"/>
                <a:gd name="T3" fmla="*/ 151 h 1732"/>
                <a:gd name="T4" fmla="*/ 528 w 2167"/>
                <a:gd name="T5" fmla="*/ 195 h 1732"/>
                <a:gd name="T6" fmla="*/ 672 w 2167"/>
                <a:gd name="T7" fmla="*/ 264 h 1732"/>
                <a:gd name="T8" fmla="*/ 822 w 2167"/>
                <a:gd name="T9" fmla="*/ 342 h 1732"/>
                <a:gd name="T10" fmla="*/ 959 w 2167"/>
                <a:gd name="T11" fmla="*/ 417 h 1732"/>
                <a:gd name="T12" fmla="*/ 1019 w 2167"/>
                <a:gd name="T13" fmla="*/ 451 h 1732"/>
                <a:gd name="T14" fmla="*/ 1121 w 2167"/>
                <a:gd name="T15" fmla="*/ 514 h 1732"/>
                <a:gd name="T16" fmla="*/ 1173 w 2167"/>
                <a:gd name="T17" fmla="*/ 528 h 1732"/>
                <a:gd name="T18" fmla="*/ 1202 w 2167"/>
                <a:gd name="T19" fmla="*/ 569 h 1732"/>
                <a:gd name="T20" fmla="*/ 1282 w 2167"/>
                <a:gd name="T21" fmla="*/ 627 h 1732"/>
                <a:gd name="T22" fmla="*/ 1361 w 2167"/>
                <a:gd name="T23" fmla="*/ 688 h 1732"/>
                <a:gd name="T24" fmla="*/ 1433 w 2167"/>
                <a:gd name="T25" fmla="*/ 750 h 1732"/>
                <a:gd name="T26" fmla="*/ 1539 w 2167"/>
                <a:gd name="T27" fmla="*/ 849 h 1732"/>
                <a:gd name="T28" fmla="*/ 1609 w 2167"/>
                <a:gd name="T29" fmla="*/ 921 h 1732"/>
                <a:gd name="T30" fmla="*/ 1688 w 2167"/>
                <a:gd name="T31" fmla="*/ 1007 h 1732"/>
                <a:gd name="T32" fmla="*/ 1778 w 2167"/>
                <a:gd name="T33" fmla="*/ 1107 h 1732"/>
                <a:gd name="T34" fmla="*/ 1870 w 2167"/>
                <a:gd name="T35" fmla="*/ 1215 h 1732"/>
                <a:gd name="T36" fmla="*/ 1951 w 2167"/>
                <a:gd name="T37" fmla="*/ 1320 h 1732"/>
                <a:gd name="T38" fmla="*/ 1947 w 2167"/>
                <a:gd name="T39" fmla="*/ 1315 h 1732"/>
                <a:gd name="T40" fmla="*/ 2011 w 2167"/>
                <a:gd name="T41" fmla="*/ 1416 h 1732"/>
                <a:gd name="T42" fmla="*/ 2058 w 2167"/>
                <a:gd name="T43" fmla="*/ 1518 h 1732"/>
                <a:gd name="T44" fmla="*/ 2095 w 2167"/>
                <a:gd name="T45" fmla="*/ 1616 h 1732"/>
                <a:gd name="T46" fmla="*/ 2125 w 2167"/>
                <a:gd name="T47" fmla="*/ 1699 h 1732"/>
                <a:gd name="T48" fmla="*/ 2137 w 2167"/>
                <a:gd name="T49" fmla="*/ 1732 h 1732"/>
                <a:gd name="T50" fmla="*/ 2160 w 2167"/>
                <a:gd name="T51" fmla="*/ 1704 h 1732"/>
                <a:gd name="T52" fmla="*/ 2141 w 2167"/>
                <a:gd name="T53" fmla="*/ 1648 h 1732"/>
                <a:gd name="T54" fmla="*/ 2107 w 2167"/>
                <a:gd name="T55" fmla="*/ 1556 h 1732"/>
                <a:gd name="T56" fmla="*/ 2067 w 2167"/>
                <a:gd name="T57" fmla="*/ 1454 h 1732"/>
                <a:gd name="T58" fmla="*/ 2011 w 2167"/>
                <a:gd name="T59" fmla="*/ 1350 h 1732"/>
                <a:gd name="T60" fmla="*/ 1974 w 2167"/>
                <a:gd name="T61" fmla="*/ 1298 h 1732"/>
                <a:gd name="T62" fmla="*/ 1893 w 2167"/>
                <a:gd name="T63" fmla="*/ 1192 h 1732"/>
                <a:gd name="T64" fmla="*/ 1801 w 2167"/>
                <a:gd name="T65" fmla="*/ 1085 h 1732"/>
                <a:gd name="T66" fmla="*/ 1711 w 2167"/>
                <a:gd name="T67" fmla="*/ 984 h 1732"/>
                <a:gd name="T68" fmla="*/ 1632 w 2167"/>
                <a:gd name="T69" fmla="*/ 898 h 1732"/>
                <a:gd name="T70" fmla="*/ 1562 w 2167"/>
                <a:gd name="T71" fmla="*/ 826 h 1732"/>
                <a:gd name="T72" fmla="*/ 1456 w 2167"/>
                <a:gd name="T73" fmla="*/ 727 h 1732"/>
                <a:gd name="T74" fmla="*/ 1380 w 2167"/>
                <a:gd name="T75" fmla="*/ 664 h 1732"/>
                <a:gd name="T76" fmla="*/ 1305 w 2167"/>
                <a:gd name="T77" fmla="*/ 604 h 1732"/>
                <a:gd name="T78" fmla="*/ 1225 w 2167"/>
                <a:gd name="T79" fmla="*/ 546 h 1732"/>
                <a:gd name="T80" fmla="*/ 1180 w 2167"/>
                <a:gd name="T81" fmla="*/ 514 h 1732"/>
                <a:gd name="T82" fmla="*/ 1086 w 2167"/>
                <a:gd name="T83" fmla="*/ 454 h 1732"/>
                <a:gd name="T84" fmla="*/ 1003 w 2167"/>
                <a:gd name="T85" fmla="*/ 405 h 1732"/>
                <a:gd name="T86" fmla="*/ 907 w 2167"/>
                <a:gd name="T87" fmla="*/ 350 h 1732"/>
                <a:gd name="T88" fmla="*/ 760 w 2167"/>
                <a:gd name="T89" fmla="*/ 273 h 1732"/>
                <a:gd name="T90" fmla="*/ 611 w 2167"/>
                <a:gd name="T91" fmla="*/ 199 h 1732"/>
                <a:gd name="T92" fmla="*/ 473 w 2167"/>
                <a:gd name="T93" fmla="*/ 137 h 1732"/>
                <a:gd name="T94" fmla="*/ 9 w 2167"/>
                <a:gd name="T95" fmla="*/ 0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67" h="1732">
                  <a:moveTo>
                    <a:pt x="9" y="0"/>
                  </a:moveTo>
                  <a:lnTo>
                    <a:pt x="0" y="30"/>
                  </a:lnTo>
                  <a:lnTo>
                    <a:pt x="463" y="167"/>
                  </a:lnTo>
                  <a:lnTo>
                    <a:pt x="466" y="151"/>
                  </a:lnTo>
                  <a:lnTo>
                    <a:pt x="461" y="167"/>
                  </a:lnTo>
                  <a:lnTo>
                    <a:pt x="528" y="195"/>
                  </a:lnTo>
                  <a:lnTo>
                    <a:pt x="598" y="229"/>
                  </a:lnTo>
                  <a:lnTo>
                    <a:pt x="672" y="264"/>
                  </a:lnTo>
                  <a:lnTo>
                    <a:pt x="748" y="303"/>
                  </a:lnTo>
                  <a:lnTo>
                    <a:pt x="822" y="342"/>
                  </a:lnTo>
                  <a:lnTo>
                    <a:pt x="894" y="380"/>
                  </a:lnTo>
                  <a:lnTo>
                    <a:pt x="959" y="417"/>
                  </a:lnTo>
                  <a:lnTo>
                    <a:pt x="991" y="435"/>
                  </a:lnTo>
                  <a:lnTo>
                    <a:pt x="1019" y="451"/>
                  </a:lnTo>
                  <a:lnTo>
                    <a:pt x="1074" y="484"/>
                  </a:lnTo>
                  <a:lnTo>
                    <a:pt x="1121" y="514"/>
                  </a:lnTo>
                  <a:lnTo>
                    <a:pt x="1167" y="544"/>
                  </a:lnTo>
                  <a:lnTo>
                    <a:pt x="1173" y="528"/>
                  </a:lnTo>
                  <a:lnTo>
                    <a:pt x="1162" y="540"/>
                  </a:lnTo>
                  <a:lnTo>
                    <a:pt x="1202" y="569"/>
                  </a:lnTo>
                  <a:lnTo>
                    <a:pt x="1243" y="597"/>
                  </a:lnTo>
                  <a:lnTo>
                    <a:pt x="1282" y="627"/>
                  </a:lnTo>
                  <a:lnTo>
                    <a:pt x="1319" y="657"/>
                  </a:lnTo>
                  <a:lnTo>
                    <a:pt x="1361" y="688"/>
                  </a:lnTo>
                  <a:lnTo>
                    <a:pt x="1396" y="720"/>
                  </a:lnTo>
                  <a:lnTo>
                    <a:pt x="1433" y="750"/>
                  </a:lnTo>
                  <a:lnTo>
                    <a:pt x="1504" y="815"/>
                  </a:lnTo>
                  <a:lnTo>
                    <a:pt x="1539" y="849"/>
                  </a:lnTo>
                  <a:lnTo>
                    <a:pt x="1572" y="884"/>
                  </a:lnTo>
                  <a:lnTo>
                    <a:pt x="1609" y="921"/>
                  </a:lnTo>
                  <a:lnTo>
                    <a:pt x="1648" y="961"/>
                  </a:lnTo>
                  <a:lnTo>
                    <a:pt x="1688" y="1007"/>
                  </a:lnTo>
                  <a:lnTo>
                    <a:pt x="1732" y="1056"/>
                  </a:lnTo>
                  <a:lnTo>
                    <a:pt x="1778" y="1107"/>
                  </a:lnTo>
                  <a:lnTo>
                    <a:pt x="1824" y="1162"/>
                  </a:lnTo>
                  <a:lnTo>
                    <a:pt x="1870" y="1215"/>
                  </a:lnTo>
                  <a:lnTo>
                    <a:pt x="1912" y="1269"/>
                  </a:lnTo>
                  <a:lnTo>
                    <a:pt x="1951" y="1320"/>
                  </a:lnTo>
                  <a:lnTo>
                    <a:pt x="1963" y="1310"/>
                  </a:lnTo>
                  <a:lnTo>
                    <a:pt x="1947" y="1315"/>
                  </a:lnTo>
                  <a:lnTo>
                    <a:pt x="1984" y="1368"/>
                  </a:lnTo>
                  <a:lnTo>
                    <a:pt x="2011" y="1416"/>
                  </a:lnTo>
                  <a:lnTo>
                    <a:pt x="2037" y="1467"/>
                  </a:lnTo>
                  <a:lnTo>
                    <a:pt x="2058" y="1518"/>
                  </a:lnTo>
                  <a:lnTo>
                    <a:pt x="2078" y="1569"/>
                  </a:lnTo>
                  <a:lnTo>
                    <a:pt x="2095" y="1616"/>
                  </a:lnTo>
                  <a:lnTo>
                    <a:pt x="2111" y="1660"/>
                  </a:lnTo>
                  <a:lnTo>
                    <a:pt x="2125" y="1699"/>
                  </a:lnTo>
                  <a:lnTo>
                    <a:pt x="2130" y="1717"/>
                  </a:lnTo>
                  <a:lnTo>
                    <a:pt x="2137" y="1732"/>
                  </a:lnTo>
                  <a:lnTo>
                    <a:pt x="2167" y="1720"/>
                  </a:lnTo>
                  <a:lnTo>
                    <a:pt x="2160" y="1704"/>
                  </a:lnTo>
                  <a:lnTo>
                    <a:pt x="2155" y="1687"/>
                  </a:lnTo>
                  <a:lnTo>
                    <a:pt x="2141" y="1648"/>
                  </a:lnTo>
                  <a:lnTo>
                    <a:pt x="2125" y="1604"/>
                  </a:lnTo>
                  <a:lnTo>
                    <a:pt x="2107" y="1556"/>
                  </a:lnTo>
                  <a:lnTo>
                    <a:pt x="2088" y="1505"/>
                  </a:lnTo>
                  <a:lnTo>
                    <a:pt x="2067" y="1454"/>
                  </a:lnTo>
                  <a:lnTo>
                    <a:pt x="2041" y="1403"/>
                  </a:lnTo>
                  <a:lnTo>
                    <a:pt x="2011" y="1350"/>
                  </a:lnTo>
                  <a:lnTo>
                    <a:pt x="1977" y="1303"/>
                  </a:lnTo>
                  <a:lnTo>
                    <a:pt x="1974" y="1298"/>
                  </a:lnTo>
                  <a:lnTo>
                    <a:pt x="1935" y="1247"/>
                  </a:lnTo>
                  <a:lnTo>
                    <a:pt x="1893" y="1192"/>
                  </a:lnTo>
                  <a:lnTo>
                    <a:pt x="1847" y="1139"/>
                  </a:lnTo>
                  <a:lnTo>
                    <a:pt x="1801" y="1085"/>
                  </a:lnTo>
                  <a:lnTo>
                    <a:pt x="1755" y="1033"/>
                  </a:lnTo>
                  <a:lnTo>
                    <a:pt x="1711" y="984"/>
                  </a:lnTo>
                  <a:lnTo>
                    <a:pt x="1671" y="940"/>
                  </a:lnTo>
                  <a:lnTo>
                    <a:pt x="1632" y="898"/>
                  </a:lnTo>
                  <a:lnTo>
                    <a:pt x="1595" y="861"/>
                  </a:lnTo>
                  <a:lnTo>
                    <a:pt x="1562" y="826"/>
                  </a:lnTo>
                  <a:lnTo>
                    <a:pt x="1526" y="792"/>
                  </a:lnTo>
                  <a:lnTo>
                    <a:pt x="1456" y="727"/>
                  </a:lnTo>
                  <a:lnTo>
                    <a:pt x="1419" y="697"/>
                  </a:lnTo>
                  <a:lnTo>
                    <a:pt x="1380" y="664"/>
                  </a:lnTo>
                  <a:lnTo>
                    <a:pt x="1342" y="634"/>
                  </a:lnTo>
                  <a:lnTo>
                    <a:pt x="1305" y="604"/>
                  </a:lnTo>
                  <a:lnTo>
                    <a:pt x="1266" y="574"/>
                  </a:lnTo>
                  <a:lnTo>
                    <a:pt x="1225" y="546"/>
                  </a:lnTo>
                  <a:lnTo>
                    <a:pt x="1185" y="518"/>
                  </a:lnTo>
                  <a:lnTo>
                    <a:pt x="1180" y="514"/>
                  </a:lnTo>
                  <a:lnTo>
                    <a:pt x="1134" y="484"/>
                  </a:lnTo>
                  <a:lnTo>
                    <a:pt x="1086" y="454"/>
                  </a:lnTo>
                  <a:lnTo>
                    <a:pt x="1035" y="424"/>
                  </a:lnTo>
                  <a:lnTo>
                    <a:pt x="1003" y="405"/>
                  </a:lnTo>
                  <a:lnTo>
                    <a:pt x="972" y="387"/>
                  </a:lnTo>
                  <a:lnTo>
                    <a:pt x="907" y="350"/>
                  </a:lnTo>
                  <a:lnTo>
                    <a:pt x="834" y="312"/>
                  </a:lnTo>
                  <a:lnTo>
                    <a:pt x="760" y="273"/>
                  </a:lnTo>
                  <a:lnTo>
                    <a:pt x="685" y="234"/>
                  </a:lnTo>
                  <a:lnTo>
                    <a:pt x="611" y="199"/>
                  </a:lnTo>
                  <a:lnTo>
                    <a:pt x="540" y="165"/>
                  </a:lnTo>
                  <a:lnTo>
                    <a:pt x="473" y="137"/>
                  </a:lnTo>
                  <a:lnTo>
                    <a:pt x="472" y="13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28"/>
            <p:cNvSpPr>
              <a:spLocks noChangeArrowheads="1"/>
            </p:cNvSpPr>
            <p:nvPr/>
          </p:nvSpPr>
          <p:spPr bwMode="auto">
            <a:xfrm>
              <a:off x="2914" y="1551"/>
              <a:ext cx="1729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Rectangle 29"/>
            <p:cNvSpPr>
              <a:spLocks noChangeArrowheads="1"/>
            </p:cNvSpPr>
            <p:nvPr/>
          </p:nvSpPr>
          <p:spPr bwMode="auto">
            <a:xfrm>
              <a:off x="3510" y="1610"/>
              <a:ext cx="577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5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Gerber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27" name="Rectangle 30"/>
            <p:cNvSpPr>
              <a:spLocks noChangeArrowheads="1"/>
            </p:cNvSpPr>
            <p:nvPr/>
          </p:nvSpPr>
          <p:spPr bwMode="auto">
            <a:xfrm>
              <a:off x="3777" y="2150"/>
              <a:ext cx="1773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Rectangle 32"/>
            <p:cNvSpPr>
              <a:spLocks noChangeArrowheads="1"/>
            </p:cNvSpPr>
            <p:nvPr/>
          </p:nvSpPr>
          <p:spPr bwMode="auto">
            <a:xfrm>
              <a:off x="3845" y="2185"/>
              <a:ext cx="855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5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 Goodman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30" name="Rectangle 33"/>
            <p:cNvSpPr>
              <a:spLocks noChangeArrowheads="1"/>
            </p:cNvSpPr>
            <p:nvPr/>
          </p:nvSpPr>
          <p:spPr bwMode="auto">
            <a:xfrm>
              <a:off x="198" y="2699"/>
              <a:ext cx="1804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Rectangle 35"/>
            <p:cNvSpPr>
              <a:spLocks noChangeArrowheads="1"/>
            </p:cNvSpPr>
            <p:nvPr/>
          </p:nvSpPr>
          <p:spPr bwMode="auto">
            <a:xfrm>
              <a:off x="1039" y="2764"/>
              <a:ext cx="89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5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 </a:t>
              </a:r>
              <a:r>
                <a:rPr kumimoji="0" lang="fr-FR" sz="25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Söderberg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33" name="Rectangle 36"/>
            <p:cNvSpPr>
              <a:spLocks noChangeArrowheads="1"/>
            </p:cNvSpPr>
            <p:nvPr/>
          </p:nvSpPr>
          <p:spPr bwMode="auto">
            <a:xfrm>
              <a:off x="2117" y="965"/>
              <a:ext cx="435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Rectangle 37"/>
            <p:cNvSpPr>
              <a:spLocks noChangeArrowheads="1"/>
            </p:cNvSpPr>
            <p:nvPr/>
          </p:nvSpPr>
          <p:spPr bwMode="auto">
            <a:xfrm>
              <a:off x="2213" y="934"/>
              <a:ext cx="306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s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38"/>
            <p:cNvSpPr>
              <a:spLocks noChangeArrowheads="1"/>
            </p:cNvSpPr>
            <p:nvPr/>
          </p:nvSpPr>
          <p:spPr bwMode="auto">
            <a:xfrm>
              <a:off x="2365" y="1088"/>
              <a:ext cx="81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1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a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36" name="Rectangle 39"/>
            <p:cNvSpPr>
              <a:spLocks noChangeArrowheads="1"/>
            </p:cNvSpPr>
            <p:nvPr/>
          </p:nvSpPr>
          <p:spPr bwMode="auto">
            <a:xfrm>
              <a:off x="4624" y="2887"/>
              <a:ext cx="491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40"/>
            <p:cNvSpPr>
              <a:spLocks noChangeArrowheads="1"/>
            </p:cNvSpPr>
            <p:nvPr/>
          </p:nvSpPr>
          <p:spPr bwMode="auto">
            <a:xfrm>
              <a:off x="4726" y="2934"/>
              <a:ext cx="306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3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s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41"/>
            <p:cNvSpPr>
              <a:spLocks noChangeArrowheads="1"/>
            </p:cNvSpPr>
            <p:nvPr/>
          </p:nvSpPr>
          <p:spPr bwMode="auto">
            <a:xfrm>
              <a:off x="4879" y="3108"/>
              <a:ext cx="208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m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9" name="Group 44"/>
            <p:cNvGrpSpPr>
              <a:grpSpLocks/>
            </p:cNvGrpSpPr>
            <p:nvPr/>
          </p:nvGrpSpPr>
          <p:grpSpPr bwMode="auto">
            <a:xfrm>
              <a:off x="1932" y="2840"/>
              <a:ext cx="1315" cy="86"/>
              <a:chOff x="1932" y="2840"/>
              <a:chExt cx="1315" cy="86"/>
            </a:xfrm>
          </p:grpSpPr>
          <p:sp>
            <p:nvSpPr>
              <p:cNvPr id="46" name="Rectangle 42"/>
              <p:cNvSpPr>
                <a:spLocks noChangeArrowheads="1"/>
              </p:cNvSpPr>
              <p:nvPr/>
            </p:nvSpPr>
            <p:spPr bwMode="auto">
              <a:xfrm>
                <a:off x="1932" y="2872"/>
                <a:ext cx="1225" cy="2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" name="Freeform 43"/>
              <p:cNvSpPr>
                <a:spLocks/>
              </p:cNvSpPr>
              <p:nvPr/>
            </p:nvSpPr>
            <p:spPr bwMode="auto">
              <a:xfrm>
                <a:off x="3112" y="2840"/>
                <a:ext cx="135" cy="86"/>
              </a:xfrm>
              <a:custGeom>
                <a:avLst/>
                <a:gdLst>
                  <a:gd name="T0" fmla="*/ 0 w 135"/>
                  <a:gd name="T1" fmla="*/ 86 h 86"/>
                  <a:gd name="T2" fmla="*/ 135 w 135"/>
                  <a:gd name="T3" fmla="*/ 42 h 86"/>
                  <a:gd name="T4" fmla="*/ 0 w 135"/>
                  <a:gd name="T5" fmla="*/ 0 h 86"/>
                  <a:gd name="T6" fmla="*/ 42 w 135"/>
                  <a:gd name="T7" fmla="*/ 42 h 86"/>
                  <a:gd name="T8" fmla="*/ 0 w 135"/>
                  <a:gd name="T9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86">
                    <a:moveTo>
                      <a:pt x="0" y="86"/>
                    </a:moveTo>
                    <a:lnTo>
                      <a:pt x="135" y="42"/>
                    </a:lnTo>
                    <a:lnTo>
                      <a:pt x="0" y="0"/>
                    </a:lnTo>
                    <a:lnTo>
                      <a:pt x="42" y="42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40" name="Group 47"/>
            <p:cNvGrpSpPr>
              <a:grpSpLocks/>
            </p:cNvGrpSpPr>
            <p:nvPr/>
          </p:nvGrpSpPr>
          <p:grpSpPr bwMode="auto">
            <a:xfrm>
              <a:off x="3474" y="1824"/>
              <a:ext cx="372" cy="430"/>
              <a:chOff x="3474" y="1824"/>
              <a:chExt cx="372" cy="430"/>
            </a:xfrm>
          </p:grpSpPr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3525" y="1824"/>
                <a:ext cx="321" cy="372"/>
              </a:xfrm>
              <a:custGeom>
                <a:avLst/>
                <a:gdLst>
                  <a:gd name="T0" fmla="*/ 321 w 321"/>
                  <a:gd name="T1" fmla="*/ 16 h 372"/>
                  <a:gd name="T2" fmla="*/ 307 w 321"/>
                  <a:gd name="T3" fmla="*/ 0 h 372"/>
                  <a:gd name="T4" fmla="*/ 0 w 321"/>
                  <a:gd name="T5" fmla="*/ 356 h 372"/>
                  <a:gd name="T6" fmla="*/ 14 w 321"/>
                  <a:gd name="T7" fmla="*/ 372 h 372"/>
                  <a:gd name="T8" fmla="*/ 321 w 321"/>
                  <a:gd name="T9" fmla="*/ 1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1" h="372">
                    <a:moveTo>
                      <a:pt x="321" y="16"/>
                    </a:moveTo>
                    <a:lnTo>
                      <a:pt x="307" y="0"/>
                    </a:lnTo>
                    <a:lnTo>
                      <a:pt x="0" y="356"/>
                    </a:lnTo>
                    <a:lnTo>
                      <a:pt x="14" y="372"/>
                    </a:lnTo>
                    <a:lnTo>
                      <a:pt x="321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3474" y="2123"/>
                <a:ext cx="122" cy="131"/>
              </a:xfrm>
              <a:custGeom>
                <a:avLst/>
                <a:gdLst>
                  <a:gd name="T0" fmla="*/ 57 w 122"/>
                  <a:gd name="T1" fmla="*/ 0 h 131"/>
                  <a:gd name="T2" fmla="*/ 0 w 122"/>
                  <a:gd name="T3" fmla="*/ 131 h 131"/>
                  <a:gd name="T4" fmla="*/ 122 w 122"/>
                  <a:gd name="T5" fmla="*/ 57 h 131"/>
                  <a:gd name="T6" fmla="*/ 62 w 122"/>
                  <a:gd name="T7" fmla="*/ 60 h 131"/>
                  <a:gd name="T8" fmla="*/ 57 w 122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31">
                    <a:moveTo>
                      <a:pt x="57" y="0"/>
                    </a:moveTo>
                    <a:lnTo>
                      <a:pt x="0" y="131"/>
                    </a:lnTo>
                    <a:lnTo>
                      <a:pt x="122" y="57"/>
                    </a:lnTo>
                    <a:lnTo>
                      <a:pt x="62" y="6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41" name="Group 50"/>
            <p:cNvGrpSpPr>
              <a:grpSpLocks/>
            </p:cNvGrpSpPr>
            <p:nvPr/>
          </p:nvGrpSpPr>
          <p:grpSpPr bwMode="auto">
            <a:xfrm>
              <a:off x="3263" y="2329"/>
              <a:ext cx="585" cy="180"/>
              <a:chOff x="3263" y="2329"/>
              <a:chExt cx="585" cy="180"/>
            </a:xfrm>
          </p:grpSpPr>
          <p:sp>
            <p:nvSpPr>
              <p:cNvPr id="42" name="Freeform 48"/>
              <p:cNvSpPr>
                <a:spLocks/>
              </p:cNvSpPr>
              <p:nvPr/>
            </p:nvSpPr>
            <p:spPr bwMode="auto">
              <a:xfrm>
                <a:off x="3348" y="2329"/>
                <a:ext cx="500" cy="162"/>
              </a:xfrm>
              <a:custGeom>
                <a:avLst/>
                <a:gdLst>
                  <a:gd name="T0" fmla="*/ 500 w 500"/>
                  <a:gd name="T1" fmla="*/ 20 h 162"/>
                  <a:gd name="T2" fmla="*/ 494 w 500"/>
                  <a:gd name="T3" fmla="*/ 0 h 162"/>
                  <a:gd name="T4" fmla="*/ 0 w 500"/>
                  <a:gd name="T5" fmla="*/ 143 h 162"/>
                  <a:gd name="T6" fmla="*/ 5 w 500"/>
                  <a:gd name="T7" fmla="*/ 162 h 162"/>
                  <a:gd name="T8" fmla="*/ 500 w 500"/>
                  <a:gd name="T9" fmla="*/ 2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0" h="162">
                    <a:moveTo>
                      <a:pt x="500" y="20"/>
                    </a:moveTo>
                    <a:lnTo>
                      <a:pt x="494" y="0"/>
                    </a:lnTo>
                    <a:lnTo>
                      <a:pt x="0" y="143"/>
                    </a:lnTo>
                    <a:lnTo>
                      <a:pt x="5" y="162"/>
                    </a:lnTo>
                    <a:lnTo>
                      <a:pt x="500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" name="Freeform 49"/>
              <p:cNvSpPr>
                <a:spLocks/>
              </p:cNvSpPr>
              <p:nvPr/>
            </p:nvSpPr>
            <p:spPr bwMode="auto">
              <a:xfrm>
                <a:off x="3263" y="2426"/>
                <a:ext cx="143" cy="83"/>
              </a:xfrm>
              <a:custGeom>
                <a:avLst/>
                <a:gdLst>
                  <a:gd name="T0" fmla="*/ 118 w 143"/>
                  <a:gd name="T1" fmla="*/ 0 h 83"/>
                  <a:gd name="T2" fmla="*/ 0 w 143"/>
                  <a:gd name="T3" fmla="*/ 81 h 83"/>
                  <a:gd name="T4" fmla="*/ 143 w 143"/>
                  <a:gd name="T5" fmla="*/ 83 h 83"/>
                  <a:gd name="T6" fmla="*/ 90 w 143"/>
                  <a:gd name="T7" fmla="*/ 55 h 83"/>
                  <a:gd name="T8" fmla="*/ 118 w 143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" h="83">
                    <a:moveTo>
                      <a:pt x="118" y="0"/>
                    </a:moveTo>
                    <a:lnTo>
                      <a:pt x="0" y="81"/>
                    </a:lnTo>
                    <a:lnTo>
                      <a:pt x="143" y="83"/>
                    </a:lnTo>
                    <a:lnTo>
                      <a:pt x="90" y="55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</p:grpSp>
      <p:graphicFrame>
        <p:nvGraphicFramePr>
          <p:cNvPr id="54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770493"/>
              </p:ext>
            </p:extLst>
          </p:nvPr>
        </p:nvGraphicFramePr>
        <p:xfrm>
          <a:off x="4940300" y="1704975"/>
          <a:ext cx="19685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58" name="Équation" r:id="rId3" imgW="1968500" imgH="850900" progId="Equation.3">
                  <p:embed/>
                </p:oleObj>
              </mc:Choice>
              <mc:Fallback>
                <p:oleObj name="Équation" r:id="rId3" imgW="1968500" imgH="850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0300" y="1704975"/>
                        <a:ext cx="19685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6977737"/>
              </p:ext>
            </p:extLst>
          </p:nvPr>
        </p:nvGraphicFramePr>
        <p:xfrm>
          <a:off x="1111250" y="4932313"/>
          <a:ext cx="18542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59" name="Équation" r:id="rId5" imgW="1854200" imgH="698500" progId="Equation.3">
                  <p:embed/>
                </p:oleObj>
              </mc:Choice>
              <mc:Fallback>
                <p:oleObj name="Équation" r:id="rId5" imgW="1854200" imgH="698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250" y="4932313"/>
                        <a:ext cx="18542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6"/>
          <p:cNvGraphicFramePr>
            <a:graphicFrameLocks noChangeAspect="1"/>
          </p:cNvGraphicFramePr>
          <p:nvPr/>
        </p:nvGraphicFramePr>
        <p:xfrm>
          <a:off x="6489700" y="3867150"/>
          <a:ext cx="18542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0" name="Équation" r:id="rId7" imgW="1854200" imgH="698500" progId="Equation.3">
                  <p:embed/>
                </p:oleObj>
              </mc:Choice>
              <mc:Fallback>
                <p:oleObj name="Équation" r:id="rId7" imgW="1854200" imgH="698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9700" y="3867150"/>
                        <a:ext cx="18542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738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Goodman-Smith </a:t>
            </a:r>
            <a:r>
              <a:rPr lang="fr-FR" dirty="0" err="1" smtClean="0"/>
              <a:t>Diagram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00125" y="1298576"/>
            <a:ext cx="6873876" cy="5435600"/>
            <a:chOff x="684" y="729"/>
            <a:chExt cx="4330" cy="3424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686" y="733"/>
              <a:ext cx="4235" cy="3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684" y="3998"/>
              <a:ext cx="7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" name="Group 69"/>
            <p:cNvGrpSpPr>
              <a:grpSpLocks/>
            </p:cNvGrpSpPr>
            <p:nvPr/>
          </p:nvGrpSpPr>
          <p:grpSpPr bwMode="auto">
            <a:xfrm>
              <a:off x="964" y="818"/>
              <a:ext cx="2976" cy="2967"/>
              <a:chOff x="964" y="818"/>
              <a:chExt cx="2976" cy="2967"/>
            </a:xfrm>
          </p:grpSpPr>
          <p:sp>
            <p:nvSpPr>
              <p:cNvPr id="114" name="Freeform 6"/>
              <p:cNvSpPr>
                <a:spLocks/>
              </p:cNvSpPr>
              <p:nvPr/>
            </p:nvSpPr>
            <p:spPr bwMode="auto">
              <a:xfrm>
                <a:off x="964" y="3726"/>
                <a:ext cx="57" cy="59"/>
              </a:xfrm>
              <a:custGeom>
                <a:avLst/>
                <a:gdLst>
                  <a:gd name="T0" fmla="*/ 0 w 57"/>
                  <a:gd name="T1" fmla="*/ 52 h 59"/>
                  <a:gd name="T2" fmla="*/ 7 w 57"/>
                  <a:gd name="T3" fmla="*/ 59 h 59"/>
                  <a:gd name="T4" fmla="*/ 57 w 57"/>
                  <a:gd name="T5" fmla="*/ 7 h 59"/>
                  <a:gd name="T6" fmla="*/ 50 w 57"/>
                  <a:gd name="T7" fmla="*/ 0 h 59"/>
                  <a:gd name="T8" fmla="*/ 0 w 57"/>
                  <a:gd name="T9" fmla="*/ 5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9">
                    <a:moveTo>
                      <a:pt x="0" y="52"/>
                    </a:moveTo>
                    <a:lnTo>
                      <a:pt x="7" y="59"/>
                    </a:lnTo>
                    <a:lnTo>
                      <a:pt x="57" y="7"/>
                    </a:lnTo>
                    <a:lnTo>
                      <a:pt x="50" y="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5" name="Freeform 7"/>
              <p:cNvSpPr>
                <a:spLocks/>
              </p:cNvSpPr>
              <p:nvPr/>
            </p:nvSpPr>
            <p:spPr bwMode="auto">
              <a:xfrm>
                <a:off x="1034" y="3702"/>
                <a:ext cx="11" cy="11"/>
              </a:xfrm>
              <a:custGeom>
                <a:avLst/>
                <a:gdLst>
                  <a:gd name="T0" fmla="*/ 0 w 11"/>
                  <a:gd name="T1" fmla="*/ 4 h 11"/>
                  <a:gd name="T2" fmla="*/ 7 w 11"/>
                  <a:gd name="T3" fmla="*/ 11 h 11"/>
                  <a:gd name="T4" fmla="*/ 11 w 11"/>
                  <a:gd name="T5" fmla="*/ 7 h 11"/>
                  <a:gd name="T6" fmla="*/ 5 w 11"/>
                  <a:gd name="T7" fmla="*/ 0 h 11"/>
                  <a:gd name="T8" fmla="*/ 0 w 11"/>
                  <a:gd name="T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0" y="4"/>
                    </a:moveTo>
                    <a:lnTo>
                      <a:pt x="7" y="11"/>
                    </a:lnTo>
                    <a:lnTo>
                      <a:pt x="11" y="7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6" name="Freeform 8"/>
              <p:cNvSpPr>
                <a:spLocks/>
              </p:cNvSpPr>
              <p:nvPr/>
            </p:nvSpPr>
            <p:spPr bwMode="auto">
              <a:xfrm>
                <a:off x="1059" y="3630"/>
                <a:ext cx="58" cy="58"/>
              </a:xfrm>
              <a:custGeom>
                <a:avLst/>
                <a:gdLst>
                  <a:gd name="T0" fmla="*/ 0 w 58"/>
                  <a:gd name="T1" fmla="*/ 52 h 58"/>
                  <a:gd name="T2" fmla="*/ 7 w 58"/>
                  <a:gd name="T3" fmla="*/ 58 h 58"/>
                  <a:gd name="T4" fmla="*/ 58 w 58"/>
                  <a:gd name="T5" fmla="*/ 7 h 58"/>
                  <a:gd name="T6" fmla="*/ 51 w 58"/>
                  <a:gd name="T7" fmla="*/ 0 h 58"/>
                  <a:gd name="T8" fmla="*/ 0 w 58"/>
                  <a:gd name="T9" fmla="*/ 5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52"/>
                    </a:moveTo>
                    <a:lnTo>
                      <a:pt x="7" y="58"/>
                    </a:lnTo>
                    <a:lnTo>
                      <a:pt x="58" y="7"/>
                    </a:lnTo>
                    <a:lnTo>
                      <a:pt x="51" y="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7" name="Freeform 9"/>
              <p:cNvSpPr>
                <a:spLocks/>
              </p:cNvSpPr>
              <p:nvPr/>
            </p:nvSpPr>
            <p:spPr bwMode="auto">
              <a:xfrm>
                <a:off x="1128" y="3605"/>
                <a:ext cx="14" cy="14"/>
              </a:xfrm>
              <a:custGeom>
                <a:avLst/>
                <a:gdLst>
                  <a:gd name="T0" fmla="*/ 0 w 14"/>
                  <a:gd name="T1" fmla="*/ 7 h 14"/>
                  <a:gd name="T2" fmla="*/ 7 w 14"/>
                  <a:gd name="T3" fmla="*/ 14 h 14"/>
                  <a:gd name="T4" fmla="*/ 14 w 14"/>
                  <a:gd name="T5" fmla="*/ 7 h 14"/>
                  <a:gd name="T6" fmla="*/ 7 w 14"/>
                  <a:gd name="T7" fmla="*/ 0 h 14"/>
                  <a:gd name="T8" fmla="*/ 0 w 14"/>
                  <a:gd name="T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0" y="7"/>
                    </a:moveTo>
                    <a:lnTo>
                      <a:pt x="7" y="14"/>
                    </a:lnTo>
                    <a:lnTo>
                      <a:pt x="14" y="7"/>
                    </a:lnTo>
                    <a:lnTo>
                      <a:pt x="7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8" name="Freeform 10"/>
              <p:cNvSpPr>
                <a:spLocks/>
              </p:cNvSpPr>
              <p:nvPr/>
            </p:nvSpPr>
            <p:spPr bwMode="auto">
              <a:xfrm>
                <a:off x="1153" y="3536"/>
                <a:ext cx="59" cy="58"/>
              </a:xfrm>
              <a:custGeom>
                <a:avLst/>
                <a:gdLst>
                  <a:gd name="T0" fmla="*/ 0 w 59"/>
                  <a:gd name="T1" fmla="*/ 52 h 58"/>
                  <a:gd name="T2" fmla="*/ 7 w 59"/>
                  <a:gd name="T3" fmla="*/ 58 h 58"/>
                  <a:gd name="T4" fmla="*/ 59 w 59"/>
                  <a:gd name="T5" fmla="*/ 7 h 58"/>
                  <a:gd name="T6" fmla="*/ 52 w 59"/>
                  <a:gd name="T7" fmla="*/ 0 h 58"/>
                  <a:gd name="T8" fmla="*/ 0 w 59"/>
                  <a:gd name="T9" fmla="*/ 5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8">
                    <a:moveTo>
                      <a:pt x="0" y="52"/>
                    </a:moveTo>
                    <a:lnTo>
                      <a:pt x="7" y="58"/>
                    </a:lnTo>
                    <a:lnTo>
                      <a:pt x="59" y="7"/>
                    </a:lnTo>
                    <a:lnTo>
                      <a:pt x="52" y="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9" name="Freeform 11"/>
              <p:cNvSpPr>
                <a:spLocks/>
              </p:cNvSpPr>
              <p:nvPr/>
            </p:nvSpPr>
            <p:spPr bwMode="auto">
              <a:xfrm>
                <a:off x="1225" y="3511"/>
                <a:ext cx="11" cy="14"/>
              </a:xfrm>
              <a:custGeom>
                <a:avLst/>
                <a:gdLst>
                  <a:gd name="T0" fmla="*/ 0 w 11"/>
                  <a:gd name="T1" fmla="*/ 7 h 14"/>
                  <a:gd name="T2" fmla="*/ 7 w 11"/>
                  <a:gd name="T3" fmla="*/ 14 h 14"/>
                  <a:gd name="T4" fmla="*/ 11 w 11"/>
                  <a:gd name="T5" fmla="*/ 7 h 14"/>
                  <a:gd name="T6" fmla="*/ 5 w 11"/>
                  <a:gd name="T7" fmla="*/ 0 h 14"/>
                  <a:gd name="T8" fmla="*/ 0 w 11"/>
                  <a:gd name="T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0" y="7"/>
                    </a:moveTo>
                    <a:lnTo>
                      <a:pt x="7" y="14"/>
                    </a:lnTo>
                    <a:lnTo>
                      <a:pt x="11" y="7"/>
                    </a:lnTo>
                    <a:lnTo>
                      <a:pt x="5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0" name="Freeform 12"/>
              <p:cNvSpPr>
                <a:spLocks/>
              </p:cNvSpPr>
              <p:nvPr/>
            </p:nvSpPr>
            <p:spPr bwMode="auto">
              <a:xfrm>
                <a:off x="1250" y="3442"/>
                <a:ext cx="56" cy="56"/>
              </a:xfrm>
              <a:custGeom>
                <a:avLst/>
                <a:gdLst>
                  <a:gd name="T0" fmla="*/ 0 w 56"/>
                  <a:gd name="T1" fmla="*/ 49 h 56"/>
                  <a:gd name="T2" fmla="*/ 6 w 56"/>
                  <a:gd name="T3" fmla="*/ 56 h 56"/>
                  <a:gd name="T4" fmla="*/ 56 w 56"/>
                  <a:gd name="T5" fmla="*/ 7 h 56"/>
                  <a:gd name="T6" fmla="*/ 49 w 56"/>
                  <a:gd name="T7" fmla="*/ 0 h 56"/>
                  <a:gd name="T8" fmla="*/ 0 w 56"/>
                  <a:gd name="T9" fmla="*/ 4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6">
                    <a:moveTo>
                      <a:pt x="0" y="49"/>
                    </a:moveTo>
                    <a:lnTo>
                      <a:pt x="6" y="56"/>
                    </a:lnTo>
                    <a:lnTo>
                      <a:pt x="56" y="7"/>
                    </a:lnTo>
                    <a:lnTo>
                      <a:pt x="49" y="0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1" name="Freeform 13"/>
              <p:cNvSpPr>
                <a:spLocks/>
              </p:cNvSpPr>
              <p:nvPr/>
            </p:nvSpPr>
            <p:spPr bwMode="auto">
              <a:xfrm>
                <a:off x="1319" y="3415"/>
                <a:ext cx="14" cy="13"/>
              </a:xfrm>
              <a:custGeom>
                <a:avLst/>
                <a:gdLst>
                  <a:gd name="T0" fmla="*/ 0 w 14"/>
                  <a:gd name="T1" fmla="*/ 7 h 13"/>
                  <a:gd name="T2" fmla="*/ 7 w 14"/>
                  <a:gd name="T3" fmla="*/ 13 h 13"/>
                  <a:gd name="T4" fmla="*/ 14 w 14"/>
                  <a:gd name="T5" fmla="*/ 7 h 13"/>
                  <a:gd name="T6" fmla="*/ 7 w 14"/>
                  <a:gd name="T7" fmla="*/ 0 h 13"/>
                  <a:gd name="T8" fmla="*/ 0 w 14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0" y="7"/>
                    </a:moveTo>
                    <a:lnTo>
                      <a:pt x="7" y="13"/>
                    </a:lnTo>
                    <a:lnTo>
                      <a:pt x="14" y="7"/>
                    </a:lnTo>
                    <a:lnTo>
                      <a:pt x="7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2" name="Freeform 14"/>
              <p:cNvSpPr>
                <a:spLocks/>
              </p:cNvSpPr>
              <p:nvPr/>
            </p:nvSpPr>
            <p:spPr bwMode="auto">
              <a:xfrm>
                <a:off x="1344" y="3346"/>
                <a:ext cx="58" cy="58"/>
              </a:xfrm>
              <a:custGeom>
                <a:avLst/>
                <a:gdLst>
                  <a:gd name="T0" fmla="*/ 0 w 58"/>
                  <a:gd name="T1" fmla="*/ 51 h 58"/>
                  <a:gd name="T2" fmla="*/ 7 w 58"/>
                  <a:gd name="T3" fmla="*/ 58 h 58"/>
                  <a:gd name="T4" fmla="*/ 58 w 58"/>
                  <a:gd name="T5" fmla="*/ 6 h 58"/>
                  <a:gd name="T6" fmla="*/ 52 w 58"/>
                  <a:gd name="T7" fmla="*/ 0 h 58"/>
                  <a:gd name="T8" fmla="*/ 0 w 58"/>
                  <a:gd name="T9" fmla="*/ 5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51"/>
                    </a:moveTo>
                    <a:lnTo>
                      <a:pt x="7" y="58"/>
                    </a:lnTo>
                    <a:lnTo>
                      <a:pt x="58" y="6"/>
                    </a:lnTo>
                    <a:lnTo>
                      <a:pt x="52" y="0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3" name="Freeform 15"/>
              <p:cNvSpPr>
                <a:spLocks/>
              </p:cNvSpPr>
              <p:nvPr/>
            </p:nvSpPr>
            <p:spPr bwMode="auto">
              <a:xfrm>
                <a:off x="1414" y="3321"/>
                <a:ext cx="13" cy="13"/>
              </a:xfrm>
              <a:custGeom>
                <a:avLst/>
                <a:gdLst>
                  <a:gd name="T0" fmla="*/ 0 w 13"/>
                  <a:gd name="T1" fmla="*/ 7 h 13"/>
                  <a:gd name="T2" fmla="*/ 6 w 13"/>
                  <a:gd name="T3" fmla="*/ 13 h 13"/>
                  <a:gd name="T4" fmla="*/ 13 w 13"/>
                  <a:gd name="T5" fmla="*/ 7 h 13"/>
                  <a:gd name="T6" fmla="*/ 6 w 13"/>
                  <a:gd name="T7" fmla="*/ 0 h 13"/>
                  <a:gd name="T8" fmla="*/ 0 w 13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0" y="7"/>
                    </a:moveTo>
                    <a:lnTo>
                      <a:pt x="6" y="13"/>
                    </a:lnTo>
                    <a:lnTo>
                      <a:pt x="13" y="7"/>
                    </a:lnTo>
                    <a:lnTo>
                      <a:pt x="6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4" name="Freeform 16"/>
              <p:cNvSpPr>
                <a:spLocks/>
              </p:cNvSpPr>
              <p:nvPr/>
            </p:nvSpPr>
            <p:spPr bwMode="auto">
              <a:xfrm>
                <a:off x="1441" y="3251"/>
                <a:ext cx="56" cy="56"/>
              </a:xfrm>
              <a:custGeom>
                <a:avLst/>
                <a:gdLst>
                  <a:gd name="T0" fmla="*/ 0 w 56"/>
                  <a:gd name="T1" fmla="*/ 50 h 56"/>
                  <a:gd name="T2" fmla="*/ 6 w 56"/>
                  <a:gd name="T3" fmla="*/ 56 h 56"/>
                  <a:gd name="T4" fmla="*/ 56 w 56"/>
                  <a:gd name="T5" fmla="*/ 7 h 56"/>
                  <a:gd name="T6" fmla="*/ 49 w 56"/>
                  <a:gd name="T7" fmla="*/ 0 h 56"/>
                  <a:gd name="T8" fmla="*/ 0 w 56"/>
                  <a:gd name="T9" fmla="*/ 5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6">
                    <a:moveTo>
                      <a:pt x="0" y="50"/>
                    </a:moveTo>
                    <a:lnTo>
                      <a:pt x="6" y="56"/>
                    </a:lnTo>
                    <a:lnTo>
                      <a:pt x="56" y="7"/>
                    </a:lnTo>
                    <a:lnTo>
                      <a:pt x="49" y="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5" name="Freeform 17"/>
              <p:cNvSpPr>
                <a:spLocks/>
              </p:cNvSpPr>
              <p:nvPr/>
            </p:nvSpPr>
            <p:spPr bwMode="auto">
              <a:xfrm>
                <a:off x="1510" y="3227"/>
                <a:ext cx="14" cy="11"/>
              </a:xfrm>
              <a:custGeom>
                <a:avLst/>
                <a:gdLst>
                  <a:gd name="T0" fmla="*/ 0 w 14"/>
                  <a:gd name="T1" fmla="*/ 4 h 11"/>
                  <a:gd name="T2" fmla="*/ 7 w 14"/>
                  <a:gd name="T3" fmla="*/ 11 h 11"/>
                  <a:gd name="T4" fmla="*/ 14 w 14"/>
                  <a:gd name="T5" fmla="*/ 7 h 11"/>
                  <a:gd name="T6" fmla="*/ 7 w 14"/>
                  <a:gd name="T7" fmla="*/ 0 h 11"/>
                  <a:gd name="T8" fmla="*/ 0 w 14"/>
                  <a:gd name="T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1">
                    <a:moveTo>
                      <a:pt x="0" y="4"/>
                    </a:moveTo>
                    <a:lnTo>
                      <a:pt x="7" y="11"/>
                    </a:lnTo>
                    <a:lnTo>
                      <a:pt x="14" y="7"/>
                    </a:lnTo>
                    <a:lnTo>
                      <a:pt x="7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6" name="Freeform 18"/>
              <p:cNvSpPr>
                <a:spLocks/>
              </p:cNvSpPr>
              <p:nvPr/>
            </p:nvSpPr>
            <p:spPr bwMode="auto">
              <a:xfrm>
                <a:off x="1535" y="3155"/>
                <a:ext cx="58" cy="58"/>
              </a:xfrm>
              <a:custGeom>
                <a:avLst/>
                <a:gdLst>
                  <a:gd name="T0" fmla="*/ 0 w 58"/>
                  <a:gd name="T1" fmla="*/ 52 h 58"/>
                  <a:gd name="T2" fmla="*/ 7 w 58"/>
                  <a:gd name="T3" fmla="*/ 58 h 58"/>
                  <a:gd name="T4" fmla="*/ 58 w 58"/>
                  <a:gd name="T5" fmla="*/ 7 h 58"/>
                  <a:gd name="T6" fmla="*/ 52 w 58"/>
                  <a:gd name="T7" fmla="*/ 0 h 58"/>
                  <a:gd name="T8" fmla="*/ 0 w 58"/>
                  <a:gd name="T9" fmla="*/ 5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52"/>
                    </a:moveTo>
                    <a:lnTo>
                      <a:pt x="7" y="58"/>
                    </a:lnTo>
                    <a:lnTo>
                      <a:pt x="58" y="7"/>
                    </a:lnTo>
                    <a:lnTo>
                      <a:pt x="52" y="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7" name="Freeform 19"/>
              <p:cNvSpPr>
                <a:spLocks/>
              </p:cNvSpPr>
              <p:nvPr/>
            </p:nvSpPr>
            <p:spPr bwMode="auto">
              <a:xfrm>
                <a:off x="1605" y="3130"/>
                <a:ext cx="13" cy="14"/>
              </a:xfrm>
              <a:custGeom>
                <a:avLst/>
                <a:gdLst>
                  <a:gd name="T0" fmla="*/ 0 w 13"/>
                  <a:gd name="T1" fmla="*/ 7 h 14"/>
                  <a:gd name="T2" fmla="*/ 6 w 13"/>
                  <a:gd name="T3" fmla="*/ 14 h 14"/>
                  <a:gd name="T4" fmla="*/ 13 w 13"/>
                  <a:gd name="T5" fmla="*/ 7 h 14"/>
                  <a:gd name="T6" fmla="*/ 6 w 13"/>
                  <a:gd name="T7" fmla="*/ 0 h 14"/>
                  <a:gd name="T8" fmla="*/ 0 w 13"/>
                  <a:gd name="T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0" y="7"/>
                    </a:moveTo>
                    <a:lnTo>
                      <a:pt x="6" y="14"/>
                    </a:lnTo>
                    <a:lnTo>
                      <a:pt x="13" y="7"/>
                    </a:lnTo>
                    <a:lnTo>
                      <a:pt x="6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8" name="Freeform 20"/>
              <p:cNvSpPr>
                <a:spLocks/>
              </p:cNvSpPr>
              <p:nvPr/>
            </p:nvSpPr>
            <p:spPr bwMode="auto">
              <a:xfrm>
                <a:off x="1632" y="3061"/>
                <a:ext cx="56" cy="58"/>
              </a:xfrm>
              <a:custGeom>
                <a:avLst/>
                <a:gdLst>
                  <a:gd name="T0" fmla="*/ 0 w 56"/>
                  <a:gd name="T1" fmla="*/ 52 h 58"/>
                  <a:gd name="T2" fmla="*/ 6 w 56"/>
                  <a:gd name="T3" fmla="*/ 58 h 58"/>
                  <a:gd name="T4" fmla="*/ 56 w 56"/>
                  <a:gd name="T5" fmla="*/ 7 h 58"/>
                  <a:gd name="T6" fmla="*/ 49 w 56"/>
                  <a:gd name="T7" fmla="*/ 0 h 58"/>
                  <a:gd name="T8" fmla="*/ 0 w 56"/>
                  <a:gd name="T9" fmla="*/ 5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0" y="52"/>
                    </a:moveTo>
                    <a:lnTo>
                      <a:pt x="6" y="58"/>
                    </a:lnTo>
                    <a:lnTo>
                      <a:pt x="56" y="7"/>
                    </a:lnTo>
                    <a:lnTo>
                      <a:pt x="49" y="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9" name="Freeform 21"/>
              <p:cNvSpPr>
                <a:spLocks/>
              </p:cNvSpPr>
              <p:nvPr/>
            </p:nvSpPr>
            <p:spPr bwMode="auto">
              <a:xfrm>
                <a:off x="1701" y="3036"/>
                <a:ext cx="14" cy="14"/>
              </a:xfrm>
              <a:custGeom>
                <a:avLst/>
                <a:gdLst>
                  <a:gd name="T0" fmla="*/ 0 w 14"/>
                  <a:gd name="T1" fmla="*/ 7 h 14"/>
                  <a:gd name="T2" fmla="*/ 7 w 14"/>
                  <a:gd name="T3" fmla="*/ 14 h 14"/>
                  <a:gd name="T4" fmla="*/ 14 w 14"/>
                  <a:gd name="T5" fmla="*/ 7 h 14"/>
                  <a:gd name="T6" fmla="*/ 7 w 14"/>
                  <a:gd name="T7" fmla="*/ 0 h 14"/>
                  <a:gd name="T8" fmla="*/ 0 w 14"/>
                  <a:gd name="T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0" y="7"/>
                    </a:moveTo>
                    <a:lnTo>
                      <a:pt x="7" y="14"/>
                    </a:lnTo>
                    <a:lnTo>
                      <a:pt x="14" y="7"/>
                    </a:lnTo>
                    <a:lnTo>
                      <a:pt x="7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0" name="Freeform 22"/>
              <p:cNvSpPr>
                <a:spLocks/>
              </p:cNvSpPr>
              <p:nvPr/>
            </p:nvSpPr>
            <p:spPr bwMode="auto">
              <a:xfrm>
                <a:off x="1726" y="2967"/>
                <a:ext cx="58" cy="56"/>
              </a:xfrm>
              <a:custGeom>
                <a:avLst/>
                <a:gdLst>
                  <a:gd name="T0" fmla="*/ 0 w 58"/>
                  <a:gd name="T1" fmla="*/ 49 h 56"/>
                  <a:gd name="T2" fmla="*/ 7 w 58"/>
                  <a:gd name="T3" fmla="*/ 56 h 56"/>
                  <a:gd name="T4" fmla="*/ 58 w 58"/>
                  <a:gd name="T5" fmla="*/ 7 h 56"/>
                  <a:gd name="T6" fmla="*/ 52 w 58"/>
                  <a:gd name="T7" fmla="*/ 0 h 56"/>
                  <a:gd name="T8" fmla="*/ 0 w 58"/>
                  <a:gd name="T9" fmla="*/ 4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6">
                    <a:moveTo>
                      <a:pt x="0" y="49"/>
                    </a:moveTo>
                    <a:lnTo>
                      <a:pt x="7" y="56"/>
                    </a:lnTo>
                    <a:lnTo>
                      <a:pt x="58" y="7"/>
                    </a:lnTo>
                    <a:lnTo>
                      <a:pt x="52" y="0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1" name="Freeform 23"/>
              <p:cNvSpPr>
                <a:spLocks/>
              </p:cNvSpPr>
              <p:nvPr/>
            </p:nvSpPr>
            <p:spPr bwMode="auto">
              <a:xfrm>
                <a:off x="1795" y="2940"/>
                <a:ext cx="14" cy="13"/>
              </a:xfrm>
              <a:custGeom>
                <a:avLst/>
                <a:gdLst>
                  <a:gd name="T0" fmla="*/ 0 w 14"/>
                  <a:gd name="T1" fmla="*/ 7 h 13"/>
                  <a:gd name="T2" fmla="*/ 7 w 14"/>
                  <a:gd name="T3" fmla="*/ 13 h 13"/>
                  <a:gd name="T4" fmla="*/ 14 w 14"/>
                  <a:gd name="T5" fmla="*/ 7 h 13"/>
                  <a:gd name="T6" fmla="*/ 7 w 14"/>
                  <a:gd name="T7" fmla="*/ 0 h 13"/>
                  <a:gd name="T8" fmla="*/ 0 w 14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0" y="7"/>
                    </a:moveTo>
                    <a:lnTo>
                      <a:pt x="7" y="13"/>
                    </a:lnTo>
                    <a:lnTo>
                      <a:pt x="14" y="7"/>
                    </a:lnTo>
                    <a:lnTo>
                      <a:pt x="7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2" name="Freeform 24"/>
              <p:cNvSpPr>
                <a:spLocks/>
              </p:cNvSpPr>
              <p:nvPr/>
            </p:nvSpPr>
            <p:spPr bwMode="auto">
              <a:xfrm>
                <a:off x="1820" y="2871"/>
                <a:ext cx="59" cy="58"/>
              </a:xfrm>
              <a:custGeom>
                <a:avLst/>
                <a:gdLst>
                  <a:gd name="T0" fmla="*/ 0 w 59"/>
                  <a:gd name="T1" fmla="*/ 51 h 58"/>
                  <a:gd name="T2" fmla="*/ 7 w 59"/>
                  <a:gd name="T3" fmla="*/ 58 h 58"/>
                  <a:gd name="T4" fmla="*/ 59 w 59"/>
                  <a:gd name="T5" fmla="*/ 6 h 58"/>
                  <a:gd name="T6" fmla="*/ 52 w 59"/>
                  <a:gd name="T7" fmla="*/ 0 h 58"/>
                  <a:gd name="T8" fmla="*/ 0 w 59"/>
                  <a:gd name="T9" fmla="*/ 5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8">
                    <a:moveTo>
                      <a:pt x="0" y="51"/>
                    </a:moveTo>
                    <a:lnTo>
                      <a:pt x="7" y="58"/>
                    </a:lnTo>
                    <a:lnTo>
                      <a:pt x="59" y="6"/>
                    </a:lnTo>
                    <a:lnTo>
                      <a:pt x="52" y="0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3" name="Freeform 25"/>
              <p:cNvSpPr>
                <a:spLocks/>
              </p:cNvSpPr>
              <p:nvPr/>
            </p:nvSpPr>
            <p:spPr bwMode="auto">
              <a:xfrm>
                <a:off x="1892" y="2846"/>
                <a:ext cx="11" cy="13"/>
              </a:xfrm>
              <a:custGeom>
                <a:avLst/>
                <a:gdLst>
                  <a:gd name="T0" fmla="*/ 0 w 11"/>
                  <a:gd name="T1" fmla="*/ 7 h 13"/>
                  <a:gd name="T2" fmla="*/ 7 w 11"/>
                  <a:gd name="T3" fmla="*/ 13 h 13"/>
                  <a:gd name="T4" fmla="*/ 11 w 11"/>
                  <a:gd name="T5" fmla="*/ 7 h 13"/>
                  <a:gd name="T6" fmla="*/ 5 w 11"/>
                  <a:gd name="T7" fmla="*/ 0 h 13"/>
                  <a:gd name="T8" fmla="*/ 0 w 11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3">
                    <a:moveTo>
                      <a:pt x="0" y="7"/>
                    </a:moveTo>
                    <a:lnTo>
                      <a:pt x="7" y="13"/>
                    </a:lnTo>
                    <a:lnTo>
                      <a:pt x="11" y="7"/>
                    </a:lnTo>
                    <a:lnTo>
                      <a:pt x="5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" name="Freeform 26"/>
              <p:cNvSpPr>
                <a:spLocks/>
              </p:cNvSpPr>
              <p:nvPr/>
            </p:nvSpPr>
            <p:spPr bwMode="auto">
              <a:xfrm>
                <a:off x="1917" y="2776"/>
                <a:ext cx="58" cy="56"/>
              </a:xfrm>
              <a:custGeom>
                <a:avLst/>
                <a:gdLst>
                  <a:gd name="T0" fmla="*/ 0 w 58"/>
                  <a:gd name="T1" fmla="*/ 50 h 56"/>
                  <a:gd name="T2" fmla="*/ 6 w 58"/>
                  <a:gd name="T3" fmla="*/ 56 h 56"/>
                  <a:gd name="T4" fmla="*/ 58 w 58"/>
                  <a:gd name="T5" fmla="*/ 7 h 56"/>
                  <a:gd name="T6" fmla="*/ 51 w 58"/>
                  <a:gd name="T7" fmla="*/ 0 h 56"/>
                  <a:gd name="T8" fmla="*/ 0 w 58"/>
                  <a:gd name="T9" fmla="*/ 5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6">
                    <a:moveTo>
                      <a:pt x="0" y="50"/>
                    </a:moveTo>
                    <a:lnTo>
                      <a:pt x="6" y="56"/>
                    </a:lnTo>
                    <a:lnTo>
                      <a:pt x="58" y="7"/>
                    </a:lnTo>
                    <a:lnTo>
                      <a:pt x="51" y="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" name="Freeform 27"/>
              <p:cNvSpPr>
                <a:spLocks/>
              </p:cNvSpPr>
              <p:nvPr/>
            </p:nvSpPr>
            <p:spPr bwMode="auto">
              <a:xfrm>
                <a:off x="1986" y="2750"/>
                <a:ext cx="14" cy="13"/>
              </a:xfrm>
              <a:custGeom>
                <a:avLst/>
                <a:gdLst>
                  <a:gd name="T0" fmla="*/ 0 w 14"/>
                  <a:gd name="T1" fmla="*/ 6 h 13"/>
                  <a:gd name="T2" fmla="*/ 7 w 14"/>
                  <a:gd name="T3" fmla="*/ 13 h 13"/>
                  <a:gd name="T4" fmla="*/ 14 w 14"/>
                  <a:gd name="T5" fmla="*/ 6 h 13"/>
                  <a:gd name="T6" fmla="*/ 7 w 14"/>
                  <a:gd name="T7" fmla="*/ 0 h 13"/>
                  <a:gd name="T8" fmla="*/ 0 w 14"/>
                  <a:gd name="T9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0" y="6"/>
                    </a:moveTo>
                    <a:lnTo>
                      <a:pt x="7" y="13"/>
                    </a:lnTo>
                    <a:lnTo>
                      <a:pt x="14" y="6"/>
                    </a:lnTo>
                    <a:lnTo>
                      <a:pt x="7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6" name="Freeform 28"/>
              <p:cNvSpPr>
                <a:spLocks/>
              </p:cNvSpPr>
              <p:nvPr/>
            </p:nvSpPr>
            <p:spPr bwMode="auto">
              <a:xfrm>
                <a:off x="2011" y="2680"/>
                <a:ext cx="58" cy="58"/>
              </a:xfrm>
              <a:custGeom>
                <a:avLst/>
                <a:gdLst>
                  <a:gd name="T0" fmla="*/ 0 w 58"/>
                  <a:gd name="T1" fmla="*/ 52 h 58"/>
                  <a:gd name="T2" fmla="*/ 7 w 58"/>
                  <a:gd name="T3" fmla="*/ 58 h 58"/>
                  <a:gd name="T4" fmla="*/ 58 w 58"/>
                  <a:gd name="T5" fmla="*/ 7 h 58"/>
                  <a:gd name="T6" fmla="*/ 52 w 58"/>
                  <a:gd name="T7" fmla="*/ 0 h 58"/>
                  <a:gd name="T8" fmla="*/ 0 w 58"/>
                  <a:gd name="T9" fmla="*/ 5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52"/>
                    </a:moveTo>
                    <a:lnTo>
                      <a:pt x="7" y="58"/>
                    </a:lnTo>
                    <a:lnTo>
                      <a:pt x="58" y="7"/>
                    </a:lnTo>
                    <a:lnTo>
                      <a:pt x="52" y="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7" name="Freeform 29"/>
              <p:cNvSpPr>
                <a:spLocks/>
              </p:cNvSpPr>
              <p:nvPr/>
            </p:nvSpPr>
            <p:spPr bwMode="auto">
              <a:xfrm>
                <a:off x="2081" y="2655"/>
                <a:ext cx="13" cy="14"/>
              </a:xfrm>
              <a:custGeom>
                <a:avLst/>
                <a:gdLst>
                  <a:gd name="T0" fmla="*/ 0 w 13"/>
                  <a:gd name="T1" fmla="*/ 7 h 14"/>
                  <a:gd name="T2" fmla="*/ 6 w 13"/>
                  <a:gd name="T3" fmla="*/ 14 h 14"/>
                  <a:gd name="T4" fmla="*/ 13 w 13"/>
                  <a:gd name="T5" fmla="*/ 7 h 14"/>
                  <a:gd name="T6" fmla="*/ 6 w 13"/>
                  <a:gd name="T7" fmla="*/ 0 h 14"/>
                  <a:gd name="T8" fmla="*/ 0 w 13"/>
                  <a:gd name="T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0" y="7"/>
                    </a:moveTo>
                    <a:lnTo>
                      <a:pt x="6" y="14"/>
                    </a:lnTo>
                    <a:lnTo>
                      <a:pt x="13" y="7"/>
                    </a:lnTo>
                    <a:lnTo>
                      <a:pt x="6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8" name="Freeform 30"/>
              <p:cNvSpPr>
                <a:spLocks/>
              </p:cNvSpPr>
              <p:nvPr/>
            </p:nvSpPr>
            <p:spPr bwMode="auto">
              <a:xfrm>
                <a:off x="2108" y="2586"/>
                <a:ext cx="56" cy="58"/>
              </a:xfrm>
              <a:custGeom>
                <a:avLst/>
                <a:gdLst>
                  <a:gd name="T0" fmla="*/ 0 w 56"/>
                  <a:gd name="T1" fmla="*/ 52 h 58"/>
                  <a:gd name="T2" fmla="*/ 6 w 56"/>
                  <a:gd name="T3" fmla="*/ 58 h 58"/>
                  <a:gd name="T4" fmla="*/ 56 w 56"/>
                  <a:gd name="T5" fmla="*/ 7 h 58"/>
                  <a:gd name="T6" fmla="*/ 49 w 56"/>
                  <a:gd name="T7" fmla="*/ 0 h 58"/>
                  <a:gd name="T8" fmla="*/ 0 w 56"/>
                  <a:gd name="T9" fmla="*/ 5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0" y="52"/>
                    </a:moveTo>
                    <a:lnTo>
                      <a:pt x="6" y="58"/>
                    </a:lnTo>
                    <a:lnTo>
                      <a:pt x="56" y="7"/>
                    </a:lnTo>
                    <a:lnTo>
                      <a:pt x="49" y="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9" name="Freeform 31"/>
              <p:cNvSpPr>
                <a:spLocks/>
              </p:cNvSpPr>
              <p:nvPr/>
            </p:nvSpPr>
            <p:spPr bwMode="auto">
              <a:xfrm>
                <a:off x="2177" y="2561"/>
                <a:ext cx="14" cy="12"/>
              </a:xfrm>
              <a:custGeom>
                <a:avLst/>
                <a:gdLst>
                  <a:gd name="T0" fmla="*/ 0 w 14"/>
                  <a:gd name="T1" fmla="*/ 5 h 12"/>
                  <a:gd name="T2" fmla="*/ 7 w 14"/>
                  <a:gd name="T3" fmla="*/ 12 h 12"/>
                  <a:gd name="T4" fmla="*/ 14 w 14"/>
                  <a:gd name="T5" fmla="*/ 7 h 12"/>
                  <a:gd name="T6" fmla="*/ 7 w 14"/>
                  <a:gd name="T7" fmla="*/ 0 h 12"/>
                  <a:gd name="T8" fmla="*/ 0 w 14"/>
                  <a:gd name="T9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0" y="5"/>
                    </a:moveTo>
                    <a:lnTo>
                      <a:pt x="7" y="12"/>
                    </a:lnTo>
                    <a:lnTo>
                      <a:pt x="14" y="7"/>
                    </a:lnTo>
                    <a:lnTo>
                      <a:pt x="7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0" name="Freeform 32"/>
              <p:cNvSpPr>
                <a:spLocks/>
              </p:cNvSpPr>
              <p:nvPr/>
            </p:nvSpPr>
            <p:spPr bwMode="auto">
              <a:xfrm>
                <a:off x="2202" y="2492"/>
                <a:ext cx="58" cy="56"/>
              </a:xfrm>
              <a:custGeom>
                <a:avLst/>
                <a:gdLst>
                  <a:gd name="T0" fmla="*/ 0 w 58"/>
                  <a:gd name="T1" fmla="*/ 49 h 56"/>
                  <a:gd name="T2" fmla="*/ 7 w 58"/>
                  <a:gd name="T3" fmla="*/ 56 h 56"/>
                  <a:gd name="T4" fmla="*/ 58 w 58"/>
                  <a:gd name="T5" fmla="*/ 7 h 56"/>
                  <a:gd name="T6" fmla="*/ 52 w 58"/>
                  <a:gd name="T7" fmla="*/ 0 h 56"/>
                  <a:gd name="T8" fmla="*/ 0 w 58"/>
                  <a:gd name="T9" fmla="*/ 4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6">
                    <a:moveTo>
                      <a:pt x="0" y="49"/>
                    </a:moveTo>
                    <a:lnTo>
                      <a:pt x="7" y="56"/>
                    </a:lnTo>
                    <a:lnTo>
                      <a:pt x="58" y="7"/>
                    </a:lnTo>
                    <a:lnTo>
                      <a:pt x="52" y="0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1" name="Freeform 33"/>
              <p:cNvSpPr>
                <a:spLocks/>
              </p:cNvSpPr>
              <p:nvPr/>
            </p:nvSpPr>
            <p:spPr bwMode="auto">
              <a:xfrm>
                <a:off x="2272" y="2465"/>
                <a:ext cx="13" cy="13"/>
              </a:xfrm>
              <a:custGeom>
                <a:avLst/>
                <a:gdLst>
                  <a:gd name="T0" fmla="*/ 0 w 13"/>
                  <a:gd name="T1" fmla="*/ 7 h 13"/>
                  <a:gd name="T2" fmla="*/ 6 w 13"/>
                  <a:gd name="T3" fmla="*/ 13 h 13"/>
                  <a:gd name="T4" fmla="*/ 13 w 13"/>
                  <a:gd name="T5" fmla="*/ 7 h 13"/>
                  <a:gd name="T6" fmla="*/ 6 w 13"/>
                  <a:gd name="T7" fmla="*/ 0 h 13"/>
                  <a:gd name="T8" fmla="*/ 0 w 13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0" y="7"/>
                    </a:moveTo>
                    <a:lnTo>
                      <a:pt x="6" y="13"/>
                    </a:lnTo>
                    <a:lnTo>
                      <a:pt x="13" y="7"/>
                    </a:lnTo>
                    <a:lnTo>
                      <a:pt x="6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2" name="Freeform 34"/>
              <p:cNvSpPr>
                <a:spLocks/>
              </p:cNvSpPr>
              <p:nvPr/>
            </p:nvSpPr>
            <p:spPr bwMode="auto">
              <a:xfrm>
                <a:off x="2299" y="2396"/>
                <a:ext cx="56" cy="58"/>
              </a:xfrm>
              <a:custGeom>
                <a:avLst/>
                <a:gdLst>
                  <a:gd name="T0" fmla="*/ 0 w 56"/>
                  <a:gd name="T1" fmla="*/ 51 h 58"/>
                  <a:gd name="T2" fmla="*/ 6 w 56"/>
                  <a:gd name="T3" fmla="*/ 58 h 58"/>
                  <a:gd name="T4" fmla="*/ 56 w 56"/>
                  <a:gd name="T5" fmla="*/ 6 h 58"/>
                  <a:gd name="T6" fmla="*/ 49 w 56"/>
                  <a:gd name="T7" fmla="*/ 0 h 58"/>
                  <a:gd name="T8" fmla="*/ 0 w 56"/>
                  <a:gd name="T9" fmla="*/ 5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0" y="51"/>
                    </a:moveTo>
                    <a:lnTo>
                      <a:pt x="6" y="58"/>
                    </a:lnTo>
                    <a:lnTo>
                      <a:pt x="56" y="6"/>
                    </a:lnTo>
                    <a:lnTo>
                      <a:pt x="49" y="0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3" name="Freeform 35"/>
              <p:cNvSpPr>
                <a:spLocks/>
              </p:cNvSpPr>
              <p:nvPr/>
            </p:nvSpPr>
            <p:spPr bwMode="auto">
              <a:xfrm>
                <a:off x="2368" y="2371"/>
                <a:ext cx="14" cy="13"/>
              </a:xfrm>
              <a:custGeom>
                <a:avLst/>
                <a:gdLst>
                  <a:gd name="T0" fmla="*/ 0 w 14"/>
                  <a:gd name="T1" fmla="*/ 7 h 13"/>
                  <a:gd name="T2" fmla="*/ 7 w 14"/>
                  <a:gd name="T3" fmla="*/ 13 h 13"/>
                  <a:gd name="T4" fmla="*/ 14 w 14"/>
                  <a:gd name="T5" fmla="*/ 7 h 13"/>
                  <a:gd name="T6" fmla="*/ 7 w 14"/>
                  <a:gd name="T7" fmla="*/ 0 h 13"/>
                  <a:gd name="T8" fmla="*/ 0 w 14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0" y="7"/>
                    </a:moveTo>
                    <a:lnTo>
                      <a:pt x="7" y="13"/>
                    </a:lnTo>
                    <a:lnTo>
                      <a:pt x="14" y="7"/>
                    </a:lnTo>
                    <a:lnTo>
                      <a:pt x="7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4" name="Freeform 36"/>
              <p:cNvSpPr>
                <a:spLocks/>
              </p:cNvSpPr>
              <p:nvPr/>
            </p:nvSpPr>
            <p:spPr bwMode="auto">
              <a:xfrm>
                <a:off x="2393" y="2301"/>
                <a:ext cx="58" cy="56"/>
              </a:xfrm>
              <a:custGeom>
                <a:avLst/>
                <a:gdLst>
                  <a:gd name="T0" fmla="*/ 0 w 58"/>
                  <a:gd name="T1" fmla="*/ 50 h 56"/>
                  <a:gd name="T2" fmla="*/ 7 w 58"/>
                  <a:gd name="T3" fmla="*/ 56 h 56"/>
                  <a:gd name="T4" fmla="*/ 58 w 58"/>
                  <a:gd name="T5" fmla="*/ 7 h 56"/>
                  <a:gd name="T6" fmla="*/ 52 w 58"/>
                  <a:gd name="T7" fmla="*/ 0 h 56"/>
                  <a:gd name="T8" fmla="*/ 0 w 58"/>
                  <a:gd name="T9" fmla="*/ 5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6">
                    <a:moveTo>
                      <a:pt x="0" y="50"/>
                    </a:moveTo>
                    <a:lnTo>
                      <a:pt x="7" y="56"/>
                    </a:lnTo>
                    <a:lnTo>
                      <a:pt x="58" y="7"/>
                    </a:lnTo>
                    <a:lnTo>
                      <a:pt x="52" y="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5" name="Freeform 37"/>
              <p:cNvSpPr>
                <a:spLocks/>
              </p:cNvSpPr>
              <p:nvPr/>
            </p:nvSpPr>
            <p:spPr bwMode="auto">
              <a:xfrm>
                <a:off x="2463" y="2275"/>
                <a:ext cx="13" cy="13"/>
              </a:xfrm>
              <a:custGeom>
                <a:avLst/>
                <a:gdLst>
                  <a:gd name="T0" fmla="*/ 0 w 13"/>
                  <a:gd name="T1" fmla="*/ 6 h 13"/>
                  <a:gd name="T2" fmla="*/ 6 w 13"/>
                  <a:gd name="T3" fmla="*/ 13 h 13"/>
                  <a:gd name="T4" fmla="*/ 13 w 13"/>
                  <a:gd name="T5" fmla="*/ 6 h 13"/>
                  <a:gd name="T6" fmla="*/ 6 w 13"/>
                  <a:gd name="T7" fmla="*/ 0 h 13"/>
                  <a:gd name="T8" fmla="*/ 0 w 13"/>
                  <a:gd name="T9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6" y="13"/>
                    </a:lnTo>
                    <a:lnTo>
                      <a:pt x="13" y="6"/>
                    </a:lnTo>
                    <a:lnTo>
                      <a:pt x="6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6" name="Freeform 38"/>
              <p:cNvSpPr>
                <a:spLocks/>
              </p:cNvSpPr>
              <p:nvPr/>
            </p:nvSpPr>
            <p:spPr bwMode="auto">
              <a:xfrm>
                <a:off x="2489" y="2205"/>
                <a:ext cx="57" cy="58"/>
              </a:xfrm>
              <a:custGeom>
                <a:avLst/>
                <a:gdLst>
                  <a:gd name="T0" fmla="*/ 0 w 57"/>
                  <a:gd name="T1" fmla="*/ 52 h 58"/>
                  <a:gd name="T2" fmla="*/ 7 w 57"/>
                  <a:gd name="T3" fmla="*/ 58 h 58"/>
                  <a:gd name="T4" fmla="*/ 57 w 57"/>
                  <a:gd name="T5" fmla="*/ 7 h 58"/>
                  <a:gd name="T6" fmla="*/ 50 w 57"/>
                  <a:gd name="T7" fmla="*/ 0 h 58"/>
                  <a:gd name="T8" fmla="*/ 0 w 57"/>
                  <a:gd name="T9" fmla="*/ 5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8">
                    <a:moveTo>
                      <a:pt x="0" y="52"/>
                    </a:moveTo>
                    <a:lnTo>
                      <a:pt x="7" y="58"/>
                    </a:lnTo>
                    <a:lnTo>
                      <a:pt x="57" y="7"/>
                    </a:lnTo>
                    <a:lnTo>
                      <a:pt x="50" y="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7" name="Freeform 39"/>
              <p:cNvSpPr>
                <a:spLocks/>
              </p:cNvSpPr>
              <p:nvPr/>
            </p:nvSpPr>
            <p:spPr bwMode="auto">
              <a:xfrm>
                <a:off x="2559" y="2180"/>
                <a:ext cx="14" cy="14"/>
              </a:xfrm>
              <a:custGeom>
                <a:avLst/>
                <a:gdLst>
                  <a:gd name="T0" fmla="*/ 0 w 14"/>
                  <a:gd name="T1" fmla="*/ 7 h 14"/>
                  <a:gd name="T2" fmla="*/ 7 w 14"/>
                  <a:gd name="T3" fmla="*/ 14 h 14"/>
                  <a:gd name="T4" fmla="*/ 14 w 14"/>
                  <a:gd name="T5" fmla="*/ 7 h 14"/>
                  <a:gd name="T6" fmla="*/ 7 w 14"/>
                  <a:gd name="T7" fmla="*/ 0 h 14"/>
                  <a:gd name="T8" fmla="*/ 0 w 14"/>
                  <a:gd name="T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0" y="7"/>
                    </a:moveTo>
                    <a:lnTo>
                      <a:pt x="7" y="14"/>
                    </a:lnTo>
                    <a:lnTo>
                      <a:pt x="14" y="7"/>
                    </a:lnTo>
                    <a:lnTo>
                      <a:pt x="7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8" name="Freeform 40"/>
              <p:cNvSpPr>
                <a:spLocks/>
              </p:cNvSpPr>
              <p:nvPr/>
            </p:nvSpPr>
            <p:spPr bwMode="auto">
              <a:xfrm>
                <a:off x="2584" y="2111"/>
                <a:ext cx="58" cy="58"/>
              </a:xfrm>
              <a:custGeom>
                <a:avLst/>
                <a:gdLst>
                  <a:gd name="T0" fmla="*/ 0 w 58"/>
                  <a:gd name="T1" fmla="*/ 52 h 58"/>
                  <a:gd name="T2" fmla="*/ 7 w 58"/>
                  <a:gd name="T3" fmla="*/ 58 h 58"/>
                  <a:gd name="T4" fmla="*/ 58 w 58"/>
                  <a:gd name="T5" fmla="*/ 7 h 58"/>
                  <a:gd name="T6" fmla="*/ 51 w 58"/>
                  <a:gd name="T7" fmla="*/ 0 h 58"/>
                  <a:gd name="T8" fmla="*/ 0 w 58"/>
                  <a:gd name="T9" fmla="*/ 5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52"/>
                    </a:moveTo>
                    <a:lnTo>
                      <a:pt x="7" y="58"/>
                    </a:lnTo>
                    <a:lnTo>
                      <a:pt x="58" y="7"/>
                    </a:lnTo>
                    <a:lnTo>
                      <a:pt x="51" y="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9" name="Freeform 41"/>
              <p:cNvSpPr>
                <a:spLocks/>
              </p:cNvSpPr>
              <p:nvPr/>
            </p:nvSpPr>
            <p:spPr bwMode="auto">
              <a:xfrm>
                <a:off x="2653" y="2086"/>
                <a:ext cx="14" cy="12"/>
              </a:xfrm>
              <a:custGeom>
                <a:avLst/>
                <a:gdLst>
                  <a:gd name="T0" fmla="*/ 0 w 14"/>
                  <a:gd name="T1" fmla="*/ 5 h 12"/>
                  <a:gd name="T2" fmla="*/ 7 w 14"/>
                  <a:gd name="T3" fmla="*/ 12 h 12"/>
                  <a:gd name="T4" fmla="*/ 14 w 14"/>
                  <a:gd name="T5" fmla="*/ 7 h 12"/>
                  <a:gd name="T6" fmla="*/ 7 w 14"/>
                  <a:gd name="T7" fmla="*/ 0 h 12"/>
                  <a:gd name="T8" fmla="*/ 0 w 14"/>
                  <a:gd name="T9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0" y="5"/>
                    </a:moveTo>
                    <a:lnTo>
                      <a:pt x="7" y="12"/>
                    </a:lnTo>
                    <a:lnTo>
                      <a:pt x="14" y="7"/>
                    </a:lnTo>
                    <a:lnTo>
                      <a:pt x="7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0" name="Freeform 42"/>
              <p:cNvSpPr>
                <a:spLocks/>
              </p:cNvSpPr>
              <p:nvPr/>
            </p:nvSpPr>
            <p:spPr bwMode="auto">
              <a:xfrm>
                <a:off x="2678" y="2015"/>
                <a:ext cx="59" cy="58"/>
              </a:xfrm>
              <a:custGeom>
                <a:avLst/>
                <a:gdLst>
                  <a:gd name="T0" fmla="*/ 0 w 59"/>
                  <a:gd name="T1" fmla="*/ 51 h 58"/>
                  <a:gd name="T2" fmla="*/ 7 w 59"/>
                  <a:gd name="T3" fmla="*/ 58 h 58"/>
                  <a:gd name="T4" fmla="*/ 59 w 59"/>
                  <a:gd name="T5" fmla="*/ 6 h 58"/>
                  <a:gd name="T6" fmla="*/ 52 w 59"/>
                  <a:gd name="T7" fmla="*/ 0 h 58"/>
                  <a:gd name="T8" fmla="*/ 0 w 59"/>
                  <a:gd name="T9" fmla="*/ 5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8">
                    <a:moveTo>
                      <a:pt x="0" y="51"/>
                    </a:moveTo>
                    <a:lnTo>
                      <a:pt x="7" y="58"/>
                    </a:lnTo>
                    <a:lnTo>
                      <a:pt x="59" y="6"/>
                    </a:lnTo>
                    <a:lnTo>
                      <a:pt x="52" y="0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1" name="Freeform 43"/>
              <p:cNvSpPr>
                <a:spLocks/>
              </p:cNvSpPr>
              <p:nvPr/>
            </p:nvSpPr>
            <p:spPr bwMode="auto">
              <a:xfrm>
                <a:off x="2750" y="1990"/>
                <a:ext cx="11" cy="13"/>
              </a:xfrm>
              <a:custGeom>
                <a:avLst/>
                <a:gdLst>
                  <a:gd name="T0" fmla="*/ 0 w 11"/>
                  <a:gd name="T1" fmla="*/ 7 h 13"/>
                  <a:gd name="T2" fmla="*/ 7 w 11"/>
                  <a:gd name="T3" fmla="*/ 13 h 13"/>
                  <a:gd name="T4" fmla="*/ 11 w 11"/>
                  <a:gd name="T5" fmla="*/ 7 h 13"/>
                  <a:gd name="T6" fmla="*/ 4 w 11"/>
                  <a:gd name="T7" fmla="*/ 0 h 13"/>
                  <a:gd name="T8" fmla="*/ 0 w 11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3">
                    <a:moveTo>
                      <a:pt x="0" y="7"/>
                    </a:moveTo>
                    <a:lnTo>
                      <a:pt x="7" y="13"/>
                    </a:lnTo>
                    <a:lnTo>
                      <a:pt x="11" y="7"/>
                    </a:lnTo>
                    <a:lnTo>
                      <a:pt x="4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2" name="Freeform 44"/>
              <p:cNvSpPr>
                <a:spLocks/>
              </p:cNvSpPr>
              <p:nvPr/>
            </p:nvSpPr>
            <p:spPr bwMode="auto">
              <a:xfrm>
                <a:off x="2775" y="1921"/>
                <a:ext cx="58" cy="58"/>
              </a:xfrm>
              <a:custGeom>
                <a:avLst/>
                <a:gdLst>
                  <a:gd name="T0" fmla="*/ 0 w 58"/>
                  <a:gd name="T1" fmla="*/ 51 h 58"/>
                  <a:gd name="T2" fmla="*/ 6 w 58"/>
                  <a:gd name="T3" fmla="*/ 58 h 58"/>
                  <a:gd name="T4" fmla="*/ 58 w 58"/>
                  <a:gd name="T5" fmla="*/ 6 h 58"/>
                  <a:gd name="T6" fmla="*/ 51 w 58"/>
                  <a:gd name="T7" fmla="*/ 0 h 58"/>
                  <a:gd name="T8" fmla="*/ 0 w 58"/>
                  <a:gd name="T9" fmla="*/ 5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51"/>
                    </a:moveTo>
                    <a:lnTo>
                      <a:pt x="6" y="58"/>
                    </a:lnTo>
                    <a:lnTo>
                      <a:pt x="58" y="6"/>
                    </a:lnTo>
                    <a:lnTo>
                      <a:pt x="51" y="0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3" name="Freeform 45"/>
              <p:cNvSpPr>
                <a:spLocks/>
              </p:cNvSpPr>
              <p:nvPr/>
            </p:nvSpPr>
            <p:spPr bwMode="auto">
              <a:xfrm>
                <a:off x="2844" y="1896"/>
                <a:ext cx="14" cy="13"/>
              </a:xfrm>
              <a:custGeom>
                <a:avLst/>
                <a:gdLst>
                  <a:gd name="T0" fmla="*/ 0 w 14"/>
                  <a:gd name="T1" fmla="*/ 7 h 13"/>
                  <a:gd name="T2" fmla="*/ 7 w 14"/>
                  <a:gd name="T3" fmla="*/ 13 h 13"/>
                  <a:gd name="T4" fmla="*/ 14 w 14"/>
                  <a:gd name="T5" fmla="*/ 7 h 13"/>
                  <a:gd name="T6" fmla="*/ 7 w 14"/>
                  <a:gd name="T7" fmla="*/ 0 h 13"/>
                  <a:gd name="T8" fmla="*/ 0 w 14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0" y="7"/>
                    </a:moveTo>
                    <a:lnTo>
                      <a:pt x="7" y="13"/>
                    </a:lnTo>
                    <a:lnTo>
                      <a:pt x="14" y="7"/>
                    </a:lnTo>
                    <a:lnTo>
                      <a:pt x="7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4" name="Freeform 46"/>
              <p:cNvSpPr>
                <a:spLocks/>
              </p:cNvSpPr>
              <p:nvPr/>
            </p:nvSpPr>
            <p:spPr bwMode="auto">
              <a:xfrm>
                <a:off x="2869" y="1826"/>
                <a:ext cx="58" cy="56"/>
              </a:xfrm>
              <a:custGeom>
                <a:avLst/>
                <a:gdLst>
                  <a:gd name="T0" fmla="*/ 0 w 58"/>
                  <a:gd name="T1" fmla="*/ 50 h 56"/>
                  <a:gd name="T2" fmla="*/ 7 w 58"/>
                  <a:gd name="T3" fmla="*/ 56 h 56"/>
                  <a:gd name="T4" fmla="*/ 58 w 58"/>
                  <a:gd name="T5" fmla="*/ 7 h 56"/>
                  <a:gd name="T6" fmla="*/ 52 w 58"/>
                  <a:gd name="T7" fmla="*/ 0 h 56"/>
                  <a:gd name="T8" fmla="*/ 0 w 58"/>
                  <a:gd name="T9" fmla="*/ 5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6">
                    <a:moveTo>
                      <a:pt x="0" y="50"/>
                    </a:moveTo>
                    <a:lnTo>
                      <a:pt x="7" y="56"/>
                    </a:lnTo>
                    <a:lnTo>
                      <a:pt x="58" y="7"/>
                    </a:lnTo>
                    <a:lnTo>
                      <a:pt x="52" y="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5" name="Freeform 47"/>
              <p:cNvSpPr>
                <a:spLocks/>
              </p:cNvSpPr>
              <p:nvPr/>
            </p:nvSpPr>
            <p:spPr bwMode="auto">
              <a:xfrm>
                <a:off x="2939" y="1800"/>
                <a:ext cx="13" cy="13"/>
              </a:xfrm>
              <a:custGeom>
                <a:avLst/>
                <a:gdLst>
                  <a:gd name="T0" fmla="*/ 0 w 13"/>
                  <a:gd name="T1" fmla="*/ 6 h 13"/>
                  <a:gd name="T2" fmla="*/ 6 w 13"/>
                  <a:gd name="T3" fmla="*/ 13 h 13"/>
                  <a:gd name="T4" fmla="*/ 13 w 13"/>
                  <a:gd name="T5" fmla="*/ 6 h 13"/>
                  <a:gd name="T6" fmla="*/ 6 w 13"/>
                  <a:gd name="T7" fmla="*/ 0 h 13"/>
                  <a:gd name="T8" fmla="*/ 0 w 13"/>
                  <a:gd name="T9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6" y="13"/>
                    </a:lnTo>
                    <a:lnTo>
                      <a:pt x="13" y="6"/>
                    </a:lnTo>
                    <a:lnTo>
                      <a:pt x="6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6" name="Freeform 48"/>
              <p:cNvSpPr>
                <a:spLocks/>
              </p:cNvSpPr>
              <p:nvPr/>
            </p:nvSpPr>
            <p:spPr bwMode="auto">
              <a:xfrm>
                <a:off x="2966" y="1730"/>
                <a:ext cx="56" cy="58"/>
              </a:xfrm>
              <a:custGeom>
                <a:avLst/>
                <a:gdLst>
                  <a:gd name="T0" fmla="*/ 0 w 56"/>
                  <a:gd name="T1" fmla="*/ 52 h 58"/>
                  <a:gd name="T2" fmla="*/ 6 w 56"/>
                  <a:gd name="T3" fmla="*/ 58 h 58"/>
                  <a:gd name="T4" fmla="*/ 56 w 56"/>
                  <a:gd name="T5" fmla="*/ 7 h 58"/>
                  <a:gd name="T6" fmla="*/ 49 w 56"/>
                  <a:gd name="T7" fmla="*/ 0 h 58"/>
                  <a:gd name="T8" fmla="*/ 0 w 56"/>
                  <a:gd name="T9" fmla="*/ 5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0" y="52"/>
                    </a:moveTo>
                    <a:lnTo>
                      <a:pt x="6" y="58"/>
                    </a:lnTo>
                    <a:lnTo>
                      <a:pt x="56" y="7"/>
                    </a:lnTo>
                    <a:lnTo>
                      <a:pt x="49" y="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7" name="Freeform 49"/>
              <p:cNvSpPr>
                <a:spLocks/>
              </p:cNvSpPr>
              <p:nvPr/>
            </p:nvSpPr>
            <p:spPr bwMode="auto">
              <a:xfrm>
                <a:off x="3035" y="1705"/>
                <a:ext cx="14" cy="14"/>
              </a:xfrm>
              <a:custGeom>
                <a:avLst/>
                <a:gdLst>
                  <a:gd name="T0" fmla="*/ 0 w 14"/>
                  <a:gd name="T1" fmla="*/ 7 h 14"/>
                  <a:gd name="T2" fmla="*/ 7 w 14"/>
                  <a:gd name="T3" fmla="*/ 14 h 14"/>
                  <a:gd name="T4" fmla="*/ 14 w 14"/>
                  <a:gd name="T5" fmla="*/ 7 h 14"/>
                  <a:gd name="T6" fmla="*/ 7 w 14"/>
                  <a:gd name="T7" fmla="*/ 0 h 14"/>
                  <a:gd name="T8" fmla="*/ 0 w 14"/>
                  <a:gd name="T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0" y="7"/>
                    </a:moveTo>
                    <a:lnTo>
                      <a:pt x="7" y="14"/>
                    </a:lnTo>
                    <a:lnTo>
                      <a:pt x="14" y="7"/>
                    </a:lnTo>
                    <a:lnTo>
                      <a:pt x="7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8" name="Freeform 50"/>
              <p:cNvSpPr>
                <a:spLocks/>
              </p:cNvSpPr>
              <p:nvPr/>
            </p:nvSpPr>
            <p:spPr bwMode="auto">
              <a:xfrm>
                <a:off x="3060" y="1636"/>
                <a:ext cx="58" cy="56"/>
              </a:xfrm>
              <a:custGeom>
                <a:avLst/>
                <a:gdLst>
                  <a:gd name="T0" fmla="*/ 0 w 58"/>
                  <a:gd name="T1" fmla="*/ 49 h 56"/>
                  <a:gd name="T2" fmla="*/ 7 w 58"/>
                  <a:gd name="T3" fmla="*/ 56 h 56"/>
                  <a:gd name="T4" fmla="*/ 58 w 58"/>
                  <a:gd name="T5" fmla="*/ 7 h 56"/>
                  <a:gd name="T6" fmla="*/ 52 w 58"/>
                  <a:gd name="T7" fmla="*/ 0 h 56"/>
                  <a:gd name="T8" fmla="*/ 0 w 58"/>
                  <a:gd name="T9" fmla="*/ 4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6">
                    <a:moveTo>
                      <a:pt x="0" y="49"/>
                    </a:moveTo>
                    <a:lnTo>
                      <a:pt x="7" y="56"/>
                    </a:lnTo>
                    <a:lnTo>
                      <a:pt x="58" y="7"/>
                    </a:lnTo>
                    <a:lnTo>
                      <a:pt x="52" y="0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9" name="Freeform 51"/>
              <p:cNvSpPr>
                <a:spLocks/>
              </p:cNvSpPr>
              <p:nvPr/>
            </p:nvSpPr>
            <p:spPr bwMode="auto">
              <a:xfrm>
                <a:off x="3130" y="1611"/>
                <a:ext cx="13" cy="12"/>
              </a:xfrm>
              <a:custGeom>
                <a:avLst/>
                <a:gdLst>
                  <a:gd name="T0" fmla="*/ 0 w 13"/>
                  <a:gd name="T1" fmla="*/ 5 h 12"/>
                  <a:gd name="T2" fmla="*/ 6 w 13"/>
                  <a:gd name="T3" fmla="*/ 12 h 12"/>
                  <a:gd name="T4" fmla="*/ 13 w 13"/>
                  <a:gd name="T5" fmla="*/ 7 h 12"/>
                  <a:gd name="T6" fmla="*/ 6 w 13"/>
                  <a:gd name="T7" fmla="*/ 0 h 12"/>
                  <a:gd name="T8" fmla="*/ 0 w 13"/>
                  <a:gd name="T9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0" y="5"/>
                    </a:moveTo>
                    <a:lnTo>
                      <a:pt x="6" y="12"/>
                    </a:lnTo>
                    <a:lnTo>
                      <a:pt x="13" y="7"/>
                    </a:lnTo>
                    <a:lnTo>
                      <a:pt x="6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0" name="Freeform 52"/>
              <p:cNvSpPr>
                <a:spLocks/>
              </p:cNvSpPr>
              <p:nvPr/>
            </p:nvSpPr>
            <p:spPr bwMode="auto">
              <a:xfrm>
                <a:off x="3156" y="1540"/>
                <a:ext cx="57" cy="58"/>
              </a:xfrm>
              <a:custGeom>
                <a:avLst/>
                <a:gdLst>
                  <a:gd name="T0" fmla="*/ 0 w 57"/>
                  <a:gd name="T1" fmla="*/ 51 h 58"/>
                  <a:gd name="T2" fmla="*/ 7 w 57"/>
                  <a:gd name="T3" fmla="*/ 58 h 58"/>
                  <a:gd name="T4" fmla="*/ 57 w 57"/>
                  <a:gd name="T5" fmla="*/ 6 h 58"/>
                  <a:gd name="T6" fmla="*/ 50 w 57"/>
                  <a:gd name="T7" fmla="*/ 0 h 58"/>
                  <a:gd name="T8" fmla="*/ 0 w 57"/>
                  <a:gd name="T9" fmla="*/ 5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8">
                    <a:moveTo>
                      <a:pt x="0" y="51"/>
                    </a:moveTo>
                    <a:lnTo>
                      <a:pt x="7" y="58"/>
                    </a:lnTo>
                    <a:lnTo>
                      <a:pt x="57" y="6"/>
                    </a:lnTo>
                    <a:lnTo>
                      <a:pt x="50" y="0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1" name="Freeform 53"/>
              <p:cNvSpPr>
                <a:spLocks/>
              </p:cNvSpPr>
              <p:nvPr/>
            </p:nvSpPr>
            <p:spPr bwMode="auto">
              <a:xfrm>
                <a:off x="3226" y="1515"/>
                <a:ext cx="14" cy="13"/>
              </a:xfrm>
              <a:custGeom>
                <a:avLst/>
                <a:gdLst>
                  <a:gd name="T0" fmla="*/ 0 w 14"/>
                  <a:gd name="T1" fmla="*/ 7 h 13"/>
                  <a:gd name="T2" fmla="*/ 7 w 14"/>
                  <a:gd name="T3" fmla="*/ 13 h 13"/>
                  <a:gd name="T4" fmla="*/ 14 w 14"/>
                  <a:gd name="T5" fmla="*/ 7 h 13"/>
                  <a:gd name="T6" fmla="*/ 7 w 14"/>
                  <a:gd name="T7" fmla="*/ 0 h 13"/>
                  <a:gd name="T8" fmla="*/ 0 w 14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0" y="7"/>
                    </a:moveTo>
                    <a:lnTo>
                      <a:pt x="7" y="13"/>
                    </a:lnTo>
                    <a:lnTo>
                      <a:pt x="14" y="7"/>
                    </a:lnTo>
                    <a:lnTo>
                      <a:pt x="7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2" name="Freeform 54"/>
              <p:cNvSpPr>
                <a:spLocks/>
              </p:cNvSpPr>
              <p:nvPr/>
            </p:nvSpPr>
            <p:spPr bwMode="auto">
              <a:xfrm>
                <a:off x="3251" y="1446"/>
                <a:ext cx="58" cy="58"/>
              </a:xfrm>
              <a:custGeom>
                <a:avLst/>
                <a:gdLst>
                  <a:gd name="T0" fmla="*/ 0 w 58"/>
                  <a:gd name="T1" fmla="*/ 51 h 58"/>
                  <a:gd name="T2" fmla="*/ 7 w 58"/>
                  <a:gd name="T3" fmla="*/ 58 h 58"/>
                  <a:gd name="T4" fmla="*/ 58 w 58"/>
                  <a:gd name="T5" fmla="*/ 6 h 58"/>
                  <a:gd name="T6" fmla="*/ 51 w 58"/>
                  <a:gd name="T7" fmla="*/ 0 h 58"/>
                  <a:gd name="T8" fmla="*/ 0 w 58"/>
                  <a:gd name="T9" fmla="*/ 5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51"/>
                    </a:moveTo>
                    <a:lnTo>
                      <a:pt x="7" y="58"/>
                    </a:lnTo>
                    <a:lnTo>
                      <a:pt x="58" y="6"/>
                    </a:lnTo>
                    <a:lnTo>
                      <a:pt x="51" y="0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3" name="Freeform 55"/>
              <p:cNvSpPr>
                <a:spLocks/>
              </p:cNvSpPr>
              <p:nvPr/>
            </p:nvSpPr>
            <p:spPr bwMode="auto">
              <a:xfrm>
                <a:off x="3320" y="1421"/>
                <a:ext cx="14" cy="13"/>
              </a:xfrm>
              <a:custGeom>
                <a:avLst/>
                <a:gdLst>
                  <a:gd name="T0" fmla="*/ 0 w 14"/>
                  <a:gd name="T1" fmla="*/ 7 h 13"/>
                  <a:gd name="T2" fmla="*/ 7 w 14"/>
                  <a:gd name="T3" fmla="*/ 13 h 13"/>
                  <a:gd name="T4" fmla="*/ 14 w 14"/>
                  <a:gd name="T5" fmla="*/ 7 h 13"/>
                  <a:gd name="T6" fmla="*/ 7 w 14"/>
                  <a:gd name="T7" fmla="*/ 0 h 13"/>
                  <a:gd name="T8" fmla="*/ 0 w 14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0" y="7"/>
                    </a:moveTo>
                    <a:lnTo>
                      <a:pt x="7" y="13"/>
                    </a:lnTo>
                    <a:lnTo>
                      <a:pt x="14" y="7"/>
                    </a:lnTo>
                    <a:lnTo>
                      <a:pt x="7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4" name="Freeform 56"/>
              <p:cNvSpPr>
                <a:spLocks/>
              </p:cNvSpPr>
              <p:nvPr/>
            </p:nvSpPr>
            <p:spPr bwMode="auto">
              <a:xfrm>
                <a:off x="3347" y="1351"/>
                <a:ext cx="57" cy="56"/>
              </a:xfrm>
              <a:custGeom>
                <a:avLst/>
                <a:gdLst>
                  <a:gd name="T0" fmla="*/ 0 w 57"/>
                  <a:gd name="T1" fmla="*/ 50 h 56"/>
                  <a:gd name="T2" fmla="*/ 7 w 57"/>
                  <a:gd name="T3" fmla="*/ 56 h 56"/>
                  <a:gd name="T4" fmla="*/ 57 w 57"/>
                  <a:gd name="T5" fmla="*/ 7 h 56"/>
                  <a:gd name="T6" fmla="*/ 50 w 57"/>
                  <a:gd name="T7" fmla="*/ 0 h 56"/>
                  <a:gd name="T8" fmla="*/ 0 w 57"/>
                  <a:gd name="T9" fmla="*/ 5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6">
                    <a:moveTo>
                      <a:pt x="0" y="50"/>
                    </a:moveTo>
                    <a:lnTo>
                      <a:pt x="7" y="56"/>
                    </a:lnTo>
                    <a:lnTo>
                      <a:pt x="57" y="7"/>
                    </a:lnTo>
                    <a:lnTo>
                      <a:pt x="50" y="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5" name="Freeform 57"/>
              <p:cNvSpPr>
                <a:spLocks/>
              </p:cNvSpPr>
              <p:nvPr/>
            </p:nvSpPr>
            <p:spPr bwMode="auto">
              <a:xfrm>
                <a:off x="3417" y="1325"/>
                <a:ext cx="13" cy="13"/>
              </a:xfrm>
              <a:custGeom>
                <a:avLst/>
                <a:gdLst>
                  <a:gd name="T0" fmla="*/ 0 w 13"/>
                  <a:gd name="T1" fmla="*/ 6 h 13"/>
                  <a:gd name="T2" fmla="*/ 7 w 13"/>
                  <a:gd name="T3" fmla="*/ 13 h 13"/>
                  <a:gd name="T4" fmla="*/ 13 w 13"/>
                  <a:gd name="T5" fmla="*/ 6 h 13"/>
                  <a:gd name="T6" fmla="*/ 7 w 13"/>
                  <a:gd name="T7" fmla="*/ 0 h 13"/>
                  <a:gd name="T8" fmla="*/ 0 w 13"/>
                  <a:gd name="T9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0" y="6"/>
                    </a:moveTo>
                    <a:lnTo>
                      <a:pt x="7" y="13"/>
                    </a:lnTo>
                    <a:lnTo>
                      <a:pt x="13" y="6"/>
                    </a:lnTo>
                    <a:lnTo>
                      <a:pt x="7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6" name="Freeform 58"/>
              <p:cNvSpPr>
                <a:spLocks/>
              </p:cNvSpPr>
              <p:nvPr/>
            </p:nvSpPr>
            <p:spPr bwMode="auto">
              <a:xfrm>
                <a:off x="3442" y="1255"/>
                <a:ext cx="58" cy="58"/>
              </a:xfrm>
              <a:custGeom>
                <a:avLst/>
                <a:gdLst>
                  <a:gd name="T0" fmla="*/ 0 w 58"/>
                  <a:gd name="T1" fmla="*/ 52 h 58"/>
                  <a:gd name="T2" fmla="*/ 6 w 58"/>
                  <a:gd name="T3" fmla="*/ 58 h 58"/>
                  <a:gd name="T4" fmla="*/ 58 w 58"/>
                  <a:gd name="T5" fmla="*/ 7 h 58"/>
                  <a:gd name="T6" fmla="*/ 51 w 58"/>
                  <a:gd name="T7" fmla="*/ 0 h 58"/>
                  <a:gd name="T8" fmla="*/ 0 w 58"/>
                  <a:gd name="T9" fmla="*/ 5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52"/>
                    </a:moveTo>
                    <a:lnTo>
                      <a:pt x="6" y="58"/>
                    </a:lnTo>
                    <a:lnTo>
                      <a:pt x="58" y="7"/>
                    </a:lnTo>
                    <a:lnTo>
                      <a:pt x="51" y="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7" name="Freeform 59"/>
              <p:cNvSpPr>
                <a:spLocks/>
              </p:cNvSpPr>
              <p:nvPr/>
            </p:nvSpPr>
            <p:spPr bwMode="auto">
              <a:xfrm>
                <a:off x="3511" y="1230"/>
                <a:ext cx="14" cy="14"/>
              </a:xfrm>
              <a:custGeom>
                <a:avLst/>
                <a:gdLst>
                  <a:gd name="T0" fmla="*/ 0 w 14"/>
                  <a:gd name="T1" fmla="*/ 7 h 14"/>
                  <a:gd name="T2" fmla="*/ 7 w 14"/>
                  <a:gd name="T3" fmla="*/ 14 h 14"/>
                  <a:gd name="T4" fmla="*/ 14 w 14"/>
                  <a:gd name="T5" fmla="*/ 7 h 14"/>
                  <a:gd name="T6" fmla="*/ 7 w 14"/>
                  <a:gd name="T7" fmla="*/ 0 h 14"/>
                  <a:gd name="T8" fmla="*/ 0 w 14"/>
                  <a:gd name="T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0" y="7"/>
                    </a:moveTo>
                    <a:lnTo>
                      <a:pt x="7" y="14"/>
                    </a:lnTo>
                    <a:lnTo>
                      <a:pt x="14" y="7"/>
                    </a:lnTo>
                    <a:lnTo>
                      <a:pt x="7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8" name="Freeform 60"/>
              <p:cNvSpPr>
                <a:spLocks/>
              </p:cNvSpPr>
              <p:nvPr/>
            </p:nvSpPr>
            <p:spPr bwMode="auto">
              <a:xfrm>
                <a:off x="3536" y="1161"/>
                <a:ext cx="58" cy="56"/>
              </a:xfrm>
              <a:custGeom>
                <a:avLst/>
                <a:gdLst>
                  <a:gd name="T0" fmla="*/ 0 w 58"/>
                  <a:gd name="T1" fmla="*/ 49 h 56"/>
                  <a:gd name="T2" fmla="*/ 7 w 58"/>
                  <a:gd name="T3" fmla="*/ 56 h 56"/>
                  <a:gd name="T4" fmla="*/ 58 w 58"/>
                  <a:gd name="T5" fmla="*/ 7 h 56"/>
                  <a:gd name="T6" fmla="*/ 52 w 58"/>
                  <a:gd name="T7" fmla="*/ 0 h 56"/>
                  <a:gd name="T8" fmla="*/ 0 w 58"/>
                  <a:gd name="T9" fmla="*/ 4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6">
                    <a:moveTo>
                      <a:pt x="0" y="49"/>
                    </a:moveTo>
                    <a:lnTo>
                      <a:pt x="7" y="56"/>
                    </a:lnTo>
                    <a:lnTo>
                      <a:pt x="58" y="7"/>
                    </a:lnTo>
                    <a:lnTo>
                      <a:pt x="52" y="0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9" name="Freeform 61"/>
              <p:cNvSpPr>
                <a:spLocks/>
              </p:cNvSpPr>
              <p:nvPr/>
            </p:nvSpPr>
            <p:spPr bwMode="auto">
              <a:xfrm>
                <a:off x="3608" y="1134"/>
                <a:ext cx="11" cy="14"/>
              </a:xfrm>
              <a:custGeom>
                <a:avLst/>
                <a:gdLst>
                  <a:gd name="T0" fmla="*/ 0 w 11"/>
                  <a:gd name="T1" fmla="*/ 7 h 14"/>
                  <a:gd name="T2" fmla="*/ 7 w 11"/>
                  <a:gd name="T3" fmla="*/ 14 h 14"/>
                  <a:gd name="T4" fmla="*/ 11 w 11"/>
                  <a:gd name="T5" fmla="*/ 7 h 14"/>
                  <a:gd name="T6" fmla="*/ 4 w 11"/>
                  <a:gd name="T7" fmla="*/ 0 h 14"/>
                  <a:gd name="T8" fmla="*/ 0 w 11"/>
                  <a:gd name="T9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0" y="7"/>
                    </a:moveTo>
                    <a:lnTo>
                      <a:pt x="7" y="14"/>
                    </a:lnTo>
                    <a:lnTo>
                      <a:pt x="11" y="7"/>
                    </a:lnTo>
                    <a:lnTo>
                      <a:pt x="4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0" name="Freeform 62"/>
              <p:cNvSpPr>
                <a:spLocks/>
              </p:cNvSpPr>
              <p:nvPr/>
            </p:nvSpPr>
            <p:spPr bwMode="auto">
              <a:xfrm>
                <a:off x="3633" y="1065"/>
                <a:ext cx="58" cy="58"/>
              </a:xfrm>
              <a:custGeom>
                <a:avLst/>
                <a:gdLst>
                  <a:gd name="T0" fmla="*/ 0 w 58"/>
                  <a:gd name="T1" fmla="*/ 51 h 58"/>
                  <a:gd name="T2" fmla="*/ 6 w 58"/>
                  <a:gd name="T3" fmla="*/ 58 h 58"/>
                  <a:gd name="T4" fmla="*/ 58 w 58"/>
                  <a:gd name="T5" fmla="*/ 6 h 58"/>
                  <a:gd name="T6" fmla="*/ 51 w 58"/>
                  <a:gd name="T7" fmla="*/ 0 h 58"/>
                  <a:gd name="T8" fmla="*/ 0 w 58"/>
                  <a:gd name="T9" fmla="*/ 5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51"/>
                    </a:moveTo>
                    <a:lnTo>
                      <a:pt x="6" y="58"/>
                    </a:lnTo>
                    <a:lnTo>
                      <a:pt x="58" y="6"/>
                    </a:lnTo>
                    <a:lnTo>
                      <a:pt x="51" y="0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1" name="Freeform 63"/>
              <p:cNvSpPr>
                <a:spLocks/>
              </p:cNvSpPr>
              <p:nvPr/>
            </p:nvSpPr>
            <p:spPr bwMode="auto">
              <a:xfrm>
                <a:off x="3702" y="1040"/>
                <a:ext cx="14" cy="13"/>
              </a:xfrm>
              <a:custGeom>
                <a:avLst/>
                <a:gdLst>
                  <a:gd name="T0" fmla="*/ 0 w 14"/>
                  <a:gd name="T1" fmla="*/ 7 h 13"/>
                  <a:gd name="T2" fmla="*/ 7 w 14"/>
                  <a:gd name="T3" fmla="*/ 13 h 13"/>
                  <a:gd name="T4" fmla="*/ 14 w 14"/>
                  <a:gd name="T5" fmla="*/ 7 h 13"/>
                  <a:gd name="T6" fmla="*/ 7 w 14"/>
                  <a:gd name="T7" fmla="*/ 0 h 13"/>
                  <a:gd name="T8" fmla="*/ 0 w 14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0" y="7"/>
                    </a:moveTo>
                    <a:lnTo>
                      <a:pt x="7" y="13"/>
                    </a:lnTo>
                    <a:lnTo>
                      <a:pt x="14" y="7"/>
                    </a:lnTo>
                    <a:lnTo>
                      <a:pt x="7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2" name="Freeform 64"/>
              <p:cNvSpPr>
                <a:spLocks/>
              </p:cNvSpPr>
              <p:nvPr/>
            </p:nvSpPr>
            <p:spPr bwMode="auto">
              <a:xfrm>
                <a:off x="3727" y="971"/>
                <a:ext cx="58" cy="58"/>
              </a:xfrm>
              <a:custGeom>
                <a:avLst/>
                <a:gdLst>
                  <a:gd name="T0" fmla="*/ 0 w 58"/>
                  <a:gd name="T1" fmla="*/ 51 h 58"/>
                  <a:gd name="T2" fmla="*/ 7 w 58"/>
                  <a:gd name="T3" fmla="*/ 58 h 58"/>
                  <a:gd name="T4" fmla="*/ 58 w 58"/>
                  <a:gd name="T5" fmla="*/ 6 h 58"/>
                  <a:gd name="T6" fmla="*/ 52 w 58"/>
                  <a:gd name="T7" fmla="*/ 0 h 58"/>
                  <a:gd name="T8" fmla="*/ 0 w 58"/>
                  <a:gd name="T9" fmla="*/ 5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51"/>
                    </a:moveTo>
                    <a:lnTo>
                      <a:pt x="7" y="58"/>
                    </a:lnTo>
                    <a:lnTo>
                      <a:pt x="58" y="6"/>
                    </a:lnTo>
                    <a:lnTo>
                      <a:pt x="52" y="0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3" name="Freeform 65"/>
              <p:cNvSpPr>
                <a:spLocks/>
              </p:cNvSpPr>
              <p:nvPr/>
            </p:nvSpPr>
            <p:spPr bwMode="auto">
              <a:xfrm>
                <a:off x="3797" y="946"/>
                <a:ext cx="13" cy="11"/>
              </a:xfrm>
              <a:custGeom>
                <a:avLst/>
                <a:gdLst>
                  <a:gd name="T0" fmla="*/ 0 w 13"/>
                  <a:gd name="T1" fmla="*/ 4 h 11"/>
                  <a:gd name="T2" fmla="*/ 6 w 13"/>
                  <a:gd name="T3" fmla="*/ 11 h 11"/>
                  <a:gd name="T4" fmla="*/ 13 w 13"/>
                  <a:gd name="T5" fmla="*/ 7 h 11"/>
                  <a:gd name="T6" fmla="*/ 6 w 13"/>
                  <a:gd name="T7" fmla="*/ 0 h 11"/>
                  <a:gd name="T8" fmla="*/ 0 w 13"/>
                  <a:gd name="T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1">
                    <a:moveTo>
                      <a:pt x="0" y="4"/>
                    </a:moveTo>
                    <a:lnTo>
                      <a:pt x="6" y="11"/>
                    </a:lnTo>
                    <a:lnTo>
                      <a:pt x="13" y="7"/>
                    </a:lnTo>
                    <a:lnTo>
                      <a:pt x="6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4" name="Freeform 66"/>
              <p:cNvSpPr>
                <a:spLocks/>
              </p:cNvSpPr>
              <p:nvPr/>
            </p:nvSpPr>
            <p:spPr bwMode="auto">
              <a:xfrm>
                <a:off x="3824" y="876"/>
                <a:ext cx="56" cy="56"/>
              </a:xfrm>
              <a:custGeom>
                <a:avLst/>
                <a:gdLst>
                  <a:gd name="T0" fmla="*/ 0 w 56"/>
                  <a:gd name="T1" fmla="*/ 50 h 56"/>
                  <a:gd name="T2" fmla="*/ 6 w 56"/>
                  <a:gd name="T3" fmla="*/ 56 h 56"/>
                  <a:gd name="T4" fmla="*/ 56 w 56"/>
                  <a:gd name="T5" fmla="*/ 7 h 56"/>
                  <a:gd name="T6" fmla="*/ 49 w 56"/>
                  <a:gd name="T7" fmla="*/ 0 h 56"/>
                  <a:gd name="T8" fmla="*/ 0 w 56"/>
                  <a:gd name="T9" fmla="*/ 5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6">
                    <a:moveTo>
                      <a:pt x="0" y="50"/>
                    </a:moveTo>
                    <a:lnTo>
                      <a:pt x="6" y="56"/>
                    </a:lnTo>
                    <a:lnTo>
                      <a:pt x="56" y="7"/>
                    </a:lnTo>
                    <a:lnTo>
                      <a:pt x="49" y="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5" name="Freeform 67"/>
              <p:cNvSpPr>
                <a:spLocks/>
              </p:cNvSpPr>
              <p:nvPr/>
            </p:nvSpPr>
            <p:spPr bwMode="auto">
              <a:xfrm>
                <a:off x="3893" y="850"/>
                <a:ext cx="14" cy="13"/>
              </a:xfrm>
              <a:custGeom>
                <a:avLst/>
                <a:gdLst>
                  <a:gd name="T0" fmla="*/ 0 w 14"/>
                  <a:gd name="T1" fmla="*/ 6 h 13"/>
                  <a:gd name="T2" fmla="*/ 7 w 14"/>
                  <a:gd name="T3" fmla="*/ 13 h 13"/>
                  <a:gd name="T4" fmla="*/ 14 w 14"/>
                  <a:gd name="T5" fmla="*/ 6 h 13"/>
                  <a:gd name="T6" fmla="*/ 7 w 14"/>
                  <a:gd name="T7" fmla="*/ 0 h 13"/>
                  <a:gd name="T8" fmla="*/ 0 w 14"/>
                  <a:gd name="T9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0" y="6"/>
                    </a:moveTo>
                    <a:lnTo>
                      <a:pt x="7" y="13"/>
                    </a:lnTo>
                    <a:lnTo>
                      <a:pt x="14" y="6"/>
                    </a:lnTo>
                    <a:lnTo>
                      <a:pt x="7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6" name="Freeform 68"/>
              <p:cNvSpPr>
                <a:spLocks/>
              </p:cNvSpPr>
              <p:nvPr/>
            </p:nvSpPr>
            <p:spPr bwMode="auto">
              <a:xfrm>
                <a:off x="3918" y="818"/>
                <a:ext cx="22" cy="20"/>
              </a:xfrm>
              <a:custGeom>
                <a:avLst/>
                <a:gdLst>
                  <a:gd name="T0" fmla="*/ 0 w 22"/>
                  <a:gd name="T1" fmla="*/ 14 h 20"/>
                  <a:gd name="T2" fmla="*/ 7 w 22"/>
                  <a:gd name="T3" fmla="*/ 20 h 20"/>
                  <a:gd name="T4" fmla="*/ 22 w 22"/>
                  <a:gd name="T5" fmla="*/ 7 h 20"/>
                  <a:gd name="T6" fmla="*/ 16 w 22"/>
                  <a:gd name="T7" fmla="*/ 0 h 20"/>
                  <a:gd name="T8" fmla="*/ 0 w 22"/>
                  <a:gd name="T9" fmla="*/ 1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0">
                    <a:moveTo>
                      <a:pt x="0" y="14"/>
                    </a:moveTo>
                    <a:lnTo>
                      <a:pt x="7" y="20"/>
                    </a:lnTo>
                    <a:lnTo>
                      <a:pt x="22" y="7"/>
                    </a:lnTo>
                    <a:lnTo>
                      <a:pt x="16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1" name="Group 72"/>
            <p:cNvGrpSpPr>
              <a:grpSpLocks/>
            </p:cNvGrpSpPr>
            <p:nvPr/>
          </p:nvGrpSpPr>
          <p:grpSpPr bwMode="auto">
            <a:xfrm>
              <a:off x="906" y="2729"/>
              <a:ext cx="3740" cy="146"/>
              <a:chOff x="906" y="2729"/>
              <a:chExt cx="3740" cy="146"/>
            </a:xfrm>
          </p:grpSpPr>
          <p:sp>
            <p:nvSpPr>
              <p:cNvPr id="112" name="Freeform 70"/>
              <p:cNvSpPr>
                <a:spLocks/>
              </p:cNvSpPr>
              <p:nvPr/>
            </p:nvSpPr>
            <p:spPr bwMode="auto">
              <a:xfrm>
                <a:off x="4428" y="2729"/>
                <a:ext cx="218" cy="146"/>
              </a:xfrm>
              <a:custGeom>
                <a:avLst/>
                <a:gdLst>
                  <a:gd name="T0" fmla="*/ 218 w 218"/>
                  <a:gd name="T1" fmla="*/ 74 h 146"/>
                  <a:gd name="T2" fmla="*/ 0 w 218"/>
                  <a:gd name="T3" fmla="*/ 146 h 146"/>
                  <a:gd name="T4" fmla="*/ 0 w 218"/>
                  <a:gd name="T5" fmla="*/ 74 h 146"/>
                  <a:gd name="T6" fmla="*/ 0 w 218"/>
                  <a:gd name="T7" fmla="*/ 0 h 146"/>
                  <a:gd name="T8" fmla="*/ 218 w 218"/>
                  <a:gd name="T9" fmla="*/ 7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146">
                    <a:moveTo>
                      <a:pt x="218" y="74"/>
                    </a:moveTo>
                    <a:lnTo>
                      <a:pt x="0" y="146"/>
                    </a:lnTo>
                    <a:lnTo>
                      <a:pt x="0" y="74"/>
                    </a:lnTo>
                    <a:lnTo>
                      <a:pt x="0" y="0"/>
                    </a:lnTo>
                    <a:lnTo>
                      <a:pt x="218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3" name="Rectangle 71"/>
              <p:cNvSpPr>
                <a:spLocks noChangeArrowheads="1"/>
              </p:cNvSpPr>
              <p:nvPr/>
            </p:nvSpPr>
            <p:spPr bwMode="auto">
              <a:xfrm>
                <a:off x="906" y="2790"/>
                <a:ext cx="3522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2" name="Rectangle 73"/>
            <p:cNvSpPr>
              <a:spLocks noChangeArrowheads="1"/>
            </p:cNvSpPr>
            <p:nvPr/>
          </p:nvSpPr>
          <p:spPr bwMode="auto">
            <a:xfrm>
              <a:off x="4690" y="2658"/>
              <a:ext cx="243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Rectangle 74"/>
            <p:cNvSpPr>
              <a:spLocks noChangeArrowheads="1"/>
            </p:cNvSpPr>
            <p:nvPr/>
          </p:nvSpPr>
          <p:spPr bwMode="auto">
            <a:xfrm>
              <a:off x="4688" y="2658"/>
              <a:ext cx="11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l-GR" sz="2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σ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4" name="Rectangle 75"/>
            <p:cNvSpPr>
              <a:spLocks noChangeArrowheads="1"/>
            </p:cNvSpPr>
            <p:nvPr/>
          </p:nvSpPr>
          <p:spPr bwMode="auto">
            <a:xfrm>
              <a:off x="4814" y="2770"/>
              <a:ext cx="171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7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m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76"/>
            <p:cNvSpPr>
              <a:spLocks noChangeArrowheads="1"/>
            </p:cNvSpPr>
            <p:nvPr/>
          </p:nvSpPr>
          <p:spPr bwMode="auto">
            <a:xfrm>
              <a:off x="4922" y="2770"/>
              <a:ext cx="9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7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77"/>
            <p:cNvSpPr>
              <a:spLocks noChangeArrowheads="1"/>
            </p:cNvSpPr>
            <p:nvPr/>
          </p:nvSpPr>
          <p:spPr bwMode="auto">
            <a:xfrm>
              <a:off x="1676" y="1446"/>
              <a:ext cx="2228" cy="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78"/>
            <p:cNvSpPr>
              <a:spLocks/>
            </p:cNvSpPr>
            <p:nvPr/>
          </p:nvSpPr>
          <p:spPr bwMode="auto">
            <a:xfrm>
              <a:off x="1670" y="1154"/>
              <a:ext cx="2603" cy="16"/>
            </a:xfrm>
            <a:custGeom>
              <a:avLst/>
              <a:gdLst>
                <a:gd name="T0" fmla="*/ 0 w 2603"/>
                <a:gd name="T1" fmla="*/ 0 h 16"/>
                <a:gd name="T2" fmla="*/ 0 w 2603"/>
                <a:gd name="T3" fmla="*/ 14 h 16"/>
                <a:gd name="T4" fmla="*/ 2603 w 2603"/>
                <a:gd name="T5" fmla="*/ 16 h 16"/>
                <a:gd name="T6" fmla="*/ 2603 w 2603"/>
                <a:gd name="T7" fmla="*/ 2 h 16"/>
                <a:gd name="T8" fmla="*/ 0 w 260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3" h="16">
                  <a:moveTo>
                    <a:pt x="0" y="0"/>
                  </a:moveTo>
                  <a:lnTo>
                    <a:pt x="0" y="14"/>
                  </a:lnTo>
                  <a:lnTo>
                    <a:pt x="2603" y="16"/>
                  </a:lnTo>
                  <a:lnTo>
                    <a:pt x="260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79"/>
            <p:cNvSpPr>
              <a:spLocks noChangeArrowheads="1"/>
            </p:cNvSpPr>
            <p:nvPr/>
          </p:nvSpPr>
          <p:spPr bwMode="auto">
            <a:xfrm>
              <a:off x="3758" y="1974"/>
              <a:ext cx="277" cy="3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Rectangle 80"/>
            <p:cNvSpPr>
              <a:spLocks noChangeArrowheads="1"/>
            </p:cNvSpPr>
            <p:nvPr/>
          </p:nvSpPr>
          <p:spPr bwMode="auto">
            <a:xfrm>
              <a:off x="2770" y="1448"/>
              <a:ext cx="14" cy="136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81"/>
            <p:cNvSpPr>
              <a:spLocks/>
            </p:cNvSpPr>
            <p:nvPr/>
          </p:nvSpPr>
          <p:spPr bwMode="auto">
            <a:xfrm>
              <a:off x="2236" y="1849"/>
              <a:ext cx="15" cy="1293"/>
            </a:xfrm>
            <a:custGeom>
              <a:avLst/>
              <a:gdLst>
                <a:gd name="T0" fmla="*/ 2 w 15"/>
                <a:gd name="T1" fmla="*/ 1293 h 1293"/>
                <a:gd name="T2" fmla="*/ 15 w 15"/>
                <a:gd name="T3" fmla="*/ 1293 h 1293"/>
                <a:gd name="T4" fmla="*/ 13 w 15"/>
                <a:gd name="T5" fmla="*/ 0 h 1293"/>
                <a:gd name="T6" fmla="*/ 0 w 15"/>
                <a:gd name="T7" fmla="*/ 0 h 1293"/>
                <a:gd name="T8" fmla="*/ 2 w 15"/>
                <a:gd name="T9" fmla="*/ 129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93">
                  <a:moveTo>
                    <a:pt x="2" y="1293"/>
                  </a:moveTo>
                  <a:lnTo>
                    <a:pt x="15" y="1293"/>
                  </a:lnTo>
                  <a:lnTo>
                    <a:pt x="13" y="0"/>
                  </a:lnTo>
                  <a:lnTo>
                    <a:pt x="0" y="0"/>
                  </a:lnTo>
                  <a:lnTo>
                    <a:pt x="2" y="12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82"/>
            <p:cNvSpPr>
              <a:spLocks/>
            </p:cNvSpPr>
            <p:nvPr/>
          </p:nvSpPr>
          <p:spPr bwMode="auto">
            <a:xfrm>
              <a:off x="1638" y="1842"/>
              <a:ext cx="584" cy="16"/>
            </a:xfrm>
            <a:custGeom>
              <a:avLst/>
              <a:gdLst>
                <a:gd name="T0" fmla="*/ 0 w 584"/>
                <a:gd name="T1" fmla="*/ 2 h 16"/>
                <a:gd name="T2" fmla="*/ 0 w 584"/>
                <a:gd name="T3" fmla="*/ 16 h 16"/>
                <a:gd name="T4" fmla="*/ 584 w 584"/>
                <a:gd name="T5" fmla="*/ 14 h 16"/>
                <a:gd name="T6" fmla="*/ 584 w 584"/>
                <a:gd name="T7" fmla="*/ 0 h 16"/>
                <a:gd name="T8" fmla="*/ 0 w 584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4" h="16">
                  <a:moveTo>
                    <a:pt x="0" y="2"/>
                  </a:moveTo>
                  <a:lnTo>
                    <a:pt x="0" y="16"/>
                  </a:lnTo>
                  <a:lnTo>
                    <a:pt x="584" y="14"/>
                  </a:lnTo>
                  <a:lnTo>
                    <a:pt x="58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83"/>
            <p:cNvSpPr>
              <a:spLocks/>
            </p:cNvSpPr>
            <p:nvPr/>
          </p:nvSpPr>
          <p:spPr bwMode="auto">
            <a:xfrm>
              <a:off x="2249" y="2483"/>
              <a:ext cx="276" cy="16"/>
            </a:xfrm>
            <a:custGeom>
              <a:avLst/>
              <a:gdLst>
                <a:gd name="T0" fmla="*/ 0 w 276"/>
                <a:gd name="T1" fmla="*/ 0 h 16"/>
                <a:gd name="T2" fmla="*/ 0 w 276"/>
                <a:gd name="T3" fmla="*/ 13 h 16"/>
                <a:gd name="T4" fmla="*/ 276 w 276"/>
                <a:gd name="T5" fmla="*/ 16 h 16"/>
                <a:gd name="T6" fmla="*/ 276 w 276"/>
                <a:gd name="T7" fmla="*/ 2 h 16"/>
                <a:gd name="T8" fmla="*/ 0 w 276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6">
                  <a:moveTo>
                    <a:pt x="0" y="0"/>
                  </a:moveTo>
                  <a:lnTo>
                    <a:pt x="0" y="13"/>
                  </a:lnTo>
                  <a:lnTo>
                    <a:pt x="276" y="16"/>
                  </a:lnTo>
                  <a:lnTo>
                    <a:pt x="27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84"/>
            <p:cNvSpPr>
              <a:spLocks/>
            </p:cNvSpPr>
            <p:nvPr/>
          </p:nvSpPr>
          <p:spPr bwMode="auto">
            <a:xfrm>
              <a:off x="1953" y="3128"/>
              <a:ext cx="395" cy="16"/>
            </a:xfrm>
            <a:custGeom>
              <a:avLst/>
              <a:gdLst>
                <a:gd name="T0" fmla="*/ 0 w 395"/>
                <a:gd name="T1" fmla="*/ 2 h 16"/>
                <a:gd name="T2" fmla="*/ 0 w 395"/>
                <a:gd name="T3" fmla="*/ 16 h 16"/>
                <a:gd name="T4" fmla="*/ 395 w 395"/>
                <a:gd name="T5" fmla="*/ 14 h 16"/>
                <a:gd name="T6" fmla="*/ 395 w 395"/>
                <a:gd name="T7" fmla="*/ 0 h 16"/>
                <a:gd name="T8" fmla="*/ 0 w 395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16">
                  <a:moveTo>
                    <a:pt x="0" y="2"/>
                  </a:moveTo>
                  <a:lnTo>
                    <a:pt x="0" y="16"/>
                  </a:lnTo>
                  <a:lnTo>
                    <a:pt x="395" y="14"/>
                  </a:lnTo>
                  <a:lnTo>
                    <a:pt x="39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grpSp>
          <p:nvGrpSpPr>
            <p:cNvPr id="24" name="Group 88"/>
            <p:cNvGrpSpPr>
              <a:grpSpLocks/>
            </p:cNvGrpSpPr>
            <p:nvPr/>
          </p:nvGrpSpPr>
          <p:grpSpPr bwMode="auto">
            <a:xfrm>
              <a:off x="1897" y="2788"/>
              <a:ext cx="114" cy="710"/>
              <a:chOff x="1897" y="2788"/>
              <a:chExt cx="114" cy="710"/>
            </a:xfrm>
          </p:grpSpPr>
          <p:sp>
            <p:nvSpPr>
              <p:cNvPr id="109" name="Freeform 85"/>
              <p:cNvSpPr>
                <a:spLocks/>
              </p:cNvSpPr>
              <p:nvPr/>
            </p:nvSpPr>
            <p:spPr bwMode="auto">
              <a:xfrm>
                <a:off x="1897" y="3325"/>
                <a:ext cx="114" cy="173"/>
              </a:xfrm>
              <a:custGeom>
                <a:avLst/>
                <a:gdLst>
                  <a:gd name="T0" fmla="*/ 56 w 114"/>
                  <a:gd name="T1" fmla="*/ 173 h 173"/>
                  <a:gd name="T2" fmla="*/ 0 w 114"/>
                  <a:gd name="T3" fmla="*/ 0 h 173"/>
                  <a:gd name="T4" fmla="*/ 56 w 114"/>
                  <a:gd name="T5" fmla="*/ 0 h 173"/>
                  <a:gd name="T6" fmla="*/ 114 w 114"/>
                  <a:gd name="T7" fmla="*/ 0 h 173"/>
                  <a:gd name="T8" fmla="*/ 56 w 114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73">
                    <a:moveTo>
                      <a:pt x="56" y="173"/>
                    </a:moveTo>
                    <a:lnTo>
                      <a:pt x="0" y="0"/>
                    </a:lnTo>
                    <a:lnTo>
                      <a:pt x="56" y="0"/>
                    </a:lnTo>
                    <a:lnTo>
                      <a:pt x="114" y="0"/>
                    </a:lnTo>
                    <a:lnTo>
                      <a:pt x="56" y="1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0" name="Freeform 86"/>
              <p:cNvSpPr>
                <a:spLocks/>
              </p:cNvSpPr>
              <p:nvPr/>
            </p:nvSpPr>
            <p:spPr bwMode="auto">
              <a:xfrm>
                <a:off x="1897" y="2788"/>
                <a:ext cx="114" cy="174"/>
              </a:xfrm>
              <a:custGeom>
                <a:avLst/>
                <a:gdLst>
                  <a:gd name="T0" fmla="*/ 56 w 114"/>
                  <a:gd name="T1" fmla="*/ 0 h 174"/>
                  <a:gd name="T2" fmla="*/ 114 w 114"/>
                  <a:gd name="T3" fmla="*/ 174 h 174"/>
                  <a:gd name="T4" fmla="*/ 56 w 114"/>
                  <a:gd name="T5" fmla="*/ 174 h 174"/>
                  <a:gd name="T6" fmla="*/ 0 w 114"/>
                  <a:gd name="T7" fmla="*/ 174 h 174"/>
                  <a:gd name="T8" fmla="*/ 56 w 114"/>
                  <a:gd name="T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74">
                    <a:moveTo>
                      <a:pt x="56" y="0"/>
                    </a:moveTo>
                    <a:lnTo>
                      <a:pt x="114" y="174"/>
                    </a:lnTo>
                    <a:lnTo>
                      <a:pt x="56" y="174"/>
                    </a:lnTo>
                    <a:lnTo>
                      <a:pt x="0" y="174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1" name="Freeform 87"/>
              <p:cNvSpPr>
                <a:spLocks/>
              </p:cNvSpPr>
              <p:nvPr/>
            </p:nvSpPr>
            <p:spPr bwMode="auto">
              <a:xfrm>
                <a:off x="1946" y="2962"/>
                <a:ext cx="16" cy="363"/>
              </a:xfrm>
              <a:custGeom>
                <a:avLst/>
                <a:gdLst>
                  <a:gd name="T0" fmla="*/ 0 w 16"/>
                  <a:gd name="T1" fmla="*/ 363 h 363"/>
                  <a:gd name="T2" fmla="*/ 13 w 16"/>
                  <a:gd name="T3" fmla="*/ 363 h 363"/>
                  <a:gd name="T4" fmla="*/ 16 w 16"/>
                  <a:gd name="T5" fmla="*/ 0 h 363"/>
                  <a:gd name="T6" fmla="*/ 2 w 16"/>
                  <a:gd name="T7" fmla="*/ 0 h 363"/>
                  <a:gd name="T8" fmla="*/ 0 w 16"/>
                  <a:gd name="T9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63">
                    <a:moveTo>
                      <a:pt x="0" y="363"/>
                    </a:moveTo>
                    <a:lnTo>
                      <a:pt x="13" y="363"/>
                    </a:lnTo>
                    <a:lnTo>
                      <a:pt x="16" y="0"/>
                    </a:lnTo>
                    <a:lnTo>
                      <a:pt x="2" y="0"/>
                    </a:lnTo>
                    <a:lnTo>
                      <a:pt x="0" y="3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25" name="Rectangle 89"/>
            <p:cNvSpPr>
              <a:spLocks noChangeArrowheads="1"/>
            </p:cNvSpPr>
            <p:nvPr/>
          </p:nvSpPr>
          <p:spPr bwMode="auto">
            <a:xfrm>
              <a:off x="2382" y="2635"/>
              <a:ext cx="265" cy="323"/>
            </a:xfrm>
            <a:prstGeom prst="rect">
              <a:avLst/>
            </a:prstGeom>
            <a:solidFill>
              <a:srgbClr val="FFFFFF"/>
            </a:solidFill>
            <a:ln w="20638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Rectangle 90"/>
            <p:cNvSpPr>
              <a:spLocks noChangeArrowheads="1"/>
            </p:cNvSpPr>
            <p:nvPr/>
          </p:nvSpPr>
          <p:spPr bwMode="auto">
            <a:xfrm>
              <a:off x="2397" y="1938"/>
              <a:ext cx="265" cy="323"/>
            </a:xfrm>
            <a:prstGeom prst="rect">
              <a:avLst/>
            </a:prstGeom>
            <a:solidFill>
              <a:srgbClr val="FFFFFF"/>
            </a:solidFill>
            <a:ln w="20638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Rectangle 91"/>
            <p:cNvSpPr>
              <a:spLocks noChangeArrowheads="1"/>
            </p:cNvSpPr>
            <p:nvPr/>
          </p:nvSpPr>
          <p:spPr bwMode="auto">
            <a:xfrm>
              <a:off x="1634" y="2084"/>
              <a:ext cx="334" cy="1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93"/>
            <p:cNvSpPr>
              <a:spLocks noChangeArrowheads="1"/>
            </p:cNvSpPr>
            <p:nvPr/>
          </p:nvSpPr>
          <p:spPr bwMode="auto">
            <a:xfrm>
              <a:off x="1203" y="2201"/>
              <a:ext cx="514" cy="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Rectangle 100"/>
            <p:cNvSpPr>
              <a:spLocks noChangeArrowheads="1"/>
            </p:cNvSpPr>
            <p:nvPr/>
          </p:nvSpPr>
          <p:spPr bwMode="auto">
            <a:xfrm>
              <a:off x="1625" y="2454"/>
              <a:ext cx="182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 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101"/>
            <p:cNvSpPr>
              <a:spLocks noChangeArrowheads="1"/>
            </p:cNvSpPr>
            <p:nvPr/>
          </p:nvSpPr>
          <p:spPr bwMode="auto">
            <a:xfrm>
              <a:off x="1344" y="2705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31" name="Rectangle 102"/>
            <p:cNvSpPr>
              <a:spLocks noChangeArrowheads="1"/>
            </p:cNvSpPr>
            <p:nvPr/>
          </p:nvSpPr>
          <p:spPr bwMode="auto">
            <a:xfrm>
              <a:off x="1571" y="2705"/>
              <a:ext cx="182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6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 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103"/>
            <p:cNvSpPr>
              <a:spLocks noChangeArrowheads="1"/>
            </p:cNvSpPr>
            <p:nvPr/>
          </p:nvSpPr>
          <p:spPr bwMode="auto">
            <a:xfrm>
              <a:off x="1299" y="2149"/>
              <a:ext cx="54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Rectangle 104"/>
            <p:cNvSpPr>
              <a:spLocks noChangeArrowheads="1"/>
            </p:cNvSpPr>
            <p:nvPr/>
          </p:nvSpPr>
          <p:spPr bwMode="auto">
            <a:xfrm>
              <a:off x="1297" y="2158"/>
              <a:ext cx="159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600" b="1" i="0" u="none" strike="noStrike" cap="none" normalizeH="0" baseline="0" smtClean="0">
                  <a:ln>
                    <a:noFill/>
                  </a:ln>
                  <a:solidFill>
                    <a:srgbClr val="0066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105"/>
            <p:cNvSpPr>
              <a:spLocks noChangeArrowheads="1"/>
            </p:cNvSpPr>
            <p:nvPr/>
          </p:nvSpPr>
          <p:spPr bwMode="auto">
            <a:xfrm>
              <a:off x="1355" y="2149"/>
              <a:ext cx="146" cy="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106"/>
            <p:cNvSpPr>
              <a:spLocks noChangeArrowheads="1"/>
            </p:cNvSpPr>
            <p:nvPr/>
          </p:nvSpPr>
          <p:spPr bwMode="auto">
            <a:xfrm>
              <a:off x="2308" y="762"/>
              <a:ext cx="487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107"/>
            <p:cNvSpPr>
              <a:spLocks noChangeArrowheads="1"/>
            </p:cNvSpPr>
            <p:nvPr/>
          </p:nvSpPr>
          <p:spPr bwMode="auto">
            <a:xfrm>
              <a:off x="2305" y="758"/>
              <a:ext cx="323" cy="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33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s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108"/>
            <p:cNvSpPr>
              <a:spLocks noChangeArrowheads="1"/>
            </p:cNvSpPr>
            <p:nvPr/>
          </p:nvSpPr>
          <p:spPr bwMode="auto">
            <a:xfrm>
              <a:off x="2469" y="906"/>
              <a:ext cx="298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1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max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38" name="Rectangle 109"/>
            <p:cNvSpPr>
              <a:spLocks noChangeArrowheads="1"/>
            </p:cNvSpPr>
            <p:nvPr/>
          </p:nvSpPr>
          <p:spPr bwMode="auto">
            <a:xfrm>
              <a:off x="2775" y="906"/>
              <a:ext cx="115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1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9" name="Group 116"/>
            <p:cNvGrpSpPr>
              <a:grpSpLocks/>
            </p:cNvGrpSpPr>
            <p:nvPr/>
          </p:nvGrpSpPr>
          <p:grpSpPr bwMode="auto">
            <a:xfrm>
              <a:off x="994" y="793"/>
              <a:ext cx="3595" cy="3191"/>
              <a:chOff x="994" y="793"/>
              <a:chExt cx="3595" cy="3191"/>
            </a:xfrm>
          </p:grpSpPr>
          <p:grpSp>
            <p:nvGrpSpPr>
              <p:cNvPr id="103" name="Group 112"/>
              <p:cNvGrpSpPr>
                <a:grpSpLocks/>
              </p:cNvGrpSpPr>
              <p:nvPr/>
            </p:nvGrpSpPr>
            <p:grpSpPr bwMode="auto">
              <a:xfrm>
                <a:off x="1894" y="793"/>
                <a:ext cx="110" cy="3191"/>
                <a:chOff x="1894" y="793"/>
                <a:chExt cx="110" cy="3191"/>
              </a:xfrm>
            </p:grpSpPr>
            <p:sp>
              <p:nvSpPr>
                <p:cNvPr id="107" name="Rectangle 110"/>
                <p:cNvSpPr>
                  <a:spLocks noChangeArrowheads="1"/>
                </p:cNvSpPr>
                <p:nvPr/>
              </p:nvSpPr>
              <p:spPr bwMode="auto">
                <a:xfrm>
                  <a:off x="1939" y="894"/>
                  <a:ext cx="20" cy="309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108" name="Freeform 111"/>
                <p:cNvSpPr>
                  <a:spLocks/>
                </p:cNvSpPr>
                <p:nvPr/>
              </p:nvSpPr>
              <p:spPr bwMode="auto">
                <a:xfrm>
                  <a:off x="1894" y="793"/>
                  <a:ext cx="110" cy="108"/>
                </a:xfrm>
                <a:custGeom>
                  <a:avLst/>
                  <a:gdLst>
                    <a:gd name="T0" fmla="*/ 110 w 110"/>
                    <a:gd name="T1" fmla="*/ 108 h 108"/>
                    <a:gd name="T2" fmla="*/ 54 w 110"/>
                    <a:gd name="T3" fmla="*/ 0 h 108"/>
                    <a:gd name="T4" fmla="*/ 0 w 110"/>
                    <a:gd name="T5" fmla="*/ 108 h 108"/>
                    <a:gd name="T6" fmla="*/ 110 w 110"/>
                    <a:gd name="T7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0" h="108">
                      <a:moveTo>
                        <a:pt x="110" y="108"/>
                      </a:moveTo>
                      <a:lnTo>
                        <a:pt x="54" y="0"/>
                      </a:lnTo>
                      <a:lnTo>
                        <a:pt x="0" y="108"/>
                      </a:lnTo>
                      <a:lnTo>
                        <a:pt x="110" y="1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  <p:grpSp>
            <p:nvGrpSpPr>
              <p:cNvPr id="104" name="Group 115"/>
              <p:cNvGrpSpPr>
                <a:grpSpLocks/>
              </p:cNvGrpSpPr>
              <p:nvPr/>
            </p:nvGrpSpPr>
            <p:grpSpPr bwMode="auto">
              <a:xfrm>
                <a:off x="994" y="2754"/>
                <a:ext cx="3595" cy="110"/>
                <a:chOff x="994" y="2754"/>
                <a:chExt cx="3595" cy="110"/>
              </a:xfrm>
            </p:grpSpPr>
            <p:sp>
              <p:nvSpPr>
                <p:cNvPr id="105" name="Rectangle 113"/>
                <p:cNvSpPr>
                  <a:spLocks noChangeArrowheads="1"/>
                </p:cNvSpPr>
                <p:nvPr/>
              </p:nvSpPr>
              <p:spPr bwMode="auto">
                <a:xfrm>
                  <a:off x="994" y="2799"/>
                  <a:ext cx="3490" cy="2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106" name="Freeform 114"/>
                <p:cNvSpPr>
                  <a:spLocks/>
                </p:cNvSpPr>
                <p:nvPr/>
              </p:nvSpPr>
              <p:spPr bwMode="auto">
                <a:xfrm>
                  <a:off x="4479" y="2754"/>
                  <a:ext cx="110" cy="110"/>
                </a:xfrm>
                <a:custGeom>
                  <a:avLst/>
                  <a:gdLst>
                    <a:gd name="T0" fmla="*/ 0 w 110"/>
                    <a:gd name="T1" fmla="*/ 110 h 110"/>
                    <a:gd name="T2" fmla="*/ 110 w 110"/>
                    <a:gd name="T3" fmla="*/ 56 h 110"/>
                    <a:gd name="T4" fmla="*/ 0 w 110"/>
                    <a:gd name="T5" fmla="*/ 0 h 110"/>
                    <a:gd name="T6" fmla="*/ 0 w 110"/>
                    <a:gd name="T7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0" h="110">
                      <a:moveTo>
                        <a:pt x="0" y="110"/>
                      </a:moveTo>
                      <a:lnTo>
                        <a:pt x="110" y="56"/>
                      </a:lnTo>
                      <a:lnTo>
                        <a:pt x="0" y="0"/>
                      </a:lnTo>
                      <a:lnTo>
                        <a:pt x="0" y="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</p:grpSp>
        <p:sp>
          <p:nvSpPr>
            <p:cNvPr id="40" name="Freeform 117"/>
            <p:cNvSpPr>
              <a:spLocks/>
            </p:cNvSpPr>
            <p:nvPr/>
          </p:nvSpPr>
          <p:spPr bwMode="auto">
            <a:xfrm>
              <a:off x="1784" y="1437"/>
              <a:ext cx="1530" cy="2233"/>
            </a:xfrm>
            <a:custGeom>
              <a:avLst/>
              <a:gdLst>
                <a:gd name="T0" fmla="*/ 171 w 1530"/>
                <a:gd name="T1" fmla="*/ 663 h 2233"/>
                <a:gd name="T2" fmla="*/ 405 w 1530"/>
                <a:gd name="T3" fmla="*/ 477 h 2233"/>
                <a:gd name="T4" fmla="*/ 685 w 1530"/>
                <a:gd name="T5" fmla="*/ 230 h 2233"/>
                <a:gd name="T6" fmla="*/ 991 w 1530"/>
                <a:gd name="T7" fmla="*/ 17 h 2233"/>
                <a:gd name="T8" fmla="*/ 984 w 1530"/>
                <a:gd name="T9" fmla="*/ 20 h 2233"/>
                <a:gd name="T10" fmla="*/ 1518 w 1530"/>
                <a:gd name="T11" fmla="*/ 9 h 2233"/>
                <a:gd name="T12" fmla="*/ 1512 w 1530"/>
                <a:gd name="T13" fmla="*/ 15 h 2233"/>
                <a:gd name="T14" fmla="*/ 1498 w 1530"/>
                <a:gd name="T15" fmla="*/ 194 h 2233"/>
                <a:gd name="T16" fmla="*/ 1496 w 1530"/>
                <a:gd name="T17" fmla="*/ 215 h 2233"/>
                <a:gd name="T18" fmla="*/ 1496 w 1530"/>
                <a:gd name="T19" fmla="*/ 264 h 2233"/>
                <a:gd name="T20" fmla="*/ 1492 w 1530"/>
                <a:gd name="T21" fmla="*/ 300 h 2233"/>
                <a:gd name="T22" fmla="*/ 1485 w 1530"/>
                <a:gd name="T23" fmla="*/ 342 h 2233"/>
                <a:gd name="T24" fmla="*/ 1471 w 1530"/>
                <a:gd name="T25" fmla="*/ 405 h 2233"/>
                <a:gd name="T26" fmla="*/ 1453 w 1530"/>
                <a:gd name="T27" fmla="*/ 475 h 2233"/>
                <a:gd name="T28" fmla="*/ 1422 w 1530"/>
                <a:gd name="T29" fmla="*/ 582 h 2233"/>
                <a:gd name="T30" fmla="*/ 1426 w 1530"/>
                <a:gd name="T31" fmla="*/ 575 h 2233"/>
                <a:gd name="T32" fmla="*/ 1420 w 1530"/>
                <a:gd name="T33" fmla="*/ 616 h 2233"/>
                <a:gd name="T34" fmla="*/ 1399 w 1530"/>
                <a:gd name="T35" fmla="*/ 640 h 2233"/>
                <a:gd name="T36" fmla="*/ 1350 w 1530"/>
                <a:gd name="T37" fmla="*/ 726 h 2233"/>
                <a:gd name="T38" fmla="*/ 1312 w 1530"/>
                <a:gd name="T39" fmla="*/ 784 h 2233"/>
                <a:gd name="T40" fmla="*/ 1262 w 1530"/>
                <a:gd name="T41" fmla="*/ 853 h 2233"/>
                <a:gd name="T42" fmla="*/ 1262 w 1530"/>
                <a:gd name="T43" fmla="*/ 851 h 2233"/>
                <a:gd name="T44" fmla="*/ 640 w 1530"/>
                <a:gd name="T45" fmla="*/ 1593 h 2233"/>
                <a:gd name="T46" fmla="*/ 640 w 1530"/>
                <a:gd name="T47" fmla="*/ 1593 h 2233"/>
                <a:gd name="T48" fmla="*/ 272 w 1530"/>
                <a:gd name="T49" fmla="*/ 1991 h 2233"/>
                <a:gd name="T50" fmla="*/ 0 w 1530"/>
                <a:gd name="T51" fmla="*/ 2218 h 2233"/>
                <a:gd name="T52" fmla="*/ 279 w 1530"/>
                <a:gd name="T53" fmla="*/ 2000 h 2233"/>
                <a:gd name="T54" fmla="*/ 654 w 1530"/>
                <a:gd name="T55" fmla="*/ 1606 h 2233"/>
                <a:gd name="T56" fmla="*/ 1002 w 1530"/>
                <a:gd name="T57" fmla="*/ 1196 h 2233"/>
                <a:gd name="T58" fmla="*/ 1278 w 1530"/>
                <a:gd name="T59" fmla="*/ 864 h 2233"/>
                <a:gd name="T60" fmla="*/ 1325 w 1530"/>
                <a:gd name="T61" fmla="*/ 797 h 2233"/>
                <a:gd name="T62" fmla="*/ 1364 w 1530"/>
                <a:gd name="T63" fmla="*/ 739 h 2233"/>
                <a:gd name="T64" fmla="*/ 1413 w 1530"/>
                <a:gd name="T65" fmla="*/ 654 h 2233"/>
                <a:gd name="T66" fmla="*/ 1429 w 1530"/>
                <a:gd name="T67" fmla="*/ 620 h 2233"/>
                <a:gd name="T68" fmla="*/ 1442 w 1530"/>
                <a:gd name="T69" fmla="*/ 582 h 2233"/>
                <a:gd name="T70" fmla="*/ 1453 w 1530"/>
                <a:gd name="T71" fmla="*/ 546 h 2233"/>
                <a:gd name="T72" fmla="*/ 1483 w 1530"/>
                <a:gd name="T73" fmla="*/ 439 h 2233"/>
                <a:gd name="T74" fmla="*/ 1498 w 1530"/>
                <a:gd name="T75" fmla="*/ 374 h 2233"/>
                <a:gd name="T76" fmla="*/ 1509 w 1530"/>
                <a:gd name="T77" fmla="*/ 320 h 2233"/>
                <a:gd name="T78" fmla="*/ 1514 w 1530"/>
                <a:gd name="T79" fmla="*/ 280 h 2233"/>
                <a:gd name="T80" fmla="*/ 1516 w 1530"/>
                <a:gd name="T81" fmla="*/ 233 h 2233"/>
                <a:gd name="T82" fmla="*/ 1518 w 1530"/>
                <a:gd name="T83" fmla="*/ 194 h 2233"/>
                <a:gd name="T84" fmla="*/ 1518 w 1530"/>
                <a:gd name="T85" fmla="*/ 197 h 2233"/>
                <a:gd name="T86" fmla="*/ 1527 w 1530"/>
                <a:gd name="T87" fmla="*/ 9 h 2233"/>
                <a:gd name="T88" fmla="*/ 1518 w 1530"/>
                <a:gd name="T89" fmla="*/ 0 h 2233"/>
                <a:gd name="T90" fmla="*/ 984 w 1530"/>
                <a:gd name="T91" fmla="*/ 0 h 2233"/>
                <a:gd name="T92" fmla="*/ 681 w 1530"/>
                <a:gd name="T93" fmla="*/ 224 h 2233"/>
                <a:gd name="T94" fmla="*/ 391 w 1530"/>
                <a:gd name="T95" fmla="*/ 461 h 2233"/>
                <a:gd name="T96" fmla="*/ 393 w 1530"/>
                <a:gd name="T97" fmla="*/ 461 h 2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0" h="2233">
                  <a:moveTo>
                    <a:pt x="160" y="647"/>
                  </a:moveTo>
                  <a:lnTo>
                    <a:pt x="171" y="663"/>
                  </a:lnTo>
                  <a:lnTo>
                    <a:pt x="405" y="477"/>
                  </a:lnTo>
                  <a:lnTo>
                    <a:pt x="405" y="477"/>
                  </a:lnTo>
                  <a:lnTo>
                    <a:pt x="692" y="239"/>
                  </a:lnTo>
                  <a:lnTo>
                    <a:pt x="685" y="230"/>
                  </a:lnTo>
                  <a:lnTo>
                    <a:pt x="692" y="239"/>
                  </a:lnTo>
                  <a:lnTo>
                    <a:pt x="991" y="17"/>
                  </a:lnTo>
                  <a:lnTo>
                    <a:pt x="984" y="9"/>
                  </a:lnTo>
                  <a:lnTo>
                    <a:pt x="984" y="20"/>
                  </a:lnTo>
                  <a:lnTo>
                    <a:pt x="1518" y="20"/>
                  </a:lnTo>
                  <a:lnTo>
                    <a:pt x="1518" y="9"/>
                  </a:lnTo>
                  <a:lnTo>
                    <a:pt x="1509" y="9"/>
                  </a:lnTo>
                  <a:lnTo>
                    <a:pt x="1512" y="15"/>
                  </a:lnTo>
                  <a:lnTo>
                    <a:pt x="1509" y="9"/>
                  </a:lnTo>
                  <a:lnTo>
                    <a:pt x="1498" y="194"/>
                  </a:lnTo>
                  <a:lnTo>
                    <a:pt x="1498" y="194"/>
                  </a:lnTo>
                  <a:lnTo>
                    <a:pt x="1496" y="215"/>
                  </a:lnTo>
                  <a:lnTo>
                    <a:pt x="1496" y="233"/>
                  </a:lnTo>
                  <a:lnTo>
                    <a:pt x="1496" y="264"/>
                  </a:lnTo>
                  <a:lnTo>
                    <a:pt x="1494" y="280"/>
                  </a:lnTo>
                  <a:lnTo>
                    <a:pt x="1492" y="300"/>
                  </a:lnTo>
                  <a:lnTo>
                    <a:pt x="1489" y="320"/>
                  </a:lnTo>
                  <a:lnTo>
                    <a:pt x="1485" y="342"/>
                  </a:lnTo>
                  <a:lnTo>
                    <a:pt x="1478" y="374"/>
                  </a:lnTo>
                  <a:lnTo>
                    <a:pt x="1471" y="405"/>
                  </a:lnTo>
                  <a:lnTo>
                    <a:pt x="1462" y="439"/>
                  </a:lnTo>
                  <a:lnTo>
                    <a:pt x="1453" y="475"/>
                  </a:lnTo>
                  <a:lnTo>
                    <a:pt x="1433" y="546"/>
                  </a:lnTo>
                  <a:lnTo>
                    <a:pt x="1422" y="582"/>
                  </a:lnTo>
                  <a:lnTo>
                    <a:pt x="1433" y="582"/>
                  </a:lnTo>
                  <a:lnTo>
                    <a:pt x="1426" y="575"/>
                  </a:lnTo>
                  <a:lnTo>
                    <a:pt x="1411" y="613"/>
                  </a:lnTo>
                  <a:lnTo>
                    <a:pt x="1420" y="616"/>
                  </a:lnTo>
                  <a:lnTo>
                    <a:pt x="1413" y="613"/>
                  </a:lnTo>
                  <a:lnTo>
                    <a:pt x="1399" y="640"/>
                  </a:lnTo>
                  <a:lnTo>
                    <a:pt x="1384" y="669"/>
                  </a:lnTo>
                  <a:lnTo>
                    <a:pt x="1350" y="726"/>
                  </a:lnTo>
                  <a:lnTo>
                    <a:pt x="1332" y="755"/>
                  </a:lnTo>
                  <a:lnTo>
                    <a:pt x="1312" y="784"/>
                  </a:lnTo>
                  <a:lnTo>
                    <a:pt x="1287" y="817"/>
                  </a:lnTo>
                  <a:lnTo>
                    <a:pt x="1262" y="853"/>
                  </a:lnTo>
                  <a:lnTo>
                    <a:pt x="1269" y="858"/>
                  </a:lnTo>
                  <a:lnTo>
                    <a:pt x="1262" y="851"/>
                  </a:lnTo>
                  <a:lnTo>
                    <a:pt x="986" y="1183"/>
                  </a:lnTo>
                  <a:lnTo>
                    <a:pt x="640" y="1593"/>
                  </a:lnTo>
                  <a:lnTo>
                    <a:pt x="647" y="1599"/>
                  </a:lnTo>
                  <a:lnTo>
                    <a:pt x="640" y="1593"/>
                  </a:lnTo>
                  <a:lnTo>
                    <a:pt x="265" y="1985"/>
                  </a:lnTo>
                  <a:lnTo>
                    <a:pt x="272" y="1991"/>
                  </a:lnTo>
                  <a:lnTo>
                    <a:pt x="265" y="1985"/>
                  </a:lnTo>
                  <a:lnTo>
                    <a:pt x="0" y="2218"/>
                  </a:lnTo>
                  <a:lnTo>
                    <a:pt x="14" y="2233"/>
                  </a:lnTo>
                  <a:lnTo>
                    <a:pt x="279" y="2000"/>
                  </a:lnTo>
                  <a:lnTo>
                    <a:pt x="279" y="1998"/>
                  </a:lnTo>
                  <a:lnTo>
                    <a:pt x="654" y="1606"/>
                  </a:lnTo>
                  <a:lnTo>
                    <a:pt x="656" y="1606"/>
                  </a:lnTo>
                  <a:lnTo>
                    <a:pt x="1002" y="1196"/>
                  </a:lnTo>
                  <a:lnTo>
                    <a:pt x="1278" y="864"/>
                  </a:lnTo>
                  <a:lnTo>
                    <a:pt x="1278" y="864"/>
                  </a:lnTo>
                  <a:lnTo>
                    <a:pt x="1301" y="831"/>
                  </a:lnTo>
                  <a:lnTo>
                    <a:pt x="1325" y="797"/>
                  </a:lnTo>
                  <a:lnTo>
                    <a:pt x="1346" y="768"/>
                  </a:lnTo>
                  <a:lnTo>
                    <a:pt x="1364" y="739"/>
                  </a:lnTo>
                  <a:lnTo>
                    <a:pt x="1397" y="683"/>
                  </a:lnTo>
                  <a:lnTo>
                    <a:pt x="1413" y="654"/>
                  </a:lnTo>
                  <a:lnTo>
                    <a:pt x="1429" y="620"/>
                  </a:lnTo>
                  <a:lnTo>
                    <a:pt x="1429" y="620"/>
                  </a:lnTo>
                  <a:lnTo>
                    <a:pt x="1440" y="589"/>
                  </a:lnTo>
                  <a:lnTo>
                    <a:pt x="1442" y="582"/>
                  </a:lnTo>
                  <a:lnTo>
                    <a:pt x="1442" y="582"/>
                  </a:lnTo>
                  <a:lnTo>
                    <a:pt x="1453" y="546"/>
                  </a:lnTo>
                  <a:lnTo>
                    <a:pt x="1474" y="475"/>
                  </a:lnTo>
                  <a:lnTo>
                    <a:pt x="1483" y="439"/>
                  </a:lnTo>
                  <a:lnTo>
                    <a:pt x="1492" y="405"/>
                  </a:lnTo>
                  <a:lnTo>
                    <a:pt x="1498" y="374"/>
                  </a:lnTo>
                  <a:lnTo>
                    <a:pt x="1503" y="347"/>
                  </a:lnTo>
                  <a:lnTo>
                    <a:pt x="1509" y="320"/>
                  </a:lnTo>
                  <a:lnTo>
                    <a:pt x="1512" y="300"/>
                  </a:lnTo>
                  <a:lnTo>
                    <a:pt x="1514" y="280"/>
                  </a:lnTo>
                  <a:lnTo>
                    <a:pt x="1516" y="264"/>
                  </a:lnTo>
                  <a:lnTo>
                    <a:pt x="1516" y="233"/>
                  </a:lnTo>
                  <a:lnTo>
                    <a:pt x="1516" y="215"/>
                  </a:lnTo>
                  <a:lnTo>
                    <a:pt x="1518" y="194"/>
                  </a:lnTo>
                  <a:lnTo>
                    <a:pt x="1507" y="194"/>
                  </a:lnTo>
                  <a:lnTo>
                    <a:pt x="1518" y="197"/>
                  </a:lnTo>
                  <a:lnTo>
                    <a:pt x="1530" y="11"/>
                  </a:lnTo>
                  <a:lnTo>
                    <a:pt x="1527" y="9"/>
                  </a:lnTo>
                  <a:lnTo>
                    <a:pt x="1525" y="2"/>
                  </a:lnTo>
                  <a:lnTo>
                    <a:pt x="1518" y="0"/>
                  </a:lnTo>
                  <a:lnTo>
                    <a:pt x="984" y="0"/>
                  </a:lnTo>
                  <a:lnTo>
                    <a:pt x="984" y="0"/>
                  </a:lnTo>
                  <a:lnTo>
                    <a:pt x="979" y="2"/>
                  </a:lnTo>
                  <a:lnTo>
                    <a:pt x="681" y="224"/>
                  </a:lnTo>
                  <a:lnTo>
                    <a:pt x="679" y="224"/>
                  </a:lnTo>
                  <a:lnTo>
                    <a:pt x="391" y="461"/>
                  </a:lnTo>
                  <a:lnTo>
                    <a:pt x="398" y="468"/>
                  </a:lnTo>
                  <a:lnTo>
                    <a:pt x="393" y="461"/>
                  </a:lnTo>
                  <a:lnTo>
                    <a:pt x="160" y="6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118"/>
            <p:cNvSpPr>
              <a:spLocks/>
            </p:cNvSpPr>
            <p:nvPr/>
          </p:nvSpPr>
          <p:spPr bwMode="auto">
            <a:xfrm>
              <a:off x="1688" y="1156"/>
              <a:ext cx="1897" cy="2568"/>
            </a:xfrm>
            <a:custGeom>
              <a:avLst/>
              <a:gdLst>
                <a:gd name="T0" fmla="*/ 0 w 1897"/>
                <a:gd name="T1" fmla="*/ 1166 h 2568"/>
                <a:gd name="T2" fmla="*/ 289 w 1897"/>
                <a:gd name="T3" fmla="*/ 910 h 2568"/>
                <a:gd name="T4" fmla="*/ 781 w 1897"/>
                <a:gd name="T5" fmla="*/ 514 h 2568"/>
                <a:gd name="T6" fmla="*/ 1080 w 1897"/>
                <a:gd name="T7" fmla="*/ 298 h 2568"/>
                <a:gd name="T8" fmla="*/ 1253 w 1897"/>
                <a:gd name="T9" fmla="*/ 173 h 2568"/>
                <a:gd name="T10" fmla="*/ 1300 w 1897"/>
                <a:gd name="T11" fmla="*/ 146 h 2568"/>
                <a:gd name="T12" fmla="*/ 1349 w 1897"/>
                <a:gd name="T13" fmla="*/ 121 h 2568"/>
                <a:gd name="T14" fmla="*/ 1401 w 1897"/>
                <a:gd name="T15" fmla="*/ 99 h 2568"/>
                <a:gd name="T16" fmla="*/ 1455 w 1897"/>
                <a:gd name="T17" fmla="*/ 77 h 2568"/>
                <a:gd name="T18" fmla="*/ 1484 w 1897"/>
                <a:gd name="T19" fmla="*/ 65 h 2568"/>
                <a:gd name="T20" fmla="*/ 1518 w 1897"/>
                <a:gd name="T21" fmla="*/ 54 h 2568"/>
                <a:gd name="T22" fmla="*/ 1585 w 1897"/>
                <a:gd name="T23" fmla="*/ 32 h 2568"/>
                <a:gd name="T24" fmla="*/ 1653 w 1897"/>
                <a:gd name="T25" fmla="*/ 12 h 2568"/>
                <a:gd name="T26" fmla="*/ 1682 w 1897"/>
                <a:gd name="T27" fmla="*/ 5 h 2568"/>
                <a:gd name="T28" fmla="*/ 1711 w 1897"/>
                <a:gd name="T29" fmla="*/ 0 h 2568"/>
                <a:gd name="T30" fmla="*/ 1893 w 1897"/>
                <a:gd name="T31" fmla="*/ 9 h 2568"/>
                <a:gd name="T32" fmla="*/ 1897 w 1897"/>
                <a:gd name="T33" fmla="*/ 126 h 2568"/>
                <a:gd name="T34" fmla="*/ 1893 w 1897"/>
                <a:gd name="T35" fmla="*/ 146 h 2568"/>
                <a:gd name="T36" fmla="*/ 1888 w 1897"/>
                <a:gd name="T37" fmla="*/ 169 h 2568"/>
                <a:gd name="T38" fmla="*/ 1879 w 1897"/>
                <a:gd name="T39" fmla="*/ 218 h 2568"/>
                <a:gd name="T40" fmla="*/ 1866 w 1897"/>
                <a:gd name="T41" fmla="*/ 272 h 2568"/>
                <a:gd name="T42" fmla="*/ 1848 w 1897"/>
                <a:gd name="T43" fmla="*/ 325 h 2568"/>
                <a:gd name="T44" fmla="*/ 1830 w 1897"/>
                <a:gd name="T45" fmla="*/ 377 h 2568"/>
                <a:gd name="T46" fmla="*/ 1810 w 1897"/>
                <a:gd name="T47" fmla="*/ 426 h 2568"/>
                <a:gd name="T48" fmla="*/ 1799 w 1897"/>
                <a:gd name="T49" fmla="*/ 453 h 2568"/>
                <a:gd name="T50" fmla="*/ 1783 w 1897"/>
                <a:gd name="T51" fmla="*/ 484 h 2568"/>
                <a:gd name="T52" fmla="*/ 1765 w 1897"/>
                <a:gd name="T53" fmla="*/ 518 h 2568"/>
                <a:gd name="T54" fmla="*/ 1745 w 1897"/>
                <a:gd name="T55" fmla="*/ 556 h 2568"/>
                <a:gd name="T56" fmla="*/ 1722 w 1897"/>
                <a:gd name="T57" fmla="*/ 599 h 2568"/>
                <a:gd name="T58" fmla="*/ 1698 w 1897"/>
                <a:gd name="T59" fmla="*/ 646 h 2568"/>
                <a:gd name="T60" fmla="*/ 1668 w 1897"/>
                <a:gd name="T61" fmla="*/ 697 h 2568"/>
                <a:gd name="T62" fmla="*/ 1639 w 1897"/>
                <a:gd name="T63" fmla="*/ 749 h 2568"/>
                <a:gd name="T64" fmla="*/ 1605 w 1897"/>
                <a:gd name="T65" fmla="*/ 805 h 2568"/>
                <a:gd name="T66" fmla="*/ 1572 w 1897"/>
                <a:gd name="T67" fmla="*/ 861 h 2568"/>
                <a:gd name="T68" fmla="*/ 1531 w 1897"/>
                <a:gd name="T69" fmla="*/ 921 h 2568"/>
                <a:gd name="T70" fmla="*/ 1491 w 1897"/>
                <a:gd name="T71" fmla="*/ 980 h 2568"/>
                <a:gd name="T72" fmla="*/ 1055 w 1897"/>
                <a:gd name="T73" fmla="*/ 1520 h 2568"/>
                <a:gd name="T74" fmla="*/ 575 w 1897"/>
                <a:gd name="T75" fmla="*/ 2066 h 2568"/>
                <a:gd name="T76" fmla="*/ 36 w 1897"/>
                <a:gd name="T77" fmla="*/ 2568 h 2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97" h="2568">
                  <a:moveTo>
                    <a:pt x="0" y="1166"/>
                  </a:moveTo>
                  <a:lnTo>
                    <a:pt x="289" y="910"/>
                  </a:lnTo>
                  <a:lnTo>
                    <a:pt x="781" y="514"/>
                  </a:lnTo>
                  <a:lnTo>
                    <a:pt x="1080" y="298"/>
                  </a:lnTo>
                  <a:lnTo>
                    <a:pt x="1253" y="173"/>
                  </a:lnTo>
                  <a:lnTo>
                    <a:pt x="1300" y="146"/>
                  </a:lnTo>
                  <a:lnTo>
                    <a:pt x="1349" y="121"/>
                  </a:lnTo>
                  <a:lnTo>
                    <a:pt x="1401" y="99"/>
                  </a:lnTo>
                  <a:lnTo>
                    <a:pt x="1455" y="77"/>
                  </a:lnTo>
                  <a:lnTo>
                    <a:pt x="1484" y="65"/>
                  </a:lnTo>
                  <a:lnTo>
                    <a:pt x="1518" y="54"/>
                  </a:lnTo>
                  <a:lnTo>
                    <a:pt x="1585" y="32"/>
                  </a:lnTo>
                  <a:lnTo>
                    <a:pt x="1653" y="12"/>
                  </a:lnTo>
                  <a:lnTo>
                    <a:pt x="1682" y="5"/>
                  </a:lnTo>
                  <a:lnTo>
                    <a:pt x="1711" y="0"/>
                  </a:lnTo>
                  <a:lnTo>
                    <a:pt x="1893" y="9"/>
                  </a:lnTo>
                  <a:lnTo>
                    <a:pt x="1897" y="126"/>
                  </a:lnTo>
                  <a:lnTo>
                    <a:pt x="1893" y="146"/>
                  </a:lnTo>
                  <a:lnTo>
                    <a:pt x="1888" y="169"/>
                  </a:lnTo>
                  <a:lnTo>
                    <a:pt x="1879" y="218"/>
                  </a:lnTo>
                  <a:lnTo>
                    <a:pt x="1866" y="272"/>
                  </a:lnTo>
                  <a:lnTo>
                    <a:pt x="1848" y="325"/>
                  </a:lnTo>
                  <a:lnTo>
                    <a:pt x="1830" y="377"/>
                  </a:lnTo>
                  <a:lnTo>
                    <a:pt x="1810" y="426"/>
                  </a:lnTo>
                  <a:lnTo>
                    <a:pt x="1799" y="453"/>
                  </a:lnTo>
                  <a:lnTo>
                    <a:pt x="1783" y="484"/>
                  </a:lnTo>
                  <a:lnTo>
                    <a:pt x="1765" y="518"/>
                  </a:lnTo>
                  <a:lnTo>
                    <a:pt x="1745" y="556"/>
                  </a:lnTo>
                  <a:lnTo>
                    <a:pt x="1722" y="599"/>
                  </a:lnTo>
                  <a:lnTo>
                    <a:pt x="1698" y="646"/>
                  </a:lnTo>
                  <a:lnTo>
                    <a:pt x="1668" y="697"/>
                  </a:lnTo>
                  <a:lnTo>
                    <a:pt x="1639" y="749"/>
                  </a:lnTo>
                  <a:lnTo>
                    <a:pt x="1605" y="805"/>
                  </a:lnTo>
                  <a:lnTo>
                    <a:pt x="1572" y="861"/>
                  </a:lnTo>
                  <a:lnTo>
                    <a:pt x="1531" y="921"/>
                  </a:lnTo>
                  <a:lnTo>
                    <a:pt x="1491" y="980"/>
                  </a:lnTo>
                  <a:lnTo>
                    <a:pt x="1055" y="1520"/>
                  </a:lnTo>
                  <a:lnTo>
                    <a:pt x="575" y="2066"/>
                  </a:lnTo>
                  <a:lnTo>
                    <a:pt x="36" y="256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Rectangle 119"/>
            <p:cNvSpPr>
              <a:spLocks noChangeArrowheads="1"/>
            </p:cNvSpPr>
            <p:nvPr/>
          </p:nvSpPr>
          <p:spPr bwMode="auto">
            <a:xfrm>
              <a:off x="2332" y="2008"/>
              <a:ext cx="198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120"/>
            <p:cNvSpPr>
              <a:spLocks noChangeArrowheads="1"/>
            </p:cNvSpPr>
            <p:nvPr/>
          </p:nvSpPr>
          <p:spPr bwMode="auto">
            <a:xfrm>
              <a:off x="2332" y="2008"/>
              <a:ext cx="252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6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s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122"/>
            <p:cNvSpPr>
              <a:spLocks noChangeArrowheads="1"/>
            </p:cNvSpPr>
            <p:nvPr/>
          </p:nvSpPr>
          <p:spPr bwMode="auto">
            <a:xfrm>
              <a:off x="2525" y="2120"/>
              <a:ext cx="9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7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45" name="Group 126"/>
            <p:cNvGrpSpPr>
              <a:grpSpLocks/>
            </p:cNvGrpSpPr>
            <p:nvPr/>
          </p:nvGrpSpPr>
          <p:grpSpPr bwMode="auto">
            <a:xfrm>
              <a:off x="2263" y="1793"/>
              <a:ext cx="92" cy="694"/>
              <a:chOff x="2263" y="1793"/>
              <a:chExt cx="92" cy="694"/>
            </a:xfrm>
          </p:grpSpPr>
          <p:sp>
            <p:nvSpPr>
              <p:cNvPr id="100" name="Rectangle 123"/>
              <p:cNvSpPr>
                <a:spLocks noChangeArrowheads="1"/>
              </p:cNvSpPr>
              <p:nvPr/>
            </p:nvSpPr>
            <p:spPr bwMode="auto">
              <a:xfrm>
                <a:off x="2301" y="1878"/>
                <a:ext cx="13" cy="52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1" name="Freeform 124"/>
              <p:cNvSpPr>
                <a:spLocks/>
              </p:cNvSpPr>
              <p:nvPr/>
            </p:nvSpPr>
            <p:spPr bwMode="auto">
              <a:xfrm>
                <a:off x="2263" y="2398"/>
                <a:ext cx="92" cy="89"/>
              </a:xfrm>
              <a:custGeom>
                <a:avLst/>
                <a:gdLst>
                  <a:gd name="T0" fmla="*/ 0 w 92"/>
                  <a:gd name="T1" fmla="*/ 0 h 89"/>
                  <a:gd name="T2" fmla="*/ 45 w 92"/>
                  <a:gd name="T3" fmla="*/ 89 h 89"/>
                  <a:gd name="T4" fmla="*/ 92 w 92"/>
                  <a:gd name="T5" fmla="*/ 0 h 89"/>
                  <a:gd name="T6" fmla="*/ 0 w 92"/>
                  <a:gd name="T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2" h="89">
                    <a:moveTo>
                      <a:pt x="0" y="0"/>
                    </a:moveTo>
                    <a:lnTo>
                      <a:pt x="45" y="89"/>
                    </a:lnTo>
                    <a:lnTo>
                      <a:pt x="9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2" name="Freeform 125"/>
              <p:cNvSpPr>
                <a:spLocks/>
              </p:cNvSpPr>
              <p:nvPr/>
            </p:nvSpPr>
            <p:spPr bwMode="auto">
              <a:xfrm>
                <a:off x="2263" y="1793"/>
                <a:ext cx="92" cy="92"/>
              </a:xfrm>
              <a:custGeom>
                <a:avLst/>
                <a:gdLst>
                  <a:gd name="T0" fmla="*/ 92 w 92"/>
                  <a:gd name="T1" fmla="*/ 92 h 92"/>
                  <a:gd name="T2" fmla="*/ 45 w 92"/>
                  <a:gd name="T3" fmla="*/ 0 h 92"/>
                  <a:gd name="T4" fmla="*/ 0 w 92"/>
                  <a:gd name="T5" fmla="*/ 92 h 92"/>
                  <a:gd name="T6" fmla="*/ 92 w 92"/>
                  <a:gd name="T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2" h="92">
                    <a:moveTo>
                      <a:pt x="92" y="92"/>
                    </a:moveTo>
                    <a:lnTo>
                      <a:pt x="45" y="0"/>
                    </a:lnTo>
                    <a:lnTo>
                      <a:pt x="0" y="92"/>
                    </a:lnTo>
                    <a:lnTo>
                      <a:pt x="92" y="9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46" name="Group 178"/>
            <p:cNvGrpSpPr>
              <a:grpSpLocks/>
            </p:cNvGrpSpPr>
            <p:nvPr/>
          </p:nvGrpSpPr>
          <p:grpSpPr bwMode="auto">
            <a:xfrm>
              <a:off x="1301" y="729"/>
              <a:ext cx="3012" cy="3053"/>
              <a:chOff x="1301" y="729"/>
              <a:chExt cx="3012" cy="3053"/>
            </a:xfrm>
          </p:grpSpPr>
          <p:sp>
            <p:nvSpPr>
              <p:cNvPr id="48" name="Rectangle 127"/>
              <p:cNvSpPr>
                <a:spLocks noChangeArrowheads="1"/>
              </p:cNvSpPr>
              <p:nvPr/>
            </p:nvSpPr>
            <p:spPr bwMode="auto">
              <a:xfrm>
                <a:off x="2337" y="2676"/>
                <a:ext cx="197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9" name="Rectangle 128"/>
              <p:cNvSpPr>
                <a:spLocks noChangeArrowheads="1"/>
              </p:cNvSpPr>
              <p:nvPr/>
            </p:nvSpPr>
            <p:spPr bwMode="auto">
              <a:xfrm>
                <a:off x="2337" y="2673"/>
                <a:ext cx="23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l-GR" sz="26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σ</a:t>
                </a:r>
                <a:endParaRPr kumimoji="0" lang="fr-F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50" name="Rectangle 129"/>
              <p:cNvSpPr>
                <a:spLocks noChangeArrowheads="1"/>
              </p:cNvSpPr>
              <p:nvPr/>
            </p:nvSpPr>
            <p:spPr bwMode="auto">
              <a:xfrm>
                <a:off x="2463" y="2785"/>
                <a:ext cx="128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7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130"/>
              <p:cNvSpPr>
                <a:spLocks noChangeArrowheads="1"/>
              </p:cNvSpPr>
              <p:nvPr/>
            </p:nvSpPr>
            <p:spPr bwMode="auto">
              <a:xfrm>
                <a:off x="2530" y="2785"/>
                <a:ext cx="92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7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grpSp>
            <p:nvGrpSpPr>
              <p:cNvPr id="52" name="Group 134"/>
              <p:cNvGrpSpPr>
                <a:grpSpLocks/>
              </p:cNvGrpSpPr>
              <p:nvPr/>
            </p:nvGrpSpPr>
            <p:grpSpPr bwMode="auto">
              <a:xfrm>
                <a:off x="2265" y="2474"/>
                <a:ext cx="92" cy="659"/>
                <a:chOff x="2265" y="2474"/>
                <a:chExt cx="92" cy="659"/>
              </a:xfrm>
            </p:grpSpPr>
            <p:sp>
              <p:nvSpPr>
                <p:cNvPr id="97" name="Rectangle 131"/>
                <p:cNvSpPr>
                  <a:spLocks noChangeArrowheads="1"/>
                </p:cNvSpPr>
                <p:nvPr/>
              </p:nvSpPr>
              <p:spPr bwMode="auto">
                <a:xfrm>
                  <a:off x="2303" y="2557"/>
                  <a:ext cx="14" cy="48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98" name="Freeform 132"/>
                <p:cNvSpPr>
                  <a:spLocks/>
                </p:cNvSpPr>
                <p:nvPr/>
              </p:nvSpPr>
              <p:spPr bwMode="auto">
                <a:xfrm>
                  <a:off x="2265" y="3041"/>
                  <a:ext cx="92" cy="92"/>
                </a:xfrm>
                <a:custGeom>
                  <a:avLst/>
                  <a:gdLst>
                    <a:gd name="T0" fmla="*/ 0 w 92"/>
                    <a:gd name="T1" fmla="*/ 0 h 92"/>
                    <a:gd name="T2" fmla="*/ 47 w 92"/>
                    <a:gd name="T3" fmla="*/ 92 h 92"/>
                    <a:gd name="T4" fmla="*/ 92 w 92"/>
                    <a:gd name="T5" fmla="*/ 0 h 92"/>
                    <a:gd name="T6" fmla="*/ 0 w 92"/>
                    <a:gd name="T7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2" h="92">
                      <a:moveTo>
                        <a:pt x="0" y="0"/>
                      </a:moveTo>
                      <a:lnTo>
                        <a:pt x="47" y="92"/>
                      </a:lnTo>
                      <a:lnTo>
                        <a:pt x="9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99" name="Freeform 133"/>
                <p:cNvSpPr>
                  <a:spLocks/>
                </p:cNvSpPr>
                <p:nvPr/>
              </p:nvSpPr>
              <p:spPr bwMode="auto">
                <a:xfrm>
                  <a:off x="2265" y="2474"/>
                  <a:ext cx="92" cy="90"/>
                </a:xfrm>
                <a:custGeom>
                  <a:avLst/>
                  <a:gdLst>
                    <a:gd name="T0" fmla="*/ 92 w 92"/>
                    <a:gd name="T1" fmla="*/ 90 h 90"/>
                    <a:gd name="T2" fmla="*/ 47 w 92"/>
                    <a:gd name="T3" fmla="*/ 0 h 90"/>
                    <a:gd name="T4" fmla="*/ 0 w 92"/>
                    <a:gd name="T5" fmla="*/ 90 h 90"/>
                    <a:gd name="T6" fmla="*/ 92 w 92"/>
                    <a:gd name="T7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2" h="90">
                      <a:moveTo>
                        <a:pt x="92" y="90"/>
                      </a:moveTo>
                      <a:lnTo>
                        <a:pt x="47" y="0"/>
                      </a:lnTo>
                      <a:lnTo>
                        <a:pt x="0" y="90"/>
                      </a:lnTo>
                      <a:lnTo>
                        <a:pt x="92" y="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  <p:grpSp>
            <p:nvGrpSpPr>
              <p:cNvPr id="53" name="Group 137"/>
              <p:cNvGrpSpPr>
                <a:grpSpLocks/>
              </p:cNvGrpSpPr>
              <p:nvPr/>
            </p:nvGrpSpPr>
            <p:grpSpPr bwMode="auto">
              <a:xfrm>
                <a:off x="2308" y="3162"/>
                <a:ext cx="646" cy="195"/>
                <a:chOff x="2308" y="3162"/>
                <a:chExt cx="646" cy="195"/>
              </a:xfrm>
            </p:grpSpPr>
            <p:sp>
              <p:nvSpPr>
                <p:cNvPr id="95" name="Freeform 135"/>
                <p:cNvSpPr>
                  <a:spLocks/>
                </p:cNvSpPr>
                <p:nvPr/>
              </p:nvSpPr>
              <p:spPr bwMode="auto">
                <a:xfrm>
                  <a:off x="2406" y="3204"/>
                  <a:ext cx="548" cy="153"/>
                </a:xfrm>
                <a:custGeom>
                  <a:avLst/>
                  <a:gdLst>
                    <a:gd name="T0" fmla="*/ 544 w 548"/>
                    <a:gd name="T1" fmla="*/ 153 h 153"/>
                    <a:gd name="T2" fmla="*/ 548 w 548"/>
                    <a:gd name="T3" fmla="*/ 135 h 153"/>
                    <a:gd name="T4" fmla="*/ 5 w 548"/>
                    <a:gd name="T5" fmla="*/ 0 h 153"/>
                    <a:gd name="T6" fmla="*/ 0 w 548"/>
                    <a:gd name="T7" fmla="*/ 18 h 153"/>
                    <a:gd name="T8" fmla="*/ 544 w 548"/>
                    <a:gd name="T9" fmla="*/ 153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8" h="153">
                      <a:moveTo>
                        <a:pt x="544" y="153"/>
                      </a:moveTo>
                      <a:lnTo>
                        <a:pt x="548" y="135"/>
                      </a:lnTo>
                      <a:lnTo>
                        <a:pt x="5" y="0"/>
                      </a:lnTo>
                      <a:lnTo>
                        <a:pt x="0" y="18"/>
                      </a:lnTo>
                      <a:lnTo>
                        <a:pt x="544" y="15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96" name="Freeform 136"/>
                <p:cNvSpPr>
                  <a:spLocks/>
                </p:cNvSpPr>
                <p:nvPr/>
              </p:nvSpPr>
              <p:spPr bwMode="auto">
                <a:xfrm>
                  <a:off x="2308" y="3162"/>
                  <a:ext cx="119" cy="105"/>
                </a:xfrm>
                <a:custGeom>
                  <a:avLst/>
                  <a:gdLst>
                    <a:gd name="T0" fmla="*/ 119 w 119"/>
                    <a:gd name="T1" fmla="*/ 0 h 105"/>
                    <a:gd name="T2" fmla="*/ 0 w 119"/>
                    <a:gd name="T3" fmla="*/ 24 h 105"/>
                    <a:gd name="T4" fmla="*/ 92 w 119"/>
                    <a:gd name="T5" fmla="*/ 105 h 105"/>
                    <a:gd name="T6" fmla="*/ 119 w 119"/>
                    <a:gd name="T7" fmla="*/ 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9" h="105">
                      <a:moveTo>
                        <a:pt x="119" y="0"/>
                      </a:moveTo>
                      <a:lnTo>
                        <a:pt x="0" y="24"/>
                      </a:lnTo>
                      <a:lnTo>
                        <a:pt x="92" y="105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  <p:grpSp>
            <p:nvGrpSpPr>
              <p:cNvPr id="54" name="Group 140"/>
              <p:cNvGrpSpPr>
                <a:grpSpLocks/>
              </p:cNvGrpSpPr>
              <p:nvPr/>
            </p:nvGrpSpPr>
            <p:grpSpPr bwMode="auto">
              <a:xfrm>
                <a:off x="2402" y="1078"/>
                <a:ext cx="110" cy="612"/>
                <a:chOff x="2402" y="1078"/>
                <a:chExt cx="110" cy="612"/>
              </a:xfrm>
            </p:grpSpPr>
            <p:sp>
              <p:nvSpPr>
                <p:cNvPr id="93" name="Freeform 138"/>
                <p:cNvSpPr>
                  <a:spLocks/>
                </p:cNvSpPr>
                <p:nvPr/>
              </p:nvSpPr>
              <p:spPr bwMode="auto">
                <a:xfrm>
                  <a:off x="2447" y="1078"/>
                  <a:ext cx="60" cy="509"/>
                </a:xfrm>
                <a:custGeom>
                  <a:avLst/>
                  <a:gdLst>
                    <a:gd name="T0" fmla="*/ 60 w 60"/>
                    <a:gd name="T1" fmla="*/ 2 h 509"/>
                    <a:gd name="T2" fmla="*/ 40 w 60"/>
                    <a:gd name="T3" fmla="*/ 0 h 509"/>
                    <a:gd name="T4" fmla="*/ 0 w 60"/>
                    <a:gd name="T5" fmla="*/ 506 h 509"/>
                    <a:gd name="T6" fmla="*/ 20 w 60"/>
                    <a:gd name="T7" fmla="*/ 509 h 509"/>
                    <a:gd name="T8" fmla="*/ 60 w 60"/>
                    <a:gd name="T9" fmla="*/ 2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509">
                      <a:moveTo>
                        <a:pt x="60" y="2"/>
                      </a:moveTo>
                      <a:lnTo>
                        <a:pt x="40" y="0"/>
                      </a:lnTo>
                      <a:lnTo>
                        <a:pt x="0" y="506"/>
                      </a:lnTo>
                      <a:lnTo>
                        <a:pt x="20" y="509"/>
                      </a:lnTo>
                      <a:lnTo>
                        <a:pt x="60" y="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94" name="Freeform 139"/>
                <p:cNvSpPr>
                  <a:spLocks/>
                </p:cNvSpPr>
                <p:nvPr/>
              </p:nvSpPr>
              <p:spPr bwMode="auto">
                <a:xfrm>
                  <a:off x="2402" y="1575"/>
                  <a:ext cx="110" cy="115"/>
                </a:xfrm>
                <a:custGeom>
                  <a:avLst/>
                  <a:gdLst>
                    <a:gd name="T0" fmla="*/ 0 w 110"/>
                    <a:gd name="T1" fmla="*/ 0 h 115"/>
                    <a:gd name="T2" fmla="*/ 45 w 110"/>
                    <a:gd name="T3" fmla="*/ 115 h 115"/>
                    <a:gd name="T4" fmla="*/ 110 w 110"/>
                    <a:gd name="T5" fmla="*/ 9 h 115"/>
                    <a:gd name="T6" fmla="*/ 0 w 110"/>
                    <a:gd name="T7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0" h="115">
                      <a:moveTo>
                        <a:pt x="0" y="0"/>
                      </a:moveTo>
                      <a:lnTo>
                        <a:pt x="45" y="115"/>
                      </a:lnTo>
                      <a:lnTo>
                        <a:pt x="110" y="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  <p:sp>
            <p:nvSpPr>
              <p:cNvPr id="55" name="Freeform 141"/>
              <p:cNvSpPr>
                <a:spLocks/>
              </p:cNvSpPr>
              <p:nvPr/>
            </p:nvSpPr>
            <p:spPr bwMode="auto">
              <a:xfrm>
                <a:off x="1409" y="3348"/>
                <a:ext cx="526" cy="188"/>
              </a:xfrm>
              <a:custGeom>
                <a:avLst/>
                <a:gdLst>
                  <a:gd name="T0" fmla="*/ 526 w 526"/>
                  <a:gd name="T1" fmla="*/ 188 h 188"/>
                  <a:gd name="T2" fmla="*/ 510 w 526"/>
                  <a:gd name="T3" fmla="*/ 188 h 188"/>
                  <a:gd name="T4" fmla="*/ 492 w 526"/>
                  <a:gd name="T5" fmla="*/ 188 h 188"/>
                  <a:gd name="T6" fmla="*/ 467 w 526"/>
                  <a:gd name="T7" fmla="*/ 188 h 188"/>
                  <a:gd name="T8" fmla="*/ 440 w 526"/>
                  <a:gd name="T9" fmla="*/ 188 h 188"/>
                  <a:gd name="T10" fmla="*/ 384 w 526"/>
                  <a:gd name="T11" fmla="*/ 188 h 188"/>
                  <a:gd name="T12" fmla="*/ 357 w 526"/>
                  <a:gd name="T13" fmla="*/ 186 h 188"/>
                  <a:gd name="T14" fmla="*/ 330 w 526"/>
                  <a:gd name="T15" fmla="*/ 181 h 188"/>
                  <a:gd name="T16" fmla="*/ 281 w 526"/>
                  <a:gd name="T17" fmla="*/ 172 h 188"/>
                  <a:gd name="T18" fmla="*/ 229 w 526"/>
                  <a:gd name="T19" fmla="*/ 161 h 188"/>
                  <a:gd name="T20" fmla="*/ 178 w 526"/>
                  <a:gd name="T21" fmla="*/ 145 h 188"/>
                  <a:gd name="T22" fmla="*/ 133 w 526"/>
                  <a:gd name="T23" fmla="*/ 125 h 188"/>
                  <a:gd name="T24" fmla="*/ 112 w 526"/>
                  <a:gd name="T25" fmla="*/ 112 h 188"/>
                  <a:gd name="T26" fmla="*/ 92 w 526"/>
                  <a:gd name="T27" fmla="*/ 96 h 188"/>
                  <a:gd name="T28" fmla="*/ 56 w 526"/>
                  <a:gd name="T29" fmla="*/ 60 h 188"/>
                  <a:gd name="T30" fmla="*/ 41 w 526"/>
                  <a:gd name="T31" fmla="*/ 42 h 188"/>
                  <a:gd name="T32" fmla="*/ 25 w 526"/>
                  <a:gd name="T33" fmla="*/ 24 h 188"/>
                  <a:gd name="T34" fmla="*/ 11 w 526"/>
                  <a:gd name="T35" fmla="*/ 11 h 188"/>
                  <a:gd name="T36" fmla="*/ 0 w 526"/>
                  <a:gd name="T37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6" h="188">
                    <a:moveTo>
                      <a:pt x="526" y="188"/>
                    </a:moveTo>
                    <a:lnTo>
                      <a:pt x="510" y="188"/>
                    </a:lnTo>
                    <a:lnTo>
                      <a:pt x="492" y="188"/>
                    </a:lnTo>
                    <a:lnTo>
                      <a:pt x="467" y="188"/>
                    </a:lnTo>
                    <a:lnTo>
                      <a:pt x="440" y="188"/>
                    </a:lnTo>
                    <a:lnTo>
                      <a:pt x="384" y="188"/>
                    </a:lnTo>
                    <a:lnTo>
                      <a:pt x="357" y="186"/>
                    </a:lnTo>
                    <a:lnTo>
                      <a:pt x="330" y="181"/>
                    </a:lnTo>
                    <a:lnTo>
                      <a:pt x="281" y="172"/>
                    </a:lnTo>
                    <a:lnTo>
                      <a:pt x="229" y="161"/>
                    </a:lnTo>
                    <a:lnTo>
                      <a:pt x="178" y="145"/>
                    </a:lnTo>
                    <a:lnTo>
                      <a:pt x="133" y="125"/>
                    </a:lnTo>
                    <a:lnTo>
                      <a:pt x="112" y="112"/>
                    </a:lnTo>
                    <a:lnTo>
                      <a:pt x="92" y="96"/>
                    </a:lnTo>
                    <a:lnTo>
                      <a:pt x="56" y="60"/>
                    </a:lnTo>
                    <a:lnTo>
                      <a:pt x="41" y="42"/>
                    </a:lnTo>
                    <a:lnTo>
                      <a:pt x="25" y="24"/>
                    </a:lnTo>
                    <a:lnTo>
                      <a:pt x="11" y="11"/>
                    </a:lnTo>
                    <a:lnTo>
                      <a:pt x="0" y="0"/>
                    </a:lnTo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6" name="Rectangle 142"/>
              <p:cNvSpPr>
                <a:spLocks noChangeArrowheads="1"/>
              </p:cNvSpPr>
              <p:nvPr/>
            </p:nvSpPr>
            <p:spPr bwMode="auto">
              <a:xfrm>
                <a:off x="2961" y="3191"/>
                <a:ext cx="458" cy="3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7" name="Rectangle 143"/>
              <p:cNvSpPr>
                <a:spLocks noChangeArrowheads="1"/>
              </p:cNvSpPr>
              <p:nvPr/>
            </p:nvSpPr>
            <p:spPr bwMode="auto">
              <a:xfrm>
                <a:off x="2959" y="3186"/>
                <a:ext cx="323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33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s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" name="Rectangle 144"/>
              <p:cNvSpPr>
                <a:spLocks noChangeArrowheads="1"/>
              </p:cNvSpPr>
              <p:nvPr/>
            </p:nvSpPr>
            <p:spPr bwMode="auto">
              <a:xfrm>
                <a:off x="3123" y="3334"/>
                <a:ext cx="271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1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</a:rPr>
                  <a:t>min</a:t>
                </a:r>
                <a:endParaRPr kumimoji="0" lang="fr-F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59" name="Rectangle 145"/>
              <p:cNvSpPr>
                <a:spLocks noChangeArrowheads="1"/>
              </p:cNvSpPr>
              <p:nvPr/>
            </p:nvSpPr>
            <p:spPr bwMode="auto">
              <a:xfrm>
                <a:off x="3397" y="3334"/>
                <a:ext cx="115" cy="2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grpSp>
            <p:nvGrpSpPr>
              <p:cNvPr id="60" name="Group 149"/>
              <p:cNvGrpSpPr>
                <a:grpSpLocks/>
              </p:cNvGrpSpPr>
              <p:nvPr/>
            </p:nvGrpSpPr>
            <p:grpSpPr bwMode="auto">
              <a:xfrm>
                <a:off x="1719" y="2093"/>
                <a:ext cx="110" cy="695"/>
                <a:chOff x="1719" y="2093"/>
                <a:chExt cx="110" cy="695"/>
              </a:xfrm>
            </p:grpSpPr>
            <p:sp>
              <p:nvSpPr>
                <p:cNvPr id="90" name="Rectangle 146"/>
                <p:cNvSpPr>
                  <a:spLocks noChangeArrowheads="1"/>
                </p:cNvSpPr>
                <p:nvPr/>
              </p:nvSpPr>
              <p:spPr bwMode="auto">
                <a:xfrm>
                  <a:off x="1764" y="2196"/>
                  <a:ext cx="20" cy="48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91" name="Freeform 147"/>
                <p:cNvSpPr>
                  <a:spLocks/>
                </p:cNvSpPr>
                <p:nvPr/>
              </p:nvSpPr>
              <p:spPr bwMode="auto">
                <a:xfrm>
                  <a:off x="1719" y="2093"/>
                  <a:ext cx="110" cy="110"/>
                </a:xfrm>
                <a:custGeom>
                  <a:avLst/>
                  <a:gdLst>
                    <a:gd name="T0" fmla="*/ 110 w 110"/>
                    <a:gd name="T1" fmla="*/ 110 h 110"/>
                    <a:gd name="T2" fmla="*/ 54 w 110"/>
                    <a:gd name="T3" fmla="*/ 0 h 110"/>
                    <a:gd name="T4" fmla="*/ 0 w 110"/>
                    <a:gd name="T5" fmla="*/ 110 h 110"/>
                    <a:gd name="T6" fmla="*/ 110 w 110"/>
                    <a:gd name="T7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0" h="110">
                      <a:moveTo>
                        <a:pt x="110" y="110"/>
                      </a:moveTo>
                      <a:lnTo>
                        <a:pt x="54" y="0"/>
                      </a:lnTo>
                      <a:lnTo>
                        <a:pt x="0" y="110"/>
                      </a:lnTo>
                      <a:lnTo>
                        <a:pt x="110" y="1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92" name="Freeform 148"/>
                <p:cNvSpPr>
                  <a:spLocks/>
                </p:cNvSpPr>
                <p:nvPr/>
              </p:nvSpPr>
              <p:spPr bwMode="auto">
                <a:xfrm>
                  <a:off x="1719" y="2680"/>
                  <a:ext cx="110" cy="108"/>
                </a:xfrm>
                <a:custGeom>
                  <a:avLst/>
                  <a:gdLst>
                    <a:gd name="T0" fmla="*/ 0 w 110"/>
                    <a:gd name="T1" fmla="*/ 0 h 108"/>
                    <a:gd name="T2" fmla="*/ 54 w 110"/>
                    <a:gd name="T3" fmla="*/ 108 h 108"/>
                    <a:gd name="T4" fmla="*/ 110 w 110"/>
                    <a:gd name="T5" fmla="*/ 0 h 108"/>
                    <a:gd name="T6" fmla="*/ 0 w 110"/>
                    <a:gd name="T7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0" h="108">
                      <a:moveTo>
                        <a:pt x="0" y="0"/>
                      </a:moveTo>
                      <a:lnTo>
                        <a:pt x="54" y="108"/>
                      </a:lnTo>
                      <a:lnTo>
                        <a:pt x="1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  <p:sp>
            <p:nvSpPr>
              <p:cNvPr id="61" name="Rectangle 150"/>
              <p:cNvSpPr>
                <a:spLocks noChangeArrowheads="1"/>
              </p:cNvSpPr>
              <p:nvPr/>
            </p:nvSpPr>
            <p:spPr bwMode="auto">
              <a:xfrm>
                <a:off x="1697" y="1802"/>
                <a:ext cx="301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2" name="Rectangle 151"/>
              <p:cNvSpPr>
                <a:spLocks noChangeArrowheads="1"/>
              </p:cNvSpPr>
              <p:nvPr/>
            </p:nvSpPr>
            <p:spPr bwMode="auto">
              <a:xfrm>
                <a:off x="1762" y="1842"/>
                <a:ext cx="252" cy="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152"/>
              <p:cNvSpPr>
                <a:spLocks noChangeArrowheads="1"/>
              </p:cNvSpPr>
              <p:nvPr/>
            </p:nvSpPr>
            <p:spPr bwMode="auto">
              <a:xfrm>
                <a:off x="1923" y="1842"/>
                <a:ext cx="146" cy="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4" name="Rectangle 153"/>
              <p:cNvSpPr>
                <a:spLocks noChangeArrowheads="1"/>
              </p:cNvSpPr>
              <p:nvPr/>
            </p:nvSpPr>
            <p:spPr bwMode="auto">
              <a:xfrm>
                <a:off x="3188" y="1145"/>
                <a:ext cx="287" cy="3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5" name="Rectangle 154"/>
              <p:cNvSpPr>
                <a:spLocks noChangeArrowheads="1"/>
              </p:cNvSpPr>
              <p:nvPr/>
            </p:nvSpPr>
            <p:spPr bwMode="auto">
              <a:xfrm>
                <a:off x="3253" y="1186"/>
                <a:ext cx="238" cy="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" name="Rectangle 155"/>
              <p:cNvSpPr>
                <a:spLocks noChangeArrowheads="1"/>
              </p:cNvSpPr>
              <p:nvPr/>
            </p:nvSpPr>
            <p:spPr bwMode="auto">
              <a:xfrm>
                <a:off x="3401" y="1186"/>
                <a:ext cx="146" cy="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" name="Rectangle 156"/>
              <p:cNvSpPr>
                <a:spLocks noChangeArrowheads="1"/>
              </p:cNvSpPr>
              <p:nvPr/>
            </p:nvSpPr>
            <p:spPr bwMode="auto">
              <a:xfrm>
                <a:off x="1944" y="729"/>
                <a:ext cx="274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8" name="Rectangle 157"/>
              <p:cNvSpPr>
                <a:spLocks noChangeArrowheads="1"/>
              </p:cNvSpPr>
              <p:nvPr/>
            </p:nvSpPr>
            <p:spPr bwMode="auto">
              <a:xfrm>
                <a:off x="2009" y="762"/>
                <a:ext cx="270" cy="3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s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9" name="Rectangle 158"/>
              <p:cNvSpPr>
                <a:spLocks noChangeArrowheads="1"/>
              </p:cNvSpPr>
              <p:nvPr/>
            </p:nvSpPr>
            <p:spPr bwMode="auto">
              <a:xfrm>
                <a:off x="2144" y="762"/>
                <a:ext cx="191" cy="3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 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grpSp>
            <p:nvGrpSpPr>
              <p:cNvPr id="70" name="Group 162"/>
              <p:cNvGrpSpPr>
                <a:grpSpLocks/>
              </p:cNvGrpSpPr>
              <p:nvPr/>
            </p:nvGrpSpPr>
            <p:grpSpPr bwMode="auto">
              <a:xfrm>
                <a:off x="3826" y="1452"/>
                <a:ext cx="92" cy="1367"/>
                <a:chOff x="3826" y="1452"/>
                <a:chExt cx="92" cy="1367"/>
              </a:xfrm>
            </p:grpSpPr>
            <p:sp>
              <p:nvSpPr>
                <p:cNvPr id="87" name="Rectangle 159"/>
                <p:cNvSpPr>
                  <a:spLocks noChangeArrowheads="1"/>
                </p:cNvSpPr>
                <p:nvPr/>
              </p:nvSpPr>
              <p:spPr bwMode="auto">
                <a:xfrm>
                  <a:off x="3864" y="1537"/>
                  <a:ext cx="13" cy="1197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88" name="Freeform 160"/>
                <p:cNvSpPr>
                  <a:spLocks/>
                </p:cNvSpPr>
                <p:nvPr/>
              </p:nvSpPr>
              <p:spPr bwMode="auto">
                <a:xfrm>
                  <a:off x="3826" y="1452"/>
                  <a:ext cx="92" cy="92"/>
                </a:xfrm>
                <a:custGeom>
                  <a:avLst/>
                  <a:gdLst>
                    <a:gd name="T0" fmla="*/ 92 w 92"/>
                    <a:gd name="T1" fmla="*/ 92 h 92"/>
                    <a:gd name="T2" fmla="*/ 45 w 92"/>
                    <a:gd name="T3" fmla="*/ 0 h 92"/>
                    <a:gd name="T4" fmla="*/ 0 w 92"/>
                    <a:gd name="T5" fmla="*/ 92 h 92"/>
                    <a:gd name="T6" fmla="*/ 92 w 92"/>
                    <a:gd name="T7" fmla="*/ 9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2" h="92">
                      <a:moveTo>
                        <a:pt x="92" y="92"/>
                      </a:moveTo>
                      <a:lnTo>
                        <a:pt x="45" y="0"/>
                      </a:lnTo>
                      <a:lnTo>
                        <a:pt x="0" y="92"/>
                      </a:lnTo>
                      <a:lnTo>
                        <a:pt x="92" y="9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89" name="Freeform 161"/>
                <p:cNvSpPr>
                  <a:spLocks/>
                </p:cNvSpPr>
                <p:nvPr/>
              </p:nvSpPr>
              <p:spPr bwMode="auto">
                <a:xfrm>
                  <a:off x="3826" y="2729"/>
                  <a:ext cx="92" cy="90"/>
                </a:xfrm>
                <a:custGeom>
                  <a:avLst/>
                  <a:gdLst>
                    <a:gd name="T0" fmla="*/ 0 w 92"/>
                    <a:gd name="T1" fmla="*/ 0 h 90"/>
                    <a:gd name="T2" fmla="*/ 45 w 92"/>
                    <a:gd name="T3" fmla="*/ 90 h 90"/>
                    <a:gd name="T4" fmla="*/ 92 w 92"/>
                    <a:gd name="T5" fmla="*/ 0 h 90"/>
                    <a:gd name="T6" fmla="*/ 0 w 92"/>
                    <a:gd name="T7" fmla="*/ 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2" h="90">
                      <a:moveTo>
                        <a:pt x="0" y="0"/>
                      </a:moveTo>
                      <a:lnTo>
                        <a:pt x="45" y="90"/>
                      </a:lnTo>
                      <a:lnTo>
                        <a:pt x="9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  <p:sp>
            <p:nvSpPr>
              <p:cNvPr id="71" name="Rectangle 163"/>
              <p:cNvSpPr>
                <a:spLocks noChangeArrowheads="1"/>
              </p:cNvSpPr>
              <p:nvPr/>
            </p:nvSpPr>
            <p:spPr bwMode="auto">
              <a:xfrm>
                <a:off x="3516" y="1968"/>
                <a:ext cx="355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2" name="Rectangle 164"/>
              <p:cNvSpPr>
                <a:spLocks noChangeArrowheads="1"/>
              </p:cNvSpPr>
              <p:nvPr/>
            </p:nvSpPr>
            <p:spPr bwMode="auto">
              <a:xfrm>
                <a:off x="3581" y="2008"/>
                <a:ext cx="123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</a:rPr>
                  <a:t>R</a:t>
                </a:r>
                <a:endParaRPr kumimoji="0" lang="fr-F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73" name="Rectangle 165"/>
              <p:cNvSpPr>
                <a:spLocks noChangeArrowheads="1"/>
              </p:cNvSpPr>
              <p:nvPr/>
            </p:nvSpPr>
            <p:spPr bwMode="auto">
              <a:xfrm>
                <a:off x="3731" y="2113"/>
                <a:ext cx="126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Rectangle 166"/>
              <p:cNvSpPr>
                <a:spLocks noChangeArrowheads="1"/>
              </p:cNvSpPr>
              <p:nvPr/>
            </p:nvSpPr>
            <p:spPr bwMode="auto">
              <a:xfrm>
                <a:off x="3797" y="2113"/>
                <a:ext cx="99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grpSp>
            <p:nvGrpSpPr>
              <p:cNvPr id="75" name="Group 170"/>
              <p:cNvGrpSpPr>
                <a:grpSpLocks/>
              </p:cNvGrpSpPr>
              <p:nvPr/>
            </p:nvGrpSpPr>
            <p:grpSpPr bwMode="auto">
              <a:xfrm>
                <a:off x="4205" y="1183"/>
                <a:ext cx="92" cy="1654"/>
                <a:chOff x="4205" y="1183"/>
                <a:chExt cx="92" cy="1654"/>
              </a:xfrm>
            </p:grpSpPr>
            <p:sp>
              <p:nvSpPr>
                <p:cNvPr id="84" name="Rectangle 167"/>
                <p:cNvSpPr>
                  <a:spLocks noChangeArrowheads="1"/>
                </p:cNvSpPr>
                <p:nvPr/>
              </p:nvSpPr>
              <p:spPr bwMode="auto">
                <a:xfrm>
                  <a:off x="4244" y="1266"/>
                  <a:ext cx="13" cy="148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85" name="Freeform 168"/>
                <p:cNvSpPr>
                  <a:spLocks/>
                </p:cNvSpPr>
                <p:nvPr/>
              </p:nvSpPr>
              <p:spPr bwMode="auto">
                <a:xfrm>
                  <a:off x="4205" y="1183"/>
                  <a:ext cx="92" cy="90"/>
                </a:xfrm>
                <a:custGeom>
                  <a:avLst/>
                  <a:gdLst>
                    <a:gd name="T0" fmla="*/ 92 w 92"/>
                    <a:gd name="T1" fmla="*/ 90 h 90"/>
                    <a:gd name="T2" fmla="*/ 47 w 92"/>
                    <a:gd name="T3" fmla="*/ 0 h 90"/>
                    <a:gd name="T4" fmla="*/ 0 w 92"/>
                    <a:gd name="T5" fmla="*/ 90 h 90"/>
                    <a:gd name="T6" fmla="*/ 92 w 92"/>
                    <a:gd name="T7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2" h="90">
                      <a:moveTo>
                        <a:pt x="92" y="90"/>
                      </a:moveTo>
                      <a:lnTo>
                        <a:pt x="47" y="0"/>
                      </a:lnTo>
                      <a:lnTo>
                        <a:pt x="0" y="90"/>
                      </a:lnTo>
                      <a:lnTo>
                        <a:pt x="92" y="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86" name="Freeform 169"/>
                <p:cNvSpPr>
                  <a:spLocks/>
                </p:cNvSpPr>
                <p:nvPr/>
              </p:nvSpPr>
              <p:spPr bwMode="auto">
                <a:xfrm>
                  <a:off x="4205" y="2745"/>
                  <a:ext cx="92" cy="92"/>
                </a:xfrm>
                <a:custGeom>
                  <a:avLst/>
                  <a:gdLst>
                    <a:gd name="T0" fmla="*/ 0 w 92"/>
                    <a:gd name="T1" fmla="*/ 0 h 92"/>
                    <a:gd name="T2" fmla="*/ 47 w 92"/>
                    <a:gd name="T3" fmla="*/ 92 h 92"/>
                    <a:gd name="T4" fmla="*/ 92 w 92"/>
                    <a:gd name="T5" fmla="*/ 0 h 92"/>
                    <a:gd name="T6" fmla="*/ 0 w 92"/>
                    <a:gd name="T7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2" h="92">
                      <a:moveTo>
                        <a:pt x="0" y="0"/>
                      </a:moveTo>
                      <a:lnTo>
                        <a:pt x="47" y="92"/>
                      </a:lnTo>
                      <a:lnTo>
                        <a:pt x="9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  <p:sp>
            <p:nvSpPr>
              <p:cNvPr id="76" name="Rectangle 171"/>
              <p:cNvSpPr>
                <a:spLocks noChangeArrowheads="1"/>
              </p:cNvSpPr>
              <p:nvPr/>
            </p:nvSpPr>
            <p:spPr bwMode="auto">
              <a:xfrm>
                <a:off x="3884" y="1840"/>
                <a:ext cx="407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7" name="Rectangle 172"/>
              <p:cNvSpPr>
                <a:spLocks noChangeArrowheads="1"/>
              </p:cNvSpPr>
              <p:nvPr/>
            </p:nvSpPr>
            <p:spPr bwMode="auto">
              <a:xfrm>
                <a:off x="3952" y="1880"/>
                <a:ext cx="123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</a:rPr>
                  <a:t>R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78" name="Rectangle 173"/>
              <p:cNvSpPr>
                <a:spLocks noChangeArrowheads="1"/>
              </p:cNvSpPr>
              <p:nvPr/>
            </p:nvSpPr>
            <p:spPr bwMode="auto">
              <a:xfrm>
                <a:off x="4102" y="1985"/>
                <a:ext cx="177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fr-F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" name="Rectangle 174"/>
              <p:cNvSpPr>
                <a:spLocks noChangeArrowheads="1"/>
              </p:cNvSpPr>
              <p:nvPr/>
            </p:nvSpPr>
            <p:spPr bwMode="auto">
              <a:xfrm>
                <a:off x="4214" y="1985"/>
                <a:ext cx="99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0" name="Rectangle 175"/>
              <p:cNvSpPr>
                <a:spLocks noChangeArrowheads="1"/>
              </p:cNvSpPr>
              <p:nvPr/>
            </p:nvSpPr>
            <p:spPr bwMode="auto">
              <a:xfrm>
                <a:off x="1301" y="3433"/>
                <a:ext cx="45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1" name="Rectangle 176"/>
              <p:cNvSpPr>
                <a:spLocks noChangeArrowheads="1"/>
              </p:cNvSpPr>
              <p:nvPr/>
            </p:nvSpPr>
            <p:spPr bwMode="auto">
              <a:xfrm>
                <a:off x="1367" y="3473"/>
                <a:ext cx="307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8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</a:rPr>
                  <a:t>45°</a:t>
                </a:r>
                <a:endParaRPr kumimoji="0" lang="fr-F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  <p:sp>
            <p:nvSpPr>
              <p:cNvPr id="82" name="Rectangle 177"/>
              <p:cNvSpPr>
                <a:spLocks noChangeArrowheads="1"/>
              </p:cNvSpPr>
              <p:nvPr/>
            </p:nvSpPr>
            <p:spPr bwMode="auto">
              <a:xfrm>
                <a:off x="1681" y="3473"/>
                <a:ext cx="146" cy="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3" name="Rectangle 151"/>
              <p:cNvSpPr>
                <a:spLocks noChangeArrowheads="1"/>
              </p:cNvSpPr>
              <p:nvPr/>
            </p:nvSpPr>
            <p:spPr bwMode="auto">
              <a:xfrm>
                <a:off x="1779" y="1868"/>
                <a:ext cx="131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</a:rPr>
                  <a:t>A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47" name="Rectangle 121"/>
            <p:cNvSpPr>
              <a:spLocks noChangeArrowheads="1"/>
            </p:cNvSpPr>
            <p:nvPr/>
          </p:nvSpPr>
          <p:spPr bwMode="auto">
            <a:xfrm>
              <a:off x="2475" y="2146"/>
              <a:ext cx="68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7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a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ZoneTexte 176"/>
              <p:cNvSpPr txBox="1"/>
              <p:nvPr/>
            </p:nvSpPr>
            <p:spPr>
              <a:xfrm>
                <a:off x="1190459" y="3862226"/>
                <a:ext cx="143226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</m:oMath>
                </a14:m>
                <a:r>
                  <a:rPr lang="fr-FR" sz="2000" b="1" dirty="0" smtClean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fr-FR" sz="2000" b="1" dirty="0" smtClean="0"/>
                  <a:t>=0 </a:t>
                </a:r>
                <a:endParaRPr lang="fr-FR" sz="2000" b="1" dirty="0"/>
              </a:p>
            </p:txBody>
          </p:sp>
        </mc:Choice>
        <mc:Fallback xmlns="">
          <p:sp>
            <p:nvSpPr>
              <p:cNvPr id="177" name="ZoneTexte 1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459" y="3862226"/>
                <a:ext cx="1432260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4681" t="-26000" r="-1277" b="-5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Rectangle 177"/>
              <p:cNvSpPr/>
              <p:nvPr/>
            </p:nvSpPr>
            <p:spPr>
              <a:xfrm>
                <a:off x="4326837" y="3244334"/>
                <a:ext cx="4903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8" name="Rectangle 1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37" y="3244334"/>
                <a:ext cx="4903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8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HIGH CYCLE FATIGUE</a:t>
            </a:r>
            <a:endParaRPr lang="fr-FR" sz="28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01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Ros </a:t>
            </a:r>
            <a:r>
              <a:rPr lang="fr-FR" dirty="0" err="1" smtClean="0"/>
              <a:t>diagram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984250" y="1187450"/>
            <a:ext cx="7062788" cy="5283200"/>
            <a:chOff x="620" y="748"/>
            <a:chExt cx="4449" cy="3328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620" y="748"/>
              <a:ext cx="4442" cy="3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grpSp>
          <p:nvGrpSpPr>
            <p:cNvPr id="7" name="Group 7"/>
            <p:cNvGrpSpPr>
              <a:grpSpLocks/>
            </p:cNvGrpSpPr>
            <p:nvPr/>
          </p:nvGrpSpPr>
          <p:grpSpPr bwMode="auto">
            <a:xfrm>
              <a:off x="1437" y="2899"/>
              <a:ext cx="3540" cy="120"/>
              <a:chOff x="1437" y="2899"/>
              <a:chExt cx="3540" cy="120"/>
            </a:xfrm>
          </p:grpSpPr>
          <p:sp>
            <p:nvSpPr>
              <p:cNvPr id="74" name="Rectangle 5"/>
              <p:cNvSpPr>
                <a:spLocks noChangeArrowheads="1"/>
              </p:cNvSpPr>
              <p:nvPr/>
            </p:nvSpPr>
            <p:spPr bwMode="auto">
              <a:xfrm>
                <a:off x="1437" y="2947"/>
                <a:ext cx="3423" cy="2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4858" y="2899"/>
                <a:ext cx="119" cy="120"/>
              </a:xfrm>
              <a:custGeom>
                <a:avLst/>
                <a:gdLst>
                  <a:gd name="T0" fmla="*/ 0 w 119"/>
                  <a:gd name="T1" fmla="*/ 120 h 120"/>
                  <a:gd name="T2" fmla="*/ 119 w 119"/>
                  <a:gd name="T3" fmla="*/ 59 h 120"/>
                  <a:gd name="T4" fmla="*/ 0 w 119"/>
                  <a:gd name="T5" fmla="*/ 0 h 120"/>
                  <a:gd name="T6" fmla="*/ 0 w 119"/>
                  <a:gd name="T7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9" h="120">
                    <a:moveTo>
                      <a:pt x="0" y="120"/>
                    </a:moveTo>
                    <a:lnTo>
                      <a:pt x="119" y="59"/>
                    </a:lnTo>
                    <a:lnTo>
                      <a:pt x="0" y="0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8" name="Group 10"/>
            <p:cNvGrpSpPr>
              <a:grpSpLocks/>
            </p:cNvGrpSpPr>
            <p:nvPr/>
          </p:nvGrpSpPr>
          <p:grpSpPr bwMode="auto">
            <a:xfrm>
              <a:off x="2382" y="1087"/>
              <a:ext cx="121" cy="2972"/>
              <a:chOff x="2382" y="1087"/>
              <a:chExt cx="121" cy="2972"/>
            </a:xfrm>
          </p:grpSpPr>
          <p:sp>
            <p:nvSpPr>
              <p:cNvPr id="72" name="Freeform 8"/>
              <p:cNvSpPr>
                <a:spLocks/>
              </p:cNvSpPr>
              <p:nvPr/>
            </p:nvSpPr>
            <p:spPr bwMode="auto">
              <a:xfrm>
                <a:off x="2430" y="1203"/>
                <a:ext cx="25" cy="2856"/>
              </a:xfrm>
              <a:custGeom>
                <a:avLst/>
                <a:gdLst>
                  <a:gd name="T0" fmla="*/ 2 w 25"/>
                  <a:gd name="T1" fmla="*/ 2856 h 2856"/>
                  <a:gd name="T2" fmla="*/ 25 w 25"/>
                  <a:gd name="T3" fmla="*/ 2856 h 2856"/>
                  <a:gd name="T4" fmla="*/ 24 w 25"/>
                  <a:gd name="T5" fmla="*/ 0 h 2856"/>
                  <a:gd name="T6" fmla="*/ 0 w 25"/>
                  <a:gd name="T7" fmla="*/ 0 h 2856"/>
                  <a:gd name="T8" fmla="*/ 2 w 25"/>
                  <a:gd name="T9" fmla="*/ 2856 h 2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856">
                    <a:moveTo>
                      <a:pt x="2" y="2856"/>
                    </a:moveTo>
                    <a:lnTo>
                      <a:pt x="25" y="2856"/>
                    </a:lnTo>
                    <a:lnTo>
                      <a:pt x="24" y="0"/>
                    </a:lnTo>
                    <a:lnTo>
                      <a:pt x="0" y="0"/>
                    </a:lnTo>
                    <a:lnTo>
                      <a:pt x="2" y="28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3" name="Freeform 9"/>
              <p:cNvSpPr>
                <a:spLocks/>
              </p:cNvSpPr>
              <p:nvPr/>
            </p:nvSpPr>
            <p:spPr bwMode="auto">
              <a:xfrm>
                <a:off x="2382" y="1087"/>
                <a:ext cx="121" cy="119"/>
              </a:xfrm>
              <a:custGeom>
                <a:avLst/>
                <a:gdLst>
                  <a:gd name="T0" fmla="*/ 121 w 121"/>
                  <a:gd name="T1" fmla="*/ 119 h 119"/>
                  <a:gd name="T2" fmla="*/ 60 w 121"/>
                  <a:gd name="T3" fmla="*/ 0 h 119"/>
                  <a:gd name="T4" fmla="*/ 0 w 121"/>
                  <a:gd name="T5" fmla="*/ 119 h 119"/>
                  <a:gd name="T6" fmla="*/ 121 w 121"/>
                  <a:gd name="T7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19">
                    <a:moveTo>
                      <a:pt x="121" y="119"/>
                    </a:moveTo>
                    <a:lnTo>
                      <a:pt x="60" y="0"/>
                    </a:lnTo>
                    <a:lnTo>
                      <a:pt x="0" y="119"/>
                    </a:lnTo>
                    <a:lnTo>
                      <a:pt x="121" y="1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9" name="Group 44"/>
            <p:cNvGrpSpPr>
              <a:grpSpLocks/>
            </p:cNvGrpSpPr>
            <p:nvPr/>
          </p:nvGrpSpPr>
          <p:grpSpPr bwMode="auto">
            <a:xfrm>
              <a:off x="1536" y="1201"/>
              <a:ext cx="2681" cy="2681"/>
              <a:chOff x="1536" y="1201"/>
              <a:chExt cx="2681" cy="2681"/>
            </a:xfrm>
          </p:grpSpPr>
          <p:sp>
            <p:nvSpPr>
              <p:cNvPr id="39" name="Freeform 11"/>
              <p:cNvSpPr>
                <a:spLocks/>
              </p:cNvSpPr>
              <p:nvPr/>
            </p:nvSpPr>
            <p:spPr bwMode="auto">
              <a:xfrm>
                <a:off x="1536" y="3782"/>
                <a:ext cx="96" cy="100"/>
              </a:xfrm>
              <a:custGeom>
                <a:avLst/>
                <a:gdLst>
                  <a:gd name="T0" fmla="*/ 0 w 96"/>
                  <a:gd name="T1" fmla="*/ 88 h 100"/>
                  <a:gd name="T2" fmla="*/ 9 w 96"/>
                  <a:gd name="T3" fmla="*/ 100 h 100"/>
                  <a:gd name="T4" fmla="*/ 96 w 96"/>
                  <a:gd name="T5" fmla="*/ 12 h 100"/>
                  <a:gd name="T6" fmla="*/ 87 w 96"/>
                  <a:gd name="T7" fmla="*/ 0 h 100"/>
                  <a:gd name="T8" fmla="*/ 0 w 96"/>
                  <a:gd name="T9" fmla="*/ 8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100">
                    <a:moveTo>
                      <a:pt x="0" y="88"/>
                    </a:moveTo>
                    <a:lnTo>
                      <a:pt x="9" y="100"/>
                    </a:lnTo>
                    <a:lnTo>
                      <a:pt x="96" y="12"/>
                    </a:lnTo>
                    <a:lnTo>
                      <a:pt x="87" y="0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" name="Freeform 12"/>
              <p:cNvSpPr>
                <a:spLocks/>
              </p:cNvSpPr>
              <p:nvPr/>
            </p:nvSpPr>
            <p:spPr bwMode="auto">
              <a:xfrm>
                <a:off x="1656" y="3738"/>
                <a:ext cx="20" cy="22"/>
              </a:xfrm>
              <a:custGeom>
                <a:avLst/>
                <a:gdLst>
                  <a:gd name="T0" fmla="*/ 0 w 20"/>
                  <a:gd name="T1" fmla="*/ 11 h 22"/>
                  <a:gd name="T2" fmla="*/ 10 w 20"/>
                  <a:gd name="T3" fmla="*/ 22 h 22"/>
                  <a:gd name="T4" fmla="*/ 20 w 20"/>
                  <a:gd name="T5" fmla="*/ 12 h 22"/>
                  <a:gd name="T6" fmla="*/ 11 w 20"/>
                  <a:gd name="T7" fmla="*/ 0 h 22"/>
                  <a:gd name="T8" fmla="*/ 0 w 20"/>
                  <a:gd name="T9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2">
                    <a:moveTo>
                      <a:pt x="0" y="11"/>
                    </a:moveTo>
                    <a:lnTo>
                      <a:pt x="10" y="22"/>
                    </a:lnTo>
                    <a:lnTo>
                      <a:pt x="20" y="12"/>
                    </a:lnTo>
                    <a:lnTo>
                      <a:pt x="11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" name="Freeform 13"/>
              <p:cNvSpPr>
                <a:spLocks/>
              </p:cNvSpPr>
              <p:nvPr/>
            </p:nvSpPr>
            <p:spPr bwMode="auto">
              <a:xfrm>
                <a:off x="1700" y="3617"/>
                <a:ext cx="98" cy="99"/>
              </a:xfrm>
              <a:custGeom>
                <a:avLst/>
                <a:gdLst>
                  <a:gd name="T0" fmla="*/ 0 w 98"/>
                  <a:gd name="T1" fmla="*/ 88 h 99"/>
                  <a:gd name="T2" fmla="*/ 10 w 98"/>
                  <a:gd name="T3" fmla="*/ 99 h 99"/>
                  <a:gd name="T4" fmla="*/ 98 w 98"/>
                  <a:gd name="T5" fmla="*/ 11 h 99"/>
                  <a:gd name="T6" fmla="*/ 88 w 98"/>
                  <a:gd name="T7" fmla="*/ 0 h 99"/>
                  <a:gd name="T8" fmla="*/ 0 w 98"/>
                  <a:gd name="T9" fmla="*/ 8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99">
                    <a:moveTo>
                      <a:pt x="0" y="88"/>
                    </a:moveTo>
                    <a:lnTo>
                      <a:pt x="10" y="99"/>
                    </a:lnTo>
                    <a:lnTo>
                      <a:pt x="98" y="11"/>
                    </a:lnTo>
                    <a:lnTo>
                      <a:pt x="88" y="0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" name="Freeform 14"/>
              <p:cNvSpPr>
                <a:spLocks/>
              </p:cNvSpPr>
              <p:nvPr/>
            </p:nvSpPr>
            <p:spPr bwMode="auto">
              <a:xfrm>
                <a:off x="1821" y="3573"/>
                <a:ext cx="21" cy="23"/>
              </a:xfrm>
              <a:custGeom>
                <a:avLst/>
                <a:gdLst>
                  <a:gd name="T0" fmla="*/ 0 w 21"/>
                  <a:gd name="T1" fmla="*/ 11 h 23"/>
                  <a:gd name="T2" fmla="*/ 9 w 21"/>
                  <a:gd name="T3" fmla="*/ 23 h 23"/>
                  <a:gd name="T4" fmla="*/ 21 w 21"/>
                  <a:gd name="T5" fmla="*/ 11 h 23"/>
                  <a:gd name="T6" fmla="*/ 11 w 21"/>
                  <a:gd name="T7" fmla="*/ 0 h 23"/>
                  <a:gd name="T8" fmla="*/ 0 w 21"/>
                  <a:gd name="T9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3">
                    <a:moveTo>
                      <a:pt x="0" y="11"/>
                    </a:moveTo>
                    <a:lnTo>
                      <a:pt x="9" y="23"/>
                    </a:lnTo>
                    <a:lnTo>
                      <a:pt x="21" y="11"/>
                    </a:lnTo>
                    <a:lnTo>
                      <a:pt x="11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" name="Freeform 15"/>
              <p:cNvSpPr>
                <a:spLocks/>
              </p:cNvSpPr>
              <p:nvPr/>
            </p:nvSpPr>
            <p:spPr bwMode="auto">
              <a:xfrm>
                <a:off x="1865" y="3453"/>
                <a:ext cx="97" cy="99"/>
              </a:xfrm>
              <a:custGeom>
                <a:avLst/>
                <a:gdLst>
                  <a:gd name="T0" fmla="*/ 0 w 97"/>
                  <a:gd name="T1" fmla="*/ 88 h 99"/>
                  <a:gd name="T2" fmla="*/ 9 w 97"/>
                  <a:gd name="T3" fmla="*/ 99 h 99"/>
                  <a:gd name="T4" fmla="*/ 97 w 97"/>
                  <a:gd name="T5" fmla="*/ 11 h 99"/>
                  <a:gd name="T6" fmla="*/ 88 w 97"/>
                  <a:gd name="T7" fmla="*/ 0 h 99"/>
                  <a:gd name="T8" fmla="*/ 0 w 97"/>
                  <a:gd name="T9" fmla="*/ 8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99">
                    <a:moveTo>
                      <a:pt x="0" y="88"/>
                    </a:moveTo>
                    <a:lnTo>
                      <a:pt x="9" y="99"/>
                    </a:lnTo>
                    <a:lnTo>
                      <a:pt x="97" y="11"/>
                    </a:lnTo>
                    <a:lnTo>
                      <a:pt x="88" y="0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" name="Freeform 16"/>
              <p:cNvSpPr>
                <a:spLocks/>
              </p:cNvSpPr>
              <p:nvPr/>
            </p:nvSpPr>
            <p:spPr bwMode="auto">
              <a:xfrm>
                <a:off x="1985" y="3409"/>
                <a:ext cx="21" cy="23"/>
              </a:xfrm>
              <a:custGeom>
                <a:avLst/>
                <a:gdLst>
                  <a:gd name="T0" fmla="*/ 0 w 21"/>
                  <a:gd name="T1" fmla="*/ 11 h 23"/>
                  <a:gd name="T2" fmla="*/ 9 w 21"/>
                  <a:gd name="T3" fmla="*/ 23 h 23"/>
                  <a:gd name="T4" fmla="*/ 21 w 21"/>
                  <a:gd name="T5" fmla="*/ 11 h 23"/>
                  <a:gd name="T6" fmla="*/ 12 w 21"/>
                  <a:gd name="T7" fmla="*/ 0 h 23"/>
                  <a:gd name="T8" fmla="*/ 0 w 21"/>
                  <a:gd name="T9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3">
                    <a:moveTo>
                      <a:pt x="0" y="11"/>
                    </a:moveTo>
                    <a:lnTo>
                      <a:pt x="9" y="23"/>
                    </a:lnTo>
                    <a:lnTo>
                      <a:pt x="21" y="11"/>
                    </a:lnTo>
                    <a:lnTo>
                      <a:pt x="12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" name="Freeform 17"/>
              <p:cNvSpPr>
                <a:spLocks/>
              </p:cNvSpPr>
              <p:nvPr/>
            </p:nvSpPr>
            <p:spPr bwMode="auto">
              <a:xfrm>
                <a:off x="2029" y="3288"/>
                <a:ext cx="97" cy="100"/>
              </a:xfrm>
              <a:custGeom>
                <a:avLst/>
                <a:gdLst>
                  <a:gd name="T0" fmla="*/ 0 w 97"/>
                  <a:gd name="T1" fmla="*/ 88 h 100"/>
                  <a:gd name="T2" fmla="*/ 9 w 97"/>
                  <a:gd name="T3" fmla="*/ 100 h 100"/>
                  <a:gd name="T4" fmla="*/ 97 w 97"/>
                  <a:gd name="T5" fmla="*/ 12 h 100"/>
                  <a:gd name="T6" fmla="*/ 88 w 97"/>
                  <a:gd name="T7" fmla="*/ 0 h 100"/>
                  <a:gd name="T8" fmla="*/ 0 w 97"/>
                  <a:gd name="T9" fmla="*/ 8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100">
                    <a:moveTo>
                      <a:pt x="0" y="88"/>
                    </a:moveTo>
                    <a:lnTo>
                      <a:pt x="9" y="100"/>
                    </a:lnTo>
                    <a:lnTo>
                      <a:pt x="97" y="12"/>
                    </a:lnTo>
                    <a:lnTo>
                      <a:pt x="88" y="0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2151" y="3244"/>
                <a:ext cx="19" cy="22"/>
              </a:xfrm>
              <a:custGeom>
                <a:avLst/>
                <a:gdLst>
                  <a:gd name="T0" fmla="*/ 0 w 19"/>
                  <a:gd name="T1" fmla="*/ 11 h 22"/>
                  <a:gd name="T2" fmla="*/ 9 w 19"/>
                  <a:gd name="T3" fmla="*/ 22 h 22"/>
                  <a:gd name="T4" fmla="*/ 19 w 19"/>
                  <a:gd name="T5" fmla="*/ 12 h 22"/>
                  <a:gd name="T6" fmla="*/ 10 w 19"/>
                  <a:gd name="T7" fmla="*/ 0 h 22"/>
                  <a:gd name="T8" fmla="*/ 0 w 19"/>
                  <a:gd name="T9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2">
                    <a:moveTo>
                      <a:pt x="0" y="11"/>
                    </a:moveTo>
                    <a:lnTo>
                      <a:pt x="9" y="22"/>
                    </a:lnTo>
                    <a:lnTo>
                      <a:pt x="19" y="12"/>
                    </a:lnTo>
                    <a:lnTo>
                      <a:pt x="1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2195" y="3124"/>
                <a:ext cx="97" cy="100"/>
              </a:xfrm>
              <a:custGeom>
                <a:avLst/>
                <a:gdLst>
                  <a:gd name="T0" fmla="*/ 0 w 97"/>
                  <a:gd name="T1" fmla="*/ 88 h 100"/>
                  <a:gd name="T2" fmla="*/ 9 w 97"/>
                  <a:gd name="T3" fmla="*/ 100 h 100"/>
                  <a:gd name="T4" fmla="*/ 97 w 97"/>
                  <a:gd name="T5" fmla="*/ 12 h 100"/>
                  <a:gd name="T6" fmla="*/ 88 w 97"/>
                  <a:gd name="T7" fmla="*/ 0 h 100"/>
                  <a:gd name="T8" fmla="*/ 0 w 97"/>
                  <a:gd name="T9" fmla="*/ 8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100">
                    <a:moveTo>
                      <a:pt x="0" y="88"/>
                    </a:moveTo>
                    <a:lnTo>
                      <a:pt x="9" y="100"/>
                    </a:lnTo>
                    <a:lnTo>
                      <a:pt x="97" y="12"/>
                    </a:lnTo>
                    <a:lnTo>
                      <a:pt x="88" y="0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" name="Freeform 20"/>
              <p:cNvSpPr>
                <a:spLocks/>
              </p:cNvSpPr>
              <p:nvPr/>
            </p:nvSpPr>
            <p:spPr bwMode="auto">
              <a:xfrm>
                <a:off x="2315" y="3080"/>
                <a:ext cx="21" cy="22"/>
              </a:xfrm>
              <a:custGeom>
                <a:avLst/>
                <a:gdLst>
                  <a:gd name="T0" fmla="*/ 0 w 21"/>
                  <a:gd name="T1" fmla="*/ 10 h 22"/>
                  <a:gd name="T2" fmla="*/ 9 w 21"/>
                  <a:gd name="T3" fmla="*/ 22 h 22"/>
                  <a:gd name="T4" fmla="*/ 21 w 21"/>
                  <a:gd name="T5" fmla="*/ 12 h 22"/>
                  <a:gd name="T6" fmla="*/ 12 w 21"/>
                  <a:gd name="T7" fmla="*/ 0 h 22"/>
                  <a:gd name="T8" fmla="*/ 0 w 21"/>
                  <a:gd name="T9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2">
                    <a:moveTo>
                      <a:pt x="0" y="10"/>
                    </a:moveTo>
                    <a:lnTo>
                      <a:pt x="9" y="22"/>
                    </a:lnTo>
                    <a:lnTo>
                      <a:pt x="21" y="12"/>
                    </a:lnTo>
                    <a:lnTo>
                      <a:pt x="12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9" name="Freeform 21"/>
              <p:cNvSpPr>
                <a:spLocks/>
              </p:cNvSpPr>
              <p:nvPr/>
            </p:nvSpPr>
            <p:spPr bwMode="auto">
              <a:xfrm>
                <a:off x="2359" y="2958"/>
                <a:ext cx="97" cy="100"/>
              </a:xfrm>
              <a:custGeom>
                <a:avLst/>
                <a:gdLst>
                  <a:gd name="T0" fmla="*/ 0 w 97"/>
                  <a:gd name="T1" fmla="*/ 88 h 100"/>
                  <a:gd name="T2" fmla="*/ 9 w 97"/>
                  <a:gd name="T3" fmla="*/ 100 h 100"/>
                  <a:gd name="T4" fmla="*/ 97 w 97"/>
                  <a:gd name="T5" fmla="*/ 12 h 100"/>
                  <a:gd name="T6" fmla="*/ 88 w 97"/>
                  <a:gd name="T7" fmla="*/ 0 h 100"/>
                  <a:gd name="T8" fmla="*/ 0 w 97"/>
                  <a:gd name="T9" fmla="*/ 8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100">
                    <a:moveTo>
                      <a:pt x="0" y="88"/>
                    </a:moveTo>
                    <a:lnTo>
                      <a:pt x="9" y="100"/>
                    </a:lnTo>
                    <a:lnTo>
                      <a:pt x="97" y="12"/>
                    </a:lnTo>
                    <a:lnTo>
                      <a:pt x="88" y="0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0" name="Freeform 22"/>
              <p:cNvSpPr>
                <a:spLocks/>
              </p:cNvSpPr>
              <p:nvPr/>
            </p:nvSpPr>
            <p:spPr bwMode="auto">
              <a:xfrm>
                <a:off x="2479" y="2914"/>
                <a:ext cx="21" cy="24"/>
              </a:xfrm>
              <a:custGeom>
                <a:avLst/>
                <a:gdLst>
                  <a:gd name="T0" fmla="*/ 0 w 21"/>
                  <a:gd name="T1" fmla="*/ 12 h 24"/>
                  <a:gd name="T2" fmla="*/ 10 w 21"/>
                  <a:gd name="T3" fmla="*/ 24 h 24"/>
                  <a:gd name="T4" fmla="*/ 21 w 21"/>
                  <a:gd name="T5" fmla="*/ 12 h 24"/>
                  <a:gd name="T6" fmla="*/ 12 w 21"/>
                  <a:gd name="T7" fmla="*/ 0 h 24"/>
                  <a:gd name="T8" fmla="*/ 0 w 21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4">
                    <a:moveTo>
                      <a:pt x="0" y="12"/>
                    </a:moveTo>
                    <a:lnTo>
                      <a:pt x="10" y="24"/>
                    </a:lnTo>
                    <a:lnTo>
                      <a:pt x="21" y="12"/>
                    </a:lnTo>
                    <a:lnTo>
                      <a:pt x="12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1" name="Freeform 23"/>
              <p:cNvSpPr>
                <a:spLocks/>
              </p:cNvSpPr>
              <p:nvPr/>
            </p:nvSpPr>
            <p:spPr bwMode="auto">
              <a:xfrm>
                <a:off x="2523" y="2794"/>
                <a:ext cx="97" cy="100"/>
              </a:xfrm>
              <a:custGeom>
                <a:avLst/>
                <a:gdLst>
                  <a:gd name="T0" fmla="*/ 0 w 97"/>
                  <a:gd name="T1" fmla="*/ 88 h 100"/>
                  <a:gd name="T2" fmla="*/ 10 w 97"/>
                  <a:gd name="T3" fmla="*/ 100 h 100"/>
                  <a:gd name="T4" fmla="*/ 97 w 97"/>
                  <a:gd name="T5" fmla="*/ 12 h 100"/>
                  <a:gd name="T6" fmla="*/ 88 w 97"/>
                  <a:gd name="T7" fmla="*/ 0 h 100"/>
                  <a:gd name="T8" fmla="*/ 0 w 97"/>
                  <a:gd name="T9" fmla="*/ 8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100">
                    <a:moveTo>
                      <a:pt x="0" y="88"/>
                    </a:moveTo>
                    <a:lnTo>
                      <a:pt x="10" y="100"/>
                    </a:lnTo>
                    <a:lnTo>
                      <a:pt x="97" y="12"/>
                    </a:lnTo>
                    <a:lnTo>
                      <a:pt x="88" y="0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2" name="Freeform 24"/>
              <p:cNvSpPr>
                <a:spLocks/>
              </p:cNvSpPr>
              <p:nvPr/>
            </p:nvSpPr>
            <p:spPr bwMode="auto">
              <a:xfrm>
                <a:off x="2645" y="2750"/>
                <a:ext cx="19" cy="24"/>
              </a:xfrm>
              <a:custGeom>
                <a:avLst/>
                <a:gdLst>
                  <a:gd name="T0" fmla="*/ 0 w 19"/>
                  <a:gd name="T1" fmla="*/ 12 h 24"/>
                  <a:gd name="T2" fmla="*/ 9 w 19"/>
                  <a:gd name="T3" fmla="*/ 24 h 24"/>
                  <a:gd name="T4" fmla="*/ 19 w 19"/>
                  <a:gd name="T5" fmla="*/ 12 h 24"/>
                  <a:gd name="T6" fmla="*/ 10 w 19"/>
                  <a:gd name="T7" fmla="*/ 0 h 24"/>
                  <a:gd name="T8" fmla="*/ 0 w 19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lnTo>
                      <a:pt x="9" y="24"/>
                    </a:lnTo>
                    <a:lnTo>
                      <a:pt x="19" y="12"/>
                    </a:lnTo>
                    <a:lnTo>
                      <a:pt x="10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3" name="Freeform 25"/>
              <p:cNvSpPr>
                <a:spLocks/>
              </p:cNvSpPr>
              <p:nvPr/>
            </p:nvSpPr>
            <p:spPr bwMode="auto">
              <a:xfrm>
                <a:off x="2689" y="2630"/>
                <a:ext cx="97" cy="100"/>
              </a:xfrm>
              <a:custGeom>
                <a:avLst/>
                <a:gdLst>
                  <a:gd name="T0" fmla="*/ 0 w 97"/>
                  <a:gd name="T1" fmla="*/ 88 h 100"/>
                  <a:gd name="T2" fmla="*/ 9 w 97"/>
                  <a:gd name="T3" fmla="*/ 100 h 100"/>
                  <a:gd name="T4" fmla="*/ 97 w 97"/>
                  <a:gd name="T5" fmla="*/ 12 h 100"/>
                  <a:gd name="T6" fmla="*/ 88 w 97"/>
                  <a:gd name="T7" fmla="*/ 0 h 100"/>
                  <a:gd name="T8" fmla="*/ 0 w 97"/>
                  <a:gd name="T9" fmla="*/ 8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100">
                    <a:moveTo>
                      <a:pt x="0" y="88"/>
                    </a:moveTo>
                    <a:lnTo>
                      <a:pt x="9" y="100"/>
                    </a:lnTo>
                    <a:lnTo>
                      <a:pt x="97" y="12"/>
                    </a:lnTo>
                    <a:lnTo>
                      <a:pt x="88" y="0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4" name="Freeform 26"/>
              <p:cNvSpPr>
                <a:spLocks/>
              </p:cNvSpPr>
              <p:nvPr/>
            </p:nvSpPr>
            <p:spPr bwMode="auto">
              <a:xfrm>
                <a:off x="2809" y="2586"/>
                <a:ext cx="21" cy="22"/>
              </a:xfrm>
              <a:custGeom>
                <a:avLst/>
                <a:gdLst>
                  <a:gd name="T0" fmla="*/ 0 w 21"/>
                  <a:gd name="T1" fmla="*/ 10 h 22"/>
                  <a:gd name="T2" fmla="*/ 9 w 21"/>
                  <a:gd name="T3" fmla="*/ 22 h 22"/>
                  <a:gd name="T4" fmla="*/ 21 w 21"/>
                  <a:gd name="T5" fmla="*/ 12 h 22"/>
                  <a:gd name="T6" fmla="*/ 12 w 21"/>
                  <a:gd name="T7" fmla="*/ 0 h 22"/>
                  <a:gd name="T8" fmla="*/ 0 w 21"/>
                  <a:gd name="T9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2">
                    <a:moveTo>
                      <a:pt x="0" y="10"/>
                    </a:moveTo>
                    <a:lnTo>
                      <a:pt x="9" y="22"/>
                    </a:lnTo>
                    <a:lnTo>
                      <a:pt x="21" y="12"/>
                    </a:lnTo>
                    <a:lnTo>
                      <a:pt x="12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5" name="Freeform 27"/>
              <p:cNvSpPr>
                <a:spLocks/>
              </p:cNvSpPr>
              <p:nvPr/>
            </p:nvSpPr>
            <p:spPr bwMode="auto">
              <a:xfrm>
                <a:off x="2853" y="2466"/>
                <a:ext cx="97" cy="99"/>
              </a:xfrm>
              <a:custGeom>
                <a:avLst/>
                <a:gdLst>
                  <a:gd name="T0" fmla="*/ 0 w 97"/>
                  <a:gd name="T1" fmla="*/ 88 h 99"/>
                  <a:gd name="T2" fmla="*/ 9 w 97"/>
                  <a:gd name="T3" fmla="*/ 99 h 99"/>
                  <a:gd name="T4" fmla="*/ 97 w 97"/>
                  <a:gd name="T5" fmla="*/ 11 h 99"/>
                  <a:gd name="T6" fmla="*/ 88 w 97"/>
                  <a:gd name="T7" fmla="*/ 0 h 99"/>
                  <a:gd name="T8" fmla="*/ 0 w 97"/>
                  <a:gd name="T9" fmla="*/ 8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99">
                    <a:moveTo>
                      <a:pt x="0" y="88"/>
                    </a:moveTo>
                    <a:lnTo>
                      <a:pt x="9" y="99"/>
                    </a:lnTo>
                    <a:lnTo>
                      <a:pt x="97" y="11"/>
                    </a:lnTo>
                    <a:lnTo>
                      <a:pt x="88" y="0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6" name="Freeform 28"/>
              <p:cNvSpPr>
                <a:spLocks/>
              </p:cNvSpPr>
              <p:nvPr/>
            </p:nvSpPr>
            <p:spPr bwMode="auto">
              <a:xfrm>
                <a:off x="2974" y="2422"/>
                <a:ext cx="20" cy="22"/>
              </a:xfrm>
              <a:custGeom>
                <a:avLst/>
                <a:gdLst>
                  <a:gd name="T0" fmla="*/ 0 w 20"/>
                  <a:gd name="T1" fmla="*/ 10 h 22"/>
                  <a:gd name="T2" fmla="*/ 9 w 20"/>
                  <a:gd name="T3" fmla="*/ 22 h 22"/>
                  <a:gd name="T4" fmla="*/ 20 w 20"/>
                  <a:gd name="T5" fmla="*/ 11 h 22"/>
                  <a:gd name="T6" fmla="*/ 11 w 20"/>
                  <a:gd name="T7" fmla="*/ 0 h 22"/>
                  <a:gd name="T8" fmla="*/ 0 w 20"/>
                  <a:gd name="T9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2">
                    <a:moveTo>
                      <a:pt x="0" y="10"/>
                    </a:moveTo>
                    <a:lnTo>
                      <a:pt x="9" y="22"/>
                    </a:lnTo>
                    <a:lnTo>
                      <a:pt x="20" y="11"/>
                    </a:lnTo>
                    <a:lnTo>
                      <a:pt x="11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7" name="Freeform 29"/>
              <p:cNvSpPr>
                <a:spLocks/>
              </p:cNvSpPr>
              <p:nvPr/>
            </p:nvSpPr>
            <p:spPr bwMode="auto">
              <a:xfrm>
                <a:off x="3018" y="2300"/>
                <a:ext cx="97" cy="100"/>
              </a:xfrm>
              <a:custGeom>
                <a:avLst/>
                <a:gdLst>
                  <a:gd name="T0" fmla="*/ 0 w 97"/>
                  <a:gd name="T1" fmla="*/ 88 h 100"/>
                  <a:gd name="T2" fmla="*/ 9 w 97"/>
                  <a:gd name="T3" fmla="*/ 100 h 100"/>
                  <a:gd name="T4" fmla="*/ 97 w 97"/>
                  <a:gd name="T5" fmla="*/ 12 h 100"/>
                  <a:gd name="T6" fmla="*/ 88 w 97"/>
                  <a:gd name="T7" fmla="*/ 0 h 100"/>
                  <a:gd name="T8" fmla="*/ 0 w 97"/>
                  <a:gd name="T9" fmla="*/ 8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100">
                    <a:moveTo>
                      <a:pt x="0" y="88"/>
                    </a:moveTo>
                    <a:lnTo>
                      <a:pt x="9" y="100"/>
                    </a:lnTo>
                    <a:lnTo>
                      <a:pt x="97" y="12"/>
                    </a:lnTo>
                    <a:lnTo>
                      <a:pt x="88" y="0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8" name="Freeform 30"/>
              <p:cNvSpPr>
                <a:spLocks/>
              </p:cNvSpPr>
              <p:nvPr/>
            </p:nvSpPr>
            <p:spPr bwMode="auto">
              <a:xfrm>
                <a:off x="3139" y="2256"/>
                <a:ext cx="20" cy="23"/>
              </a:xfrm>
              <a:custGeom>
                <a:avLst/>
                <a:gdLst>
                  <a:gd name="T0" fmla="*/ 0 w 20"/>
                  <a:gd name="T1" fmla="*/ 12 h 23"/>
                  <a:gd name="T2" fmla="*/ 9 w 20"/>
                  <a:gd name="T3" fmla="*/ 23 h 23"/>
                  <a:gd name="T4" fmla="*/ 20 w 20"/>
                  <a:gd name="T5" fmla="*/ 12 h 23"/>
                  <a:gd name="T6" fmla="*/ 11 w 20"/>
                  <a:gd name="T7" fmla="*/ 0 h 23"/>
                  <a:gd name="T8" fmla="*/ 0 w 20"/>
                  <a:gd name="T9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3">
                    <a:moveTo>
                      <a:pt x="0" y="12"/>
                    </a:moveTo>
                    <a:lnTo>
                      <a:pt x="9" y="23"/>
                    </a:lnTo>
                    <a:lnTo>
                      <a:pt x="20" y="12"/>
                    </a:lnTo>
                    <a:lnTo>
                      <a:pt x="11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9" name="Freeform 31"/>
              <p:cNvSpPr>
                <a:spLocks/>
              </p:cNvSpPr>
              <p:nvPr/>
            </p:nvSpPr>
            <p:spPr bwMode="auto">
              <a:xfrm>
                <a:off x="3183" y="2136"/>
                <a:ext cx="96" cy="99"/>
              </a:xfrm>
              <a:custGeom>
                <a:avLst/>
                <a:gdLst>
                  <a:gd name="T0" fmla="*/ 0 w 96"/>
                  <a:gd name="T1" fmla="*/ 88 h 99"/>
                  <a:gd name="T2" fmla="*/ 9 w 96"/>
                  <a:gd name="T3" fmla="*/ 99 h 99"/>
                  <a:gd name="T4" fmla="*/ 96 w 96"/>
                  <a:gd name="T5" fmla="*/ 11 h 99"/>
                  <a:gd name="T6" fmla="*/ 87 w 96"/>
                  <a:gd name="T7" fmla="*/ 0 h 99"/>
                  <a:gd name="T8" fmla="*/ 0 w 96"/>
                  <a:gd name="T9" fmla="*/ 8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99">
                    <a:moveTo>
                      <a:pt x="0" y="88"/>
                    </a:moveTo>
                    <a:lnTo>
                      <a:pt x="9" y="99"/>
                    </a:lnTo>
                    <a:lnTo>
                      <a:pt x="96" y="11"/>
                    </a:lnTo>
                    <a:lnTo>
                      <a:pt x="87" y="0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0" name="Freeform 32"/>
              <p:cNvSpPr>
                <a:spLocks/>
              </p:cNvSpPr>
              <p:nvPr/>
            </p:nvSpPr>
            <p:spPr bwMode="auto">
              <a:xfrm>
                <a:off x="3304" y="2092"/>
                <a:ext cx="19" cy="23"/>
              </a:xfrm>
              <a:custGeom>
                <a:avLst/>
                <a:gdLst>
                  <a:gd name="T0" fmla="*/ 0 w 19"/>
                  <a:gd name="T1" fmla="*/ 12 h 23"/>
                  <a:gd name="T2" fmla="*/ 9 w 19"/>
                  <a:gd name="T3" fmla="*/ 23 h 23"/>
                  <a:gd name="T4" fmla="*/ 19 w 19"/>
                  <a:gd name="T5" fmla="*/ 12 h 23"/>
                  <a:gd name="T6" fmla="*/ 10 w 19"/>
                  <a:gd name="T7" fmla="*/ 0 h 23"/>
                  <a:gd name="T8" fmla="*/ 0 w 19"/>
                  <a:gd name="T9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3">
                    <a:moveTo>
                      <a:pt x="0" y="12"/>
                    </a:moveTo>
                    <a:lnTo>
                      <a:pt x="9" y="23"/>
                    </a:lnTo>
                    <a:lnTo>
                      <a:pt x="19" y="12"/>
                    </a:lnTo>
                    <a:lnTo>
                      <a:pt x="10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1" name="Freeform 33"/>
              <p:cNvSpPr>
                <a:spLocks/>
              </p:cNvSpPr>
              <p:nvPr/>
            </p:nvSpPr>
            <p:spPr bwMode="auto">
              <a:xfrm>
                <a:off x="3348" y="1972"/>
                <a:ext cx="97" cy="99"/>
              </a:xfrm>
              <a:custGeom>
                <a:avLst/>
                <a:gdLst>
                  <a:gd name="T0" fmla="*/ 0 w 97"/>
                  <a:gd name="T1" fmla="*/ 88 h 99"/>
                  <a:gd name="T2" fmla="*/ 9 w 97"/>
                  <a:gd name="T3" fmla="*/ 99 h 99"/>
                  <a:gd name="T4" fmla="*/ 97 w 97"/>
                  <a:gd name="T5" fmla="*/ 11 h 99"/>
                  <a:gd name="T6" fmla="*/ 88 w 97"/>
                  <a:gd name="T7" fmla="*/ 0 h 99"/>
                  <a:gd name="T8" fmla="*/ 0 w 97"/>
                  <a:gd name="T9" fmla="*/ 8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99">
                    <a:moveTo>
                      <a:pt x="0" y="88"/>
                    </a:moveTo>
                    <a:lnTo>
                      <a:pt x="9" y="99"/>
                    </a:lnTo>
                    <a:lnTo>
                      <a:pt x="97" y="11"/>
                    </a:lnTo>
                    <a:lnTo>
                      <a:pt x="88" y="0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2" name="Freeform 34"/>
              <p:cNvSpPr>
                <a:spLocks/>
              </p:cNvSpPr>
              <p:nvPr/>
            </p:nvSpPr>
            <p:spPr bwMode="auto">
              <a:xfrm>
                <a:off x="3468" y="1928"/>
                <a:ext cx="21" cy="22"/>
              </a:xfrm>
              <a:custGeom>
                <a:avLst/>
                <a:gdLst>
                  <a:gd name="T0" fmla="*/ 0 w 21"/>
                  <a:gd name="T1" fmla="*/ 10 h 22"/>
                  <a:gd name="T2" fmla="*/ 9 w 21"/>
                  <a:gd name="T3" fmla="*/ 22 h 22"/>
                  <a:gd name="T4" fmla="*/ 21 w 21"/>
                  <a:gd name="T5" fmla="*/ 11 h 22"/>
                  <a:gd name="T6" fmla="*/ 12 w 21"/>
                  <a:gd name="T7" fmla="*/ 0 h 22"/>
                  <a:gd name="T8" fmla="*/ 0 w 21"/>
                  <a:gd name="T9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2">
                    <a:moveTo>
                      <a:pt x="0" y="10"/>
                    </a:moveTo>
                    <a:lnTo>
                      <a:pt x="9" y="22"/>
                    </a:lnTo>
                    <a:lnTo>
                      <a:pt x="21" y="11"/>
                    </a:lnTo>
                    <a:lnTo>
                      <a:pt x="12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3" name="Freeform 35"/>
              <p:cNvSpPr>
                <a:spLocks/>
              </p:cNvSpPr>
              <p:nvPr/>
            </p:nvSpPr>
            <p:spPr bwMode="auto">
              <a:xfrm>
                <a:off x="3512" y="1807"/>
                <a:ext cx="97" cy="100"/>
              </a:xfrm>
              <a:custGeom>
                <a:avLst/>
                <a:gdLst>
                  <a:gd name="T0" fmla="*/ 0 w 97"/>
                  <a:gd name="T1" fmla="*/ 88 h 100"/>
                  <a:gd name="T2" fmla="*/ 9 w 97"/>
                  <a:gd name="T3" fmla="*/ 100 h 100"/>
                  <a:gd name="T4" fmla="*/ 97 w 97"/>
                  <a:gd name="T5" fmla="*/ 12 h 100"/>
                  <a:gd name="T6" fmla="*/ 88 w 97"/>
                  <a:gd name="T7" fmla="*/ 0 h 100"/>
                  <a:gd name="T8" fmla="*/ 0 w 97"/>
                  <a:gd name="T9" fmla="*/ 8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100">
                    <a:moveTo>
                      <a:pt x="0" y="88"/>
                    </a:moveTo>
                    <a:lnTo>
                      <a:pt x="9" y="100"/>
                    </a:lnTo>
                    <a:lnTo>
                      <a:pt x="97" y="12"/>
                    </a:lnTo>
                    <a:lnTo>
                      <a:pt x="88" y="0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4" name="Freeform 36"/>
              <p:cNvSpPr>
                <a:spLocks/>
              </p:cNvSpPr>
              <p:nvPr/>
            </p:nvSpPr>
            <p:spPr bwMode="auto">
              <a:xfrm>
                <a:off x="3634" y="1763"/>
                <a:ext cx="19" cy="22"/>
              </a:xfrm>
              <a:custGeom>
                <a:avLst/>
                <a:gdLst>
                  <a:gd name="T0" fmla="*/ 0 w 19"/>
                  <a:gd name="T1" fmla="*/ 11 h 22"/>
                  <a:gd name="T2" fmla="*/ 9 w 19"/>
                  <a:gd name="T3" fmla="*/ 22 h 22"/>
                  <a:gd name="T4" fmla="*/ 19 w 19"/>
                  <a:gd name="T5" fmla="*/ 12 h 22"/>
                  <a:gd name="T6" fmla="*/ 10 w 19"/>
                  <a:gd name="T7" fmla="*/ 0 h 22"/>
                  <a:gd name="T8" fmla="*/ 0 w 19"/>
                  <a:gd name="T9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2">
                    <a:moveTo>
                      <a:pt x="0" y="11"/>
                    </a:moveTo>
                    <a:lnTo>
                      <a:pt x="9" y="22"/>
                    </a:lnTo>
                    <a:lnTo>
                      <a:pt x="19" y="12"/>
                    </a:lnTo>
                    <a:lnTo>
                      <a:pt x="1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5" name="Freeform 37"/>
              <p:cNvSpPr>
                <a:spLocks/>
              </p:cNvSpPr>
              <p:nvPr/>
            </p:nvSpPr>
            <p:spPr bwMode="auto">
              <a:xfrm>
                <a:off x="3678" y="1642"/>
                <a:ext cx="95" cy="99"/>
              </a:xfrm>
              <a:custGeom>
                <a:avLst/>
                <a:gdLst>
                  <a:gd name="T0" fmla="*/ 0 w 95"/>
                  <a:gd name="T1" fmla="*/ 88 h 99"/>
                  <a:gd name="T2" fmla="*/ 9 w 95"/>
                  <a:gd name="T3" fmla="*/ 99 h 99"/>
                  <a:gd name="T4" fmla="*/ 95 w 95"/>
                  <a:gd name="T5" fmla="*/ 11 h 99"/>
                  <a:gd name="T6" fmla="*/ 86 w 95"/>
                  <a:gd name="T7" fmla="*/ 0 h 99"/>
                  <a:gd name="T8" fmla="*/ 0 w 95"/>
                  <a:gd name="T9" fmla="*/ 8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9">
                    <a:moveTo>
                      <a:pt x="0" y="88"/>
                    </a:moveTo>
                    <a:lnTo>
                      <a:pt x="9" y="99"/>
                    </a:lnTo>
                    <a:lnTo>
                      <a:pt x="95" y="11"/>
                    </a:lnTo>
                    <a:lnTo>
                      <a:pt x="86" y="0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6" name="Freeform 38"/>
              <p:cNvSpPr>
                <a:spLocks/>
              </p:cNvSpPr>
              <p:nvPr/>
            </p:nvSpPr>
            <p:spPr bwMode="auto">
              <a:xfrm>
                <a:off x="3798" y="1598"/>
                <a:ext cx="19" cy="23"/>
              </a:xfrm>
              <a:custGeom>
                <a:avLst/>
                <a:gdLst>
                  <a:gd name="T0" fmla="*/ 0 w 19"/>
                  <a:gd name="T1" fmla="*/ 11 h 23"/>
                  <a:gd name="T2" fmla="*/ 9 w 19"/>
                  <a:gd name="T3" fmla="*/ 23 h 23"/>
                  <a:gd name="T4" fmla="*/ 19 w 19"/>
                  <a:gd name="T5" fmla="*/ 11 h 23"/>
                  <a:gd name="T6" fmla="*/ 10 w 19"/>
                  <a:gd name="T7" fmla="*/ 0 h 23"/>
                  <a:gd name="T8" fmla="*/ 0 w 19"/>
                  <a:gd name="T9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3">
                    <a:moveTo>
                      <a:pt x="0" y="11"/>
                    </a:moveTo>
                    <a:lnTo>
                      <a:pt x="9" y="23"/>
                    </a:lnTo>
                    <a:lnTo>
                      <a:pt x="19" y="11"/>
                    </a:lnTo>
                    <a:lnTo>
                      <a:pt x="1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7" name="Freeform 39"/>
              <p:cNvSpPr>
                <a:spLocks/>
              </p:cNvSpPr>
              <p:nvPr/>
            </p:nvSpPr>
            <p:spPr bwMode="auto">
              <a:xfrm>
                <a:off x="3842" y="1477"/>
                <a:ext cx="97" cy="100"/>
              </a:xfrm>
              <a:custGeom>
                <a:avLst/>
                <a:gdLst>
                  <a:gd name="T0" fmla="*/ 0 w 97"/>
                  <a:gd name="T1" fmla="*/ 88 h 100"/>
                  <a:gd name="T2" fmla="*/ 9 w 97"/>
                  <a:gd name="T3" fmla="*/ 100 h 100"/>
                  <a:gd name="T4" fmla="*/ 97 w 97"/>
                  <a:gd name="T5" fmla="*/ 12 h 100"/>
                  <a:gd name="T6" fmla="*/ 88 w 97"/>
                  <a:gd name="T7" fmla="*/ 0 h 100"/>
                  <a:gd name="T8" fmla="*/ 0 w 97"/>
                  <a:gd name="T9" fmla="*/ 8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100">
                    <a:moveTo>
                      <a:pt x="0" y="88"/>
                    </a:moveTo>
                    <a:lnTo>
                      <a:pt x="9" y="100"/>
                    </a:lnTo>
                    <a:lnTo>
                      <a:pt x="97" y="12"/>
                    </a:lnTo>
                    <a:lnTo>
                      <a:pt x="88" y="0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8" name="Freeform 40"/>
              <p:cNvSpPr>
                <a:spLocks/>
              </p:cNvSpPr>
              <p:nvPr/>
            </p:nvSpPr>
            <p:spPr bwMode="auto">
              <a:xfrm>
                <a:off x="3962" y="1434"/>
                <a:ext cx="21" cy="23"/>
              </a:xfrm>
              <a:custGeom>
                <a:avLst/>
                <a:gdLst>
                  <a:gd name="T0" fmla="*/ 0 w 21"/>
                  <a:gd name="T1" fmla="*/ 11 h 23"/>
                  <a:gd name="T2" fmla="*/ 9 w 21"/>
                  <a:gd name="T3" fmla="*/ 23 h 23"/>
                  <a:gd name="T4" fmla="*/ 21 w 21"/>
                  <a:gd name="T5" fmla="*/ 11 h 23"/>
                  <a:gd name="T6" fmla="*/ 12 w 21"/>
                  <a:gd name="T7" fmla="*/ 0 h 23"/>
                  <a:gd name="T8" fmla="*/ 0 w 21"/>
                  <a:gd name="T9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3">
                    <a:moveTo>
                      <a:pt x="0" y="11"/>
                    </a:moveTo>
                    <a:lnTo>
                      <a:pt x="9" y="23"/>
                    </a:lnTo>
                    <a:lnTo>
                      <a:pt x="21" y="11"/>
                    </a:lnTo>
                    <a:lnTo>
                      <a:pt x="12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9" name="Freeform 41"/>
              <p:cNvSpPr>
                <a:spLocks/>
              </p:cNvSpPr>
              <p:nvPr/>
            </p:nvSpPr>
            <p:spPr bwMode="auto">
              <a:xfrm>
                <a:off x="4006" y="1313"/>
                <a:ext cx="97" cy="100"/>
              </a:xfrm>
              <a:custGeom>
                <a:avLst/>
                <a:gdLst>
                  <a:gd name="T0" fmla="*/ 0 w 97"/>
                  <a:gd name="T1" fmla="*/ 88 h 100"/>
                  <a:gd name="T2" fmla="*/ 9 w 97"/>
                  <a:gd name="T3" fmla="*/ 100 h 100"/>
                  <a:gd name="T4" fmla="*/ 97 w 97"/>
                  <a:gd name="T5" fmla="*/ 12 h 100"/>
                  <a:gd name="T6" fmla="*/ 88 w 97"/>
                  <a:gd name="T7" fmla="*/ 0 h 100"/>
                  <a:gd name="T8" fmla="*/ 0 w 97"/>
                  <a:gd name="T9" fmla="*/ 8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100">
                    <a:moveTo>
                      <a:pt x="0" y="88"/>
                    </a:moveTo>
                    <a:lnTo>
                      <a:pt x="9" y="100"/>
                    </a:lnTo>
                    <a:lnTo>
                      <a:pt x="97" y="12"/>
                    </a:lnTo>
                    <a:lnTo>
                      <a:pt x="88" y="0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0" name="Freeform 42"/>
              <p:cNvSpPr>
                <a:spLocks/>
              </p:cNvSpPr>
              <p:nvPr/>
            </p:nvSpPr>
            <p:spPr bwMode="auto">
              <a:xfrm>
                <a:off x="4128" y="1269"/>
                <a:ext cx="19" cy="22"/>
              </a:xfrm>
              <a:custGeom>
                <a:avLst/>
                <a:gdLst>
                  <a:gd name="T0" fmla="*/ 0 w 19"/>
                  <a:gd name="T1" fmla="*/ 11 h 22"/>
                  <a:gd name="T2" fmla="*/ 9 w 19"/>
                  <a:gd name="T3" fmla="*/ 22 h 22"/>
                  <a:gd name="T4" fmla="*/ 19 w 19"/>
                  <a:gd name="T5" fmla="*/ 12 h 22"/>
                  <a:gd name="T6" fmla="*/ 10 w 19"/>
                  <a:gd name="T7" fmla="*/ 0 h 22"/>
                  <a:gd name="T8" fmla="*/ 0 w 19"/>
                  <a:gd name="T9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2">
                    <a:moveTo>
                      <a:pt x="0" y="11"/>
                    </a:moveTo>
                    <a:lnTo>
                      <a:pt x="9" y="22"/>
                    </a:lnTo>
                    <a:lnTo>
                      <a:pt x="19" y="12"/>
                    </a:lnTo>
                    <a:lnTo>
                      <a:pt x="10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1" name="Freeform 43"/>
              <p:cNvSpPr>
                <a:spLocks/>
              </p:cNvSpPr>
              <p:nvPr/>
            </p:nvSpPr>
            <p:spPr bwMode="auto">
              <a:xfrm>
                <a:off x="4171" y="1201"/>
                <a:ext cx="46" cy="48"/>
              </a:xfrm>
              <a:custGeom>
                <a:avLst/>
                <a:gdLst>
                  <a:gd name="T0" fmla="*/ 0 w 46"/>
                  <a:gd name="T1" fmla="*/ 36 h 48"/>
                  <a:gd name="T2" fmla="*/ 9 w 46"/>
                  <a:gd name="T3" fmla="*/ 48 h 48"/>
                  <a:gd name="T4" fmla="*/ 46 w 46"/>
                  <a:gd name="T5" fmla="*/ 11 h 48"/>
                  <a:gd name="T6" fmla="*/ 37 w 46"/>
                  <a:gd name="T7" fmla="*/ 0 h 48"/>
                  <a:gd name="T8" fmla="*/ 0 w 46"/>
                  <a:gd name="T9" fmla="*/ 3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8">
                    <a:moveTo>
                      <a:pt x="0" y="36"/>
                    </a:moveTo>
                    <a:lnTo>
                      <a:pt x="9" y="48"/>
                    </a:lnTo>
                    <a:lnTo>
                      <a:pt x="46" y="11"/>
                    </a:lnTo>
                    <a:lnTo>
                      <a:pt x="37" y="0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0" name="Line 45"/>
            <p:cNvSpPr>
              <a:spLocks noChangeShapeType="1"/>
            </p:cNvSpPr>
            <p:nvPr/>
          </p:nvSpPr>
          <p:spPr bwMode="auto">
            <a:xfrm flipH="1" flipV="1">
              <a:off x="1632" y="1035"/>
              <a:ext cx="816" cy="19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Line 46"/>
            <p:cNvSpPr>
              <a:spLocks noChangeShapeType="1"/>
            </p:cNvSpPr>
            <p:nvPr/>
          </p:nvSpPr>
          <p:spPr bwMode="auto">
            <a:xfrm flipH="1" flipV="1">
              <a:off x="921" y="1417"/>
              <a:ext cx="1527" cy="153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Line 47"/>
            <p:cNvSpPr>
              <a:spLocks noChangeShapeType="1"/>
            </p:cNvSpPr>
            <p:nvPr/>
          </p:nvSpPr>
          <p:spPr bwMode="auto">
            <a:xfrm flipV="1">
              <a:off x="2446" y="1035"/>
              <a:ext cx="837" cy="19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Rectangle 48"/>
            <p:cNvSpPr>
              <a:spLocks noChangeArrowheads="1"/>
            </p:cNvSpPr>
            <p:nvPr/>
          </p:nvSpPr>
          <p:spPr bwMode="auto">
            <a:xfrm>
              <a:off x="2329" y="1136"/>
              <a:ext cx="747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Rectangle 49"/>
            <p:cNvSpPr>
              <a:spLocks noChangeArrowheads="1"/>
            </p:cNvSpPr>
            <p:nvPr/>
          </p:nvSpPr>
          <p:spPr bwMode="auto">
            <a:xfrm>
              <a:off x="2531" y="1169"/>
              <a:ext cx="233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3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s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50"/>
            <p:cNvSpPr>
              <a:spLocks noChangeArrowheads="1"/>
            </p:cNvSpPr>
            <p:nvPr/>
          </p:nvSpPr>
          <p:spPr bwMode="auto">
            <a:xfrm>
              <a:off x="2644" y="1295"/>
              <a:ext cx="22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max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6" name="Freeform 51"/>
            <p:cNvSpPr>
              <a:spLocks/>
            </p:cNvSpPr>
            <p:nvPr/>
          </p:nvSpPr>
          <p:spPr bwMode="auto">
            <a:xfrm>
              <a:off x="1649" y="1378"/>
              <a:ext cx="2394" cy="1882"/>
            </a:xfrm>
            <a:custGeom>
              <a:avLst/>
              <a:gdLst>
                <a:gd name="T0" fmla="*/ 22 w 2394"/>
                <a:gd name="T1" fmla="*/ 1882 h 1882"/>
                <a:gd name="T2" fmla="*/ 62 w 2394"/>
                <a:gd name="T3" fmla="*/ 1648 h 1882"/>
                <a:gd name="T4" fmla="*/ 61 w 2394"/>
                <a:gd name="T5" fmla="*/ 1652 h 1882"/>
                <a:gd name="T6" fmla="*/ 98 w 2394"/>
                <a:gd name="T7" fmla="*/ 1472 h 1882"/>
                <a:gd name="T8" fmla="*/ 129 w 2394"/>
                <a:gd name="T9" fmla="*/ 1346 h 1882"/>
                <a:gd name="T10" fmla="*/ 163 w 2394"/>
                <a:gd name="T11" fmla="*/ 1212 h 1882"/>
                <a:gd name="T12" fmla="*/ 203 w 2394"/>
                <a:gd name="T13" fmla="*/ 1075 h 1882"/>
                <a:gd name="T14" fmla="*/ 247 w 2394"/>
                <a:gd name="T15" fmla="*/ 945 h 1882"/>
                <a:gd name="T16" fmla="*/ 296 w 2394"/>
                <a:gd name="T17" fmla="*/ 828 h 1882"/>
                <a:gd name="T18" fmla="*/ 350 w 2394"/>
                <a:gd name="T19" fmla="*/ 719 h 1882"/>
                <a:gd name="T20" fmla="*/ 410 w 2394"/>
                <a:gd name="T21" fmla="*/ 618 h 1882"/>
                <a:gd name="T22" fmla="*/ 407 w 2394"/>
                <a:gd name="T23" fmla="*/ 622 h 1882"/>
                <a:gd name="T24" fmla="*/ 478 w 2394"/>
                <a:gd name="T25" fmla="*/ 533 h 1882"/>
                <a:gd name="T26" fmla="*/ 539 w 2394"/>
                <a:gd name="T27" fmla="*/ 475 h 1882"/>
                <a:gd name="T28" fmla="*/ 605 w 2394"/>
                <a:gd name="T29" fmla="*/ 427 h 1882"/>
                <a:gd name="T30" fmla="*/ 601 w 2394"/>
                <a:gd name="T31" fmla="*/ 429 h 1882"/>
                <a:gd name="T32" fmla="*/ 700 w 2394"/>
                <a:gd name="T33" fmla="*/ 378 h 1882"/>
                <a:gd name="T34" fmla="*/ 811 w 2394"/>
                <a:gd name="T35" fmla="*/ 332 h 1882"/>
                <a:gd name="T36" fmla="*/ 935 w 2394"/>
                <a:gd name="T37" fmla="*/ 287 h 1882"/>
                <a:gd name="T38" fmla="*/ 1078 w 2394"/>
                <a:gd name="T39" fmla="*/ 235 h 1882"/>
                <a:gd name="T40" fmla="*/ 1233 w 2394"/>
                <a:gd name="T41" fmla="*/ 186 h 1882"/>
                <a:gd name="T42" fmla="*/ 1402 w 2394"/>
                <a:gd name="T43" fmla="*/ 140 h 1882"/>
                <a:gd name="T44" fmla="*/ 1485 w 2394"/>
                <a:gd name="T45" fmla="*/ 109 h 1882"/>
                <a:gd name="T46" fmla="*/ 1578 w 2394"/>
                <a:gd name="T47" fmla="*/ 102 h 1882"/>
                <a:gd name="T48" fmla="*/ 1766 w 2394"/>
                <a:gd name="T49" fmla="*/ 74 h 1882"/>
                <a:gd name="T50" fmla="*/ 1968 w 2394"/>
                <a:gd name="T51" fmla="*/ 53 h 1882"/>
                <a:gd name="T52" fmla="*/ 2177 w 2394"/>
                <a:gd name="T53" fmla="*/ 36 h 1882"/>
                <a:gd name="T54" fmla="*/ 2392 w 2394"/>
                <a:gd name="T55" fmla="*/ 0 h 1882"/>
                <a:gd name="T56" fmla="*/ 2071 w 2394"/>
                <a:gd name="T57" fmla="*/ 21 h 1882"/>
                <a:gd name="T58" fmla="*/ 1866 w 2394"/>
                <a:gd name="T59" fmla="*/ 39 h 1882"/>
                <a:gd name="T60" fmla="*/ 1669 w 2394"/>
                <a:gd name="T61" fmla="*/ 63 h 1882"/>
                <a:gd name="T62" fmla="*/ 1485 w 2394"/>
                <a:gd name="T63" fmla="*/ 97 h 1882"/>
                <a:gd name="T64" fmla="*/ 1393 w 2394"/>
                <a:gd name="T65" fmla="*/ 118 h 1882"/>
                <a:gd name="T66" fmla="*/ 1224 w 2394"/>
                <a:gd name="T67" fmla="*/ 164 h 1882"/>
                <a:gd name="T68" fmla="*/ 1069 w 2394"/>
                <a:gd name="T69" fmla="*/ 213 h 1882"/>
                <a:gd name="T70" fmla="*/ 927 w 2394"/>
                <a:gd name="T71" fmla="*/ 265 h 1882"/>
                <a:gd name="T72" fmla="*/ 802 w 2394"/>
                <a:gd name="T73" fmla="*/ 310 h 1882"/>
                <a:gd name="T74" fmla="*/ 691 w 2394"/>
                <a:gd name="T75" fmla="*/ 356 h 1882"/>
                <a:gd name="T76" fmla="*/ 592 w 2394"/>
                <a:gd name="T77" fmla="*/ 407 h 1882"/>
                <a:gd name="T78" fmla="*/ 544 w 2394"/>
                <a:gd name="T79" fmla="*/ 441 h 1882"/>
                <a:gd name="T80" fmla="*/ 502 w 2394"/>
                <a:gd name="T81" fmla="*/ 477 h 1882"/>
                <a:gd name="T82" fmla="*/ 424 w 2394"/>
                <a:gd name="T83" fmla="*/ 560 h 1882"/>
                <a:gd name="T84" fmla="*/ 388 w 2394"/>
                <a:gd name="T85" fmla="*/ 609 h 1882"/>
                <a:gd name="T86" fmla="*/ 328 w 2394"/>
                <a:gd name="T87" fmla="*/ 710 h 1882"/>
                <a:gd name="T88" fmla="*/ 274 w 2394"/>
                <a:gd name="T89" fmla="*/ 819 h 1882"/>
                <a:gd name="T90" fmla="*/ 225 w 2394"/>
                <a:gd name="T91" fmla="*/ 936 h 1882"/>
                <a:gd name="T92" fmla="*/ 181 w 2394"/>
                <a:gd name="T93" fmla="*/ 1066 h 1882"/>
                <a:gd name="T94" fmla="*/ 141 w 2394"/>
                <a:gd name="T95" fmla="*/ 1203 h 1882"/>
                <a:gd name="T96" fmla="*/ 107 w 2394"/>
                <a:gd name="T97" fmla="*/ 1337 h 1882"/>
                <a:gd name="T98" fmla="*/ 76 w 2394"/>
                <a:gd name="T99" fmla="*/ 1463 h 1882"/>
                <a:gd name="T100" fmla="*/ 39 w 2394"/>
                <a:gd name="T101" fmla="*/ 1643 h 1882"/>
                <a:gd name="T102" fmla="*/ 39 w 2394"/>
                <a:gd name="T103" fmla="*/ 1648 h 1882"/>
                <a:gd name="T104" fmla="*/ 0 w 2394"/>
                <a:gd name="T105" fmla="*/ 1878 h 1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94" h="1882">
                  <a:moveTo>
                    <a:pt x="0" y="1878"/>
                  </a:moveTo>
                  <a:lnTo>
                    <a:pt x="22" y="1882"/>
                  </a:lnTo>
                  <a:lnTo>
                    <a:pt x="41" y="1764"/>
                  </a:lnTo>
                  <a:lnTo>
                    <a:pt x="62" y="1648"/>
                  </a:lnTo>
                  <a:lnTo>
                    <a:pt x="50" y="1648"/>
                  </a:lnTo>
                  <a:lnTo>
                    <a:pt x="61" y="1652"/>
                  </a:lnTo>
                  <a:lnTo>
                    <a:pt x="85" y="1533"/>
                  </a:lnTo>
                  <a:lnTo>
                    <a:pt x="98" y="1472"/>
                  </a:lnTo>
                  <a:lnTo>
                    <a:pt x="114" y="1408"/>
                  </a:lnTo>
                  <a:lnTo>
                    <a:pt x="129" y="1346"/>
                  </a:lnTo>
                  <a:lnTo>
                    <a:pt x="146" y="1279"/>
                  </a:lnTo>
                  <a:lnTo>
                    <a:pt x="163" y="1212"/>
                  </a:lnTo>
                  <a:lnTo>
                    <a:pt x="182" y="1143"/>
                  </a:lnTo>
                  <a:lnTo>
                    <a:pt x="203" y="1075"/>
                  </a:lnTo>
                  <a:lnTo>
                    <a:pt x="224" y="1009"/>
                  </a:lnTo>
                  <a:lnTo>
                    <a:pt x="247" y="945"/>
                  </a:lnTo>
                  <a:lnTo>
                    <a:pt x="270" y="886"/>
                  </a:lnTo>
                  <a:lnTo>
                    <a:pt x="296" y="828"/>
                  </a:lnTo>
                  <a:lnTo>
                    <a:pt x="323" y="772"/>
                  </a:lnTo>
                  <a:lnTo>
                    <a:pt x="350" y="719"/>
                  </a:lnTo>
                  <a:lnTo>
                    <a:pt x="379" y="667"/>
                  </a:lnTo>
                  <a:lnTo>
                    <a:pt x="410" y="618"/>
                  </a:lnTo>
                  <a:lnTo>
                    <a:pt x="400" y="614"/>
                  </a:lnTo>
                  <a:lnTo>
                    <a:pt x="407" y="622"/>
                  </a:lnTo>
                  <a:lnTo>
                    <a:pt x="441" y="577"/>
                  </a:lnTo>
                  <a:lnTo>
                    <a:pt x="478" y="533"/>
                  </a:lnTo>
                  <a:lnTo>
                    <a:pt x="517" y="494"/>
                  </a:lnTo>
                  <a:lnTo>
                    <a:pt x="539" y="475"/>
                  </a:lnTo>
                  <a:lnTo>
                    <a:pt x="561" y="458"/>
                  </a:lnTo>
                  <a:lnTo>
                    <a:pt x="605" y="427"/>
                  </a:lnTo>
                  <a:lnTo>
                    <a:pt x="598" y="419"/>
                  </a:lnTo>
                  <a:lnTo>
                    <a:pt x="601" y="429"/>
                  </a:lnTo>
                  <a:lnTo>
                    <a:pt x="649" y="402"/>
                  </a:lnTo>
                  <a:lnTo>
                    <a:pt x="700" y="378"/>
                  </a:lnTo>
                  <a:lnTo>
                    <a:pt x="754" y="356"/>
                  </a:lnTo>
                  <a:lnTo>
                    <a:pt x="811" y="332"/>
                  </a:lnTo>
                  <a:lnTo>
                    <a:pt x="872" y="310"/>
                  </a:lnTo>
                  <a:lnTo>
                    <a:pt x="935" y="287"/>
                  </a:lnTo>
                  <a:lnTo>
                    <a:pt x="1005" y="261"/>
                  </a:lnTo>
                  <a:lnTo>
                    <a:pt x="1078" y="235"/>
                  </a:lnTo>
                  <a:lnTo>
                    <a:pt x="1154" y="211"/>
                  </a:lnTo>
                  <a:lnTo>
                    <a:pt x="1233" y="186"/>
                  </a:lnTo>
                  <a:lnTo>
                    <a:pt x="1316" y="162"/>
                  </a:lnTo>
                  <a:lnTo>
                    <a:pt x="1402" y="140"/>
                  </a:lnTo>
                  <a:lnTo>
                    <a:pt x="1490" y="119"/>
                  </a:lnTo>
                  <a:lnTo>
                    <a:pt x="1485" y="109"/>
                  </a:lnTo>
                  <a:lnTo>
                    <a:pt x="1485" y="120"/>
                  </a:lnTo>
                  <a:lnTo>
                    <a:pt x="1578" y="102"/>
                  </a:lnTo>
                  <a:lnTo>
                    <a:pt x="1669" y="87"/>
                  </a:lnTo>
                  <a:lnTo>
                    <a:pt x="1766" y="74"/>
                  </a:lnTo>
                  <a:lnTo>
                    <a:pt x="1866" y="62"/>
                  </a:lnTo>
                  <a:lnTo>
                    <a:pt x="1968" y="53"/>
                  </a:lnTo>
                  <a:lnTo>
                    <a:pt x="2071" y="44"/>
                  </a:lnTo>
                  <a:lnTo>
                    <a:pt x="2177" y="36"/>
                  </a:lnTo>
                  <a:lnTo>
                    <a:pt x="2394" y="23"/>
                  </a:lnTo>
                  <a:lnTo>
                    <a:pt x="2392" y="0"/>
                  </a:lnTo>
                  <a:lnTo>
                    <a:pt x="2177" y="13"/>
                  </a:lnTo>
                  <a:lnTo>
                    <a:pt x="2071" y="21"/>
                  </a:lnTo>
                  <a:lnTo>
                    <a:pt x="1968" y="30"/>
                  </a:lnTo>
                  <a:lnTo>
                    <a:pt x="1866" y="39"/>
                  </a:lnTo>
                  <a:lnTo>
                    <a:pt x="1766" y="50"/>
                  </a:lnTo>
                  <a:lnTo>
                    <a:pt x="1669" y="63"/>
                  </a:lnTo>
                  <a:lnTo>
                    <a:pt x="1574" y="80"/>
                  </a:lnTo>
                  <a:lnTo>
                    <a:pt x="1485" y="97"/>
                  </a:lnTo>
                  <a:lnTo>
                    <a:pt x="1481" y="97"/>
                  </a:lnTo>
                  <a:lnTo>
                    <a:pt x="1393" y="118"/>
                  </a:lnTo>
                  <a:lnTo>
                    <a:pt x="1307" y="140"/>
                  </a:lnTo>
                  <a:lnTo>
                    <a:pt x="1224" y="164"/>
                  </a:lnTo>
                  <a:lnTo>
                    <a:pt x="1145" y="189"/>
                  </a:lnTo>
                  <a:lnTo>
                    <a:pt x="1069" y="213"/>
                  </a:lnTo>
                  <a:lnTo>
                    <a:pt x="996" y="239"/>
                  </a:lnTo>
                  <a:lnTo>
                    <a:pt x="927" y="265"/>
                  </a:lnTo>
                  <a:lnTo>
                    <a:pt x="863" y="288"/>
                  </a:lnTo>
                  <a:lnTo>
                    <a:pt x="802" y="310"/>
                  </a:lnTo>
                  <a:lnTo>
                    <a:pt x="745" y="334"/>
                  </a:lnTo>
                  <a:lnTo>
                    <a:pt x="691" y="356"/>
                  </a:lnTo>
                  <a:lnTo>
                    <a:pt x="640" y="380"/>
                  </a:lnTo>
                  <a:lnTo>
                    <a:pt x="592" y="407"/>
                  </a:lnTo>
                  <a:lnTo>
                    <a:pt x="588" y="410"/>
                  </a:lnTo>
                  <a:lnTo>
                    <a:pt x="544" y="441"/>
                  </a:lnTo>
                  <a:lnTo>
                    <a:pt x="522" y="458"/>
                  </a:lnTo>
                  <a:lnTo>
                    <a:pt x="502" y="477"/>
                  </a:lnTo>
                  <a:lnTo>
                    <a:pt x="462" y="516"/>
                  </a:lnTo>
                  <a:lnTo>
                    <a:pt x="424" y="560"/>
                  </a:lnTo>
                  <a:lnTo>
                    <a:pt x="390" y="605"/>
                  </a:lnTo>
                  <a:lnTo>
                    <a:pt x="388" y="609"/>
                  </a:lnTo>
                  <a:lnTo>
                    <a:pt x="357" y="658"/>
                  </a:lnTo>
                  <a:lnTo>
                    <a:pt x="328" y="710"/>
                  </a:lnTo>
                  <a:lnTo>
                    <a:pt x="301" y="763"/>
                  </a:lnTo>
                  <a:lnTo>
                    <a:pt x="274" y="819"/>
                  </a:lnTo>
                  <a:lnTo>
                    <a:pt x="249" y="877"/>
                  </a:lnTo>
                  <a:lnTo>
                    <a:pt x="225" y="936"/>
                  </a:lnTo>
                  <a:lnTo>
                    <a:pt x="202" y="1000"/>
                  </a:lnTo>
                  <a:lnTo>
                    <a:pt x="181" y="1066"/>
                  </a:lnTo>
                  <a:lnTo>
                    <a:pt x="160" y="1134"/>
                  </a:lnTo>
                  <a:lnTo>
                    <a:pt x="141" y="1203"/>
                  </a:lnTo>
                  <a:lnTo>
                    <a:pt x="124" y="1270"/>
                  </a:lnTo>
                  <a:lnTo>
                    <a:pt x="107" y="1337"/>
                  </a:lnTo>
                  <a:lnTo>
                    <a:pt x="92" y="1403"/>
                  </a:lnTo>
                  <a:lnTo>
                    <a:pt x="76" y="1463"/>
                  </a:lnTo>
                  <a:lnTo>
                    <a:pt x="63" y="1524"/>
                  </a:lnTo>
                  <a:lnTo>
                    <a:pt x="39" y="1643"/>
                  </a:lnTo>
                  <a:lnTo>
                    <a:pt x="39" y="1648"/>
                  </a:lnTo>
                  <a:lnTo>
                    <a:pt x="39" y="1648"/>
                  </a:lnTo>
                  <a:lnTo>
                    <a:pt x="18" y="1764"/>
                  </a:lnTo>
                  <a:lnTo>
                    <a:pt x="0" y="1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52"/>
            <p:cNvSpPr>
              <a:spLocks noChangeArrowheads="1"/>
            </p:cNvSpPr>
            <p:nvPr/>
          </p:nvSpPr>
          <p:spPr bwMode="auto">
            <a:xfrm>
              <a:off x="4322" y="2636"/>
              <a:ext cx="747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53"/>
            <p:cNvSpPr>
              <a:spLocks noChangeArrowheads="1"/>
            </p:cNvSpPr>
            <p:nvPr/>
          </p:nvSpPr>
          <p:spPr bwMode="auto">
            <a:xfrm>
              <a:off x="4534" y="2670"/>
              <a:ext cx="233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3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s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54"/>
            <p:cNvSpPr>
              <a:spLocks noChangeArrowheads="1"/>
            </p:cNvSpPr>
            <p:nvPr/>
          </p:nvSpPr>
          <p:spPr bwMode="auto">
            <a:xfrm>
              <a:off x="4647" y="2795"/>
              <a:ext cx="20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min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20" name="Rectangle 55"/>
            <p:cNvSpPr>
              <a:spLocks noChangeArrowheads="1"/>
            </p:cNvSpPr>
            <p:nvPr/>
          </p:nvSpPr>
          <p:spPr bwMode="auto">
            <a:xfrm>
              <a:off x="623" y="1122"/>
              <a:ext cx="459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Rectangle 56"/>
            <p:cNvSpPr>
              <a:spLocks noChangeArrowheads="1"/>
            </p:cNvSpPr>
            <p:nvPr/>
          </p:nvSpPr>
          <p:spPr bwMode="auto">
            <a:xfrm>
              <a:off x="698" y="1169"/>
              <a:ext cx="37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R=-1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22" name="Rectangle 57"/>
            <p:cNvSpPr>
              <a:spLocks noChangeArrowheads="1"/>
            </p:cNvSpPr>
            <p:nvPr/>
          </p:nvSpPr>
          <p:spPr bwMode="auto">
            <a:xfrm>
              <a:off x="1378" y="751"/>
              <a:ext cx="572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Rectangle 58"/>
            <p:cNvSpPr>
              <a:spLocks noChangeArrowheads="1"/>
            </p:cNvSpPr>
            <p:nvPr/>
          </p:nvSpPr>
          <p:spPr bwMode="auto">
            <a:xfrm>
              <a:off x="1453" y="795"/>
              <a:ext cx="40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R=-1/2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24" name="Rectangle 59"/>
            <p:cNvSpPr>
              <a:spLocks noChangeArrowheads="1"/>
            </p:cNvSpPr>
            <p:nvPr/>
          </p:nvSpPr>
          <p:spPr bwMode="auto">
            <a:xfrm>
              <a:off x="3121" y="751"/>
              <a:ext cx="524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60"/>
            <p:cNvSpPr>
              <a:spLocks noChangeArrowheads="1"/>
            </p:cNvSpPr>
            <p:nvPr/>
          </p:nvSpPr>
          <p:spPr bwMode="auto">
            <a:xfrm>
              <a:off x="3196" y="795"/>
              <a:ext cx="36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R=1/2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26" name="Rectangle 61"/>
            <p:cNvSpPr>
              <a:spLocks noChangeArrowheads="1"/>
            </p:cNvSpPr>
            <p:nvPr/>
          </p:nvSpPr>
          <p:spPr bwMode="auto">
            <a:xfrm>
              <a:off x="4129" y="1272"/>
              <a:ext cx="412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Rectangle 62"/>
            <p:cNvSpPr>
              <a:spLocks noChangeArrowheads="1"/>
            </p:cNvSpPr>
            <p:nvPr/>
          </p:nvSpPr>
          <p:spPr bwMode="auto">
            <a:xfrm>
              <a:off x="4204" y="1316"/>
              <a:ext cx="22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R=1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28" name="Oval 63"/>
            <p:cNvSpPr>
              <a:spLocks noChangeArrowheads="1"/>
            </p:cNvSpPr>
            <p:nvPr/>
          </p:nvSpPr>
          <p:spPr bwMode="auto">
            <a:xfrm>
              <a:off x="1825" y="2332"/>
              <a:ext cx="84" cy="85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Oval 64"/>
            <p:cNvSpPr>
              <a:spLocks noChangeArrowheads="1"/>
            </p:cNvSpPr>
            <p:nvPr/>
          </p:nvSpPr>
          <p:spPr bwMode="auto">
            <a:xfrm>
              <a:off x="2404" y="1660"/>
              <a:ext cx="85" cy="84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Oval 65"/>
            <p:cNvSpPr>
              <a:spLocks noChangeArrowheads="1"/>
            </p:cNvSpPr>
            <p:nvPr/>
          </p:nvSpPr>
          <p:spPr bwMode="auto">
            <a:xfrm>
              <a:off x="3983" y="1355"/>
              <a:ext cx="84" cy="84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Rectangle 66"/>
            <p:cNvSpPr>
              <a:spLocks noChangeArrowheads="1"/>
            </p:cNvSpPr>
            <p:nvPr/>
          </p:nvSpPr>
          <p:spPr bwMode="auto">
            <a:xfrm>
              <a:off x="3908" y="1121"/>
              <a:ext cx="248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Rectangle 67"/>
            <p:cNvSpPr>
              <a:spLocks noChangeArrowheads="1"/>
            </p:cNvSpPr>
            <p:nvPr/>
          </p:nvSpPr>
          <p:spPr bwMode="auto">
            <a:xfrm>
              <a:off x="3983" y="1165"/>
              <a:ext cx="8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B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33" name="Rectangle 68"/>
            <p:cNvSpPr>
              <a:spLocks noChangeArrowheads="1"/>
            </p:cNvSpPr>
            <p:nvPr/>
          </p:nvSpPr>
          <p:spPr bwMode="auto">
            <a:xfrm>
              <a:off x="2237" y="756"/>
              <a:ext cx="412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Rectangle 69"/>
            <p:cNvSpPr>
              <a:spLocks noChangeArrowheads="1"/>
            </p:cNvSpPr>
            <p:nvPr/>
          </p:nvSpPr>
          <p:spPr bwMode="auto">
            <a:xfrm>
              <a:off x="2313" y="800"/>
              <a:ext cx="22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R=0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35" name="Rectangle 70"/>
            <p:cNvSpPr>
              <a:spLocks noChangeArrowheads="1"/>
            </p:cNvSpPr>
            <p:nvPr/>
          </p:nvSpPr>
          <p:spPr bwMode="auto">
            <a:xfrm>
              <a:off x="2205" y="1462"/>
              <a:ext cx="2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71"/>
            <p:cNvSpPr>
              <a:spLocks noChangeArrowheads="1"/>
            </p:cNvSpPr>
            <p:nvPr/>
          </p:nvSpPr>
          <p:spPr bwMode="auto">
            <a:xfrm>
              <a:off x="2280" y="1506"/>
              <a:ext cx="7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C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37" name="Rectangle 72"/>
            <p:cNvSpPr>
              <a:spLocks noChangeArrowheads="1"/>
            </p:cNvSpPr>
            <p:nvPr/>
          </p:nvSpPr>
          <p:spPr bwMode="auto">
            <a:xfrm>
              <a:off x="1568" y="2254"/>
              <a:ext cx="257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73"/>
            <p:cNvSpPr>
              <a:spLocks noChangeArrowheads="1"/>
            </p:cNvSpPr>
            <p:nvPr/>
          </p:nvSpPr>
          <p:spPr bwMode="auto">
            <a:xfrm>
              <a:off x="1644" y="2298"/>
              <a:ext cx="8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A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605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5331"/>
            <a:ext cx="8229600" cy="1143000"/>
          </a:xfrm>
        </p:spPr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: Goodman-Smith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98438" y="1698625"/>
          <a:ext cx="4814887" cy="400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4" name="Document" r:id="rId3" imgW="2657856" imgH="2211324" progId="Word.Document.8">
                  <p:embed/>
                </p:oleObj>
              </mc:Choice>
              <mc:Fallback>
                <p:oleObj name="Document" r:id="rId3" imgW="2657856" imgH="221132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438" y="1698625"/>
                        <a:ext cx="4814887" cy="400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970463" y="1815990"/>
            <a:ext cx="4122737" cy="64633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pPr algn="l"/>
            <a:r>
              <a:rPr lang="fr-FR" dirty="0" smtClean="0">
                <a:latin typeface="+mn-lt"/>
              </a:rPr>
              <a:t>Admissible stress amplitude </a:t>
            </a:r>
            <a:r>
              <a:rPr lang="fr-FR" dirty="0" err="1" smtClean="0">
                <a:latin typeface="+mn-lt"/>
              </a:rPr>
              <a:t>N</a:t>
            </a:r>
            <a:r>
              <a:rPr lang="fr-FR" baseline="-25000" dirty="0" err="1" smtClean="0">
                <a:latin typeface="+mn-lt"/>
              </a:rPr>
              <a:t>f</a:t>
            </a:r>
            <a:r>
              <a:rPr lang="fr-FR" dirty="0" smtClean="0">
                <a:latin typeface="+mn-lt"/>
              </a:rPr>
              <a:t>= </a:t>
            </a:r>
            <a:r>
              <a:rPr lang="fr-FR" dirty="0">
                <a:latin typeface="+mn-lt"/>
              </a:rPr>
              <a:t>10</a:t>
            </a:r>
            <a:r>
              <a:rPr lang="fr-FR" baseline="30000" dirty="0">
                <a:latin typeface="+mn-lt"/>
              </a:rPr>
              <a:t>5</a:t>
            </a:r>
            <a:r>
              <a:rPr lang="fr-FR" dirty="0">
                <a:latin typeface="+mn-lt"/>
              </a:rPr>
              <a:t> cycles </a:t>
            </a:r>
            <a:r>
              <a:rPr lang="fr-FR" dirty="0" smtClean="0">
                <a:latin typeface="+mn-lt"/>
              </a:rPr>
              <a:t>and </a:t>
            </a:r>
            <a:r>
              <a:rPr lang="el-GR" dirty="0" smtClean="0">
                <a:latin typeface="+mn-lt"/>
              </a:rPr>
              <a:t>σ</a:t>
            </a:r>
            <a:r>
              <a:rPr lang="fr-FR" baseline="-25000" dirty="0" smtClean="0">
                <a:latin typeface="+mn-lt"/>
              </a:rPr>
              <a:t>m</a:t>
            </a:r>
            <a:r>
              <a:rPr lang="fr-FR" dirty="0" smtClean="0">
                <a:latin typeface="+mn-lt"/>
              </a:rPr>
              <a:t>=200MPa </a:t>
            </a:r>
            <a:r>
              <a:rPr lang="fr-FR" dirty="0">
                <a:latin typeface="+mn-lt"/>
              </a:rPr>
              <a:t>? </a:t>
            </a: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1230313" y="4087813"/>
            <a:ext cx="144462" cy="1397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endParaRPr lang="fr-FR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 flipV="1">
            <a:off x="1303338" y="2813050"/>
            <a:ext cx="6350" cy="13239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1230313" y="2771775"/>
            <a:ext cx="144462" cy="1397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endParaRPr lang="fr-FR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90525" y="2231380"/>
            <a:ext cx="2050626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l-GR" sz="2400" dirty="0" smtClean="0">
                <a:solidFill>
                  <a:schemeClr val="hlink"/>
                </a:solidFill>
                <a:latin typeface="Calibri" panose="020F0502020204030204" pitchFamily="34" charset="0"/>
              </a:rPr>
              <a:t>σ</a:t>
            </a:r>
            <a:r>
              <a:rPr lang="fr-FR" sz="2400" baseline="-25000" dirty="0" smtClean="0">
                <a:solidFill>
                  <a:schemeClr val="hlink"/>
                </a:solidFill>
                <a:latin typeface="+mn-lt"/>
              </a:rPr>
              <a:t>max</a:t>
            </a:r>
            <a:r>
              <a:rPr lang="fr-FR" sz="2400" dirty="0">
                <a:solidFill>
                  <a:schemeClr val="hlink"/>
                </a:solidFill>
                <a:latin typeface="+mn-lt"/>
              </a:rPr>
              <a:t>~ 580 MPa</a:t>
            </a: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V="1">
            <a:off x="1306513" y="4121150"/>
            <a:ext cx="3175" cy="2952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1223963" y="4405313"/>
            <a:ext cx="144462" cy="1397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endParaRPr lang="fr-FR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465138" y="4669780"/>
            <a:ext cx="2111860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l-GR" sz="2400" dirty="0" smtClean="0">
                <a:solidFill>
                  <a:schemeClr val="hlink"/>
                </a:solidFill>
                <a:latin typeface="Calibri" panose="020F0502020204030204" pitchFamily="34" charset="0"/>
              </a:rPr>
              <a:t>σ</a:t>
            </a:r>
            <a:r>
              <a:rPr lang="fr-FR" sz="2400" baseline="-25000" dirty="0" smtClean="0">
                <a:solidFill>
                  <a:schemeClr val="hlink"/>
                </a:solidFill>
                <a:latin typeface="+mn-lt"/>
              </a:rPr>
              <a:t>min</a:t>
            </a:r>
            <a:r>
              <a:rPr lang="fr-FR" sz="2400" dirty="0">
                <a:solidFill>
                  <a:schemeClr val="hlink"/>
                </a:solidFill>
                <a:latin typeface="+mn-lt"/>
              </a:rPr>
              <a:t>~ -180 MPa</a:t>
            </a:r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648869"/>
              </p:ext>
            </p:extLst>
          </p:nvPr>
        </p:nvGraphicFramePr>
        <p:xfrm>
          <a:off x="4060825" y="4492625"/>
          <a:ext cx="46863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5" name="Équation" r:id="rId5" imgW="4686120" imgH="711000" progId="Equation.3">
                  <p:embed/>
                </p:oleObj>
              </mc:Choice>
              <mc:Fallback>
                <p:oleObj name="Équation" r:id="rId5" imgW="468612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0825" y="4492625"/>
                        <a:ext cx="4686300" cy="7112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>
                        <a:outerShdw dist="107763" dir="8100000" algn="ctr" rotWithShape="0">
                          <a:srgbClr val="808080"/>
                        </a:outerShdw>
                      </a:effectLst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AutoShape 13"/>
          <p:cNvSpPr>
            <a:spLocks noChangeArrowheads="1"/>
          </p:cNvSpPr>
          <p:nvPr/>
        </p:nvSpPr>
        <p:spPr bwMode="auto">
          <a:xfrm rot="1303257">
            <a:off x="4043363" y="3394075"/>
            <a:ext cx="3219450" cy="847725"/>
          </a:xfrm>
          <a:prstGeom prst="curvedDownArrow">
            <a:avLst>
              <a:gd name="adj1" fmla="val 67709"/>
              <a:gd name="adj2" fmla="val 143664"/>
              <a:gd name="adj3" fmla="val 33333"/>
            </a:avLst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55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/>
      <p:bldP spid="8" grpId="0" animBg="1"/>
      <p:bldP spid="9" grpId="0" animBg="1"/>
      <p:bldP spid="10" grpId="0" animBg="1" autoUpdateAnimBg="0"/>
      <p:bldP spid="11" grpId="0" animBg="1"/>
      <p:bldP spid="12" grpId="0" animBg="1"/>
      <p:bldP spid="13" grpId="0" animBg="1" autoUpdateAnimBg="0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2644"/>
            <a:ext cx="8229600" cy="1143000"/>
          </a:xfrm>
        </p:spPr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: </a:t>
            </a:r>
            <a:r>
              <a:rPr lang="fr-FR" dirty="0" err="1"/>
              <a:t>H</a:t>
            </a:r>
            <a:r>
              <a:rPr lang="fr-FR" dirty="0" err="1" smtClean="0"/>
              <a:t>aigh</a:t>
            </a:r>
            <a:r>
              <a:rPr lang="fr-FR" dirty="0" smtClean="0"/>
              <a:t> </a:t>
            </a:r>
            <a:r>
              <a:rPr lang="fr-FR" dirty="0" err="1" smtClean="0"/>
              <a:t>diagram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86451" y="6200128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pic>
        <p:nvPicPr>
          <p:cNvPr id="5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374" y="2182958"/>
            <a:ext cx="6186487" cy="345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129526" y="1343856"/>
            <a:ext cx="4122737" cy="64633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pPr algn="l"/>
            <a:r>
              <a:rPr lang="fr-FR" dirty="0" smtClean="0">
                <a:solidFill>
                  <a:schemeClr val="tx1"/>
                </a:solidFill>
                <a:latin typeface="+mn-lt"/>
              </a:rPr>
              <a:t>Admissible stress amplitude </a:t>
            </a:r>
            <a:r>
              <a:rPr lang="fr-FR" dirty="0" err="1" smtClean="0">
                <a:solidFill>
                  <a:schemeClr val="tx1"/>
                </a:solidFill>
                <a:latin typeface="+mn-lt"/>
              </a:rPr>
              <a:t>at</a:t>
            </a:r>
            <a:r>
              <a:rPr lang="fr-FR" dirty="0" smtClean="0">
                <a:solidFill>
                  <a:schemeClr val="tx1"/>
                </a:solidFill>
                <a:latin typeface="+mn-lt"/>
              </a:rPr>
              <a:t> R=0 </a:t>
            </a:r>
            <a:r>
              <a:rPr lang="fr-FR" dirty="0" err="1" smtClean="0">
                <a:solidFill>
                  <a:schemeClr val="tx1"/>
                </a:solidFill>
                <a:latin typeface="+mn-lt"/>
              </a:rPr>
              <a:t>with</a:t>
            </a:r>
            <a:r>
              <a:rPr lang="fr-FR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+mn-lt"/>
              </a:rPr>
              <a:t>N</a:t>
            </a:r>
            <a:r>
              <a:rPr lang="fr-FR" baseline="-25000" dirty="0" err="1" smtClean="0">
                <a:solidFill>
                  <a:schemeClr val="tx1"/>
                </a:solidFill>
                <a:latin typeface="+mn-lt"/>
              </a:rPr>
              <a:t>f</a:t>
            </a:r>
            <a:r>
              <a:rPr lang="fr-FR" dirty="0" smtClean="0">
                <a:solidFill>
                  <a:schemeClr val="tx1"/>
                </a:solidFill>
                <a:latin typeface="+mn-lt"/>
              </a:rPr>
              <a:t>=10</a:t>
            </a:r>
            <a:r>
              <a:rPr lang="fr-FR" baseline="30000" dirty="0" smtClean="0">
                <a:solidFill>
                  <a:schemeClr val="tx1"/>
                </a:solidFill>
                <a:latin typeface="+mn-lt"/>
              </a:rPr>
              <a:t>5</a:t>
            </a:r>
            <a:r>
              <a:rPr lang="fr-FR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dirty="0">
                <a:solidFill>
                  <a:schemeClr val="tx1"/>
                </a:solidFill>
                <a:latin typeface="+mn-lt"/>
              </a:rPr>
              <a:t>cycles? </a:t>
            </a: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3359838" y="3413271"/>
            <a:ext cx="139700" cy="13970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endParaRPr lang="fr-FR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H="1">
            <a:off x="2591488" y="3489471"/>
            <a:ext cx="825500" cy="7937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391338" y="4085725"/>
            <a:ext cx="10919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fr-FR" sz="2400" dirty="0">
                <a:solidFill>
                  <a:schemeClr val="hlink"/>
                </a:solidFill>
                <a:latin typeface="Symbol" panose="05050102010706020507" pitchFamily="18" charset="2"/>
              </a:rPr>
              <a:t>s</a:t>
            </a:r>
            <a:r>
              <a:rPr lang="fr-FR" sz="2400" baseline="-25000" dirty="0">
                <a:solidFill>
                  <a:schemeClr val="hlink"/>
                </a:solidFill>
                <a:latin typeface="+mn-lt"/>
              </a:rPr>
              <a:t>a</a:t>
            </a:r>
            <a:r>
              <a:rPr lang="fr-FR" sz="2400" dirty="0">
                <a:solidFill>
                  <a:schemeClr val="hlink"/>
                </a:solidFill>
                <a:latin typeface="+mn-lt"/>
              </a:rPr>
              <a:t>=200</a:t>
            </a: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2516876" y="4219721"/>
            <a:ext cx="139700" cy="13970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endParaRPr lang="fr-FR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H="1">
            <a:off x="911913" y="3448196"/>
            <a:ext cx="2530475" cy="158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Oval 13"/>
          <p:cNvSpPr>
            <a:spLocks noChangeArrowheads="1"/>
          </p:cNvSpPr>
          <p:nvPr/>
        </p:nvSpPr>
        <p:spPr bwMode="auto">
          <a:xfrm>
            <a:off x="876988" y="3400571"/>
            <a:ext cx="139700" cy="13970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endParaRPr lang="fr-FR"/>
          </a:p>
        </p:txBody>
      </p:sp>
      <p:sp>
        <p:nvSpPr>
          <p:cNvPr id="13" name="Oval 14"/>
          <p:cNvSpPr>
            <a:spLocks noChangeArrowheads="1"/>
          </p:cNvSpPr>
          <p:nvPr/>
        </p:nvSpPr>
        <p:spPr bwMode="auto">
          <a:xfrm>
            <a:off x="4159938" y="4200671"/>
            <a:ext cx="139700" cy="13970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endParaRPr lang="fr-FR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 flipH="1" flipV="1">
            <a:off x="3436038" y="3470421"/>
            <a:ext cx="806450" cy="8191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3983726" y="3574550"/>
            <a:ext cx="11576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fr-FR" sz="2400" dirty="0" err="1">
                <a:solidFill>
                  <a:schemeClr val="hlink"/>
                </a:solidFill>
                <a:latin typeface="Symbol" panose="05050102010706020507" pitchFamily="18" charset="2"/>
              </a:rPr>
              <a:t>s</a:t>
            </a:r>
            <a:r>
              <a:rPr lang="fr-FR" sz="2400" baseline="-25000" dirty="0" err="1">
                <a:solidFill>
                  <a:schemeClr val="hlink"/>
                </a:solidFill>
                <a:latin typeface="+mn-lt"/>
              </a:rPr>
              <a:t>m</a:t>
            </a:r>
            <a:r>
              <a:rPr lang="fr-FR" sz="2400" dirty="0">
                <a:solidFill>
                  <a:schemeClr val="hlink"/>
                </a:solidFill>
                <a:latin typeface="+mn-lt"/>
              </a:rPr>
              <a:t>=200</a:t>
            </a: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26088" y="2837950"/>
            <a:ext cx="1381126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fr-FR" sz="2400" dirty="0" err="1">
                <a:solidFill>
                  <a:schemeClr val="hlink"/>
                </a:solidFill>
                <a:latin typeface="Symbol" panose="05050102010706020507" pitchFamily="18" charset="2"/>
              </a:rPr>
              <a:t>s</a:t>
            </a:r>
            <a:r>
              <a:rPr lang="fr-FR" sz="2400" baseline="-25000" dirty="0" err="1">
                <a:solidFill>
                  <a:schemeClr val="hlink"/>
                </a:solidFill>
                <a:latin typeface="+mn-lt"/>
              </a:rPr>
              <a:t>max</a:t>
            </a:r>
            <a:r>
              <a:rPr lang="fr-FR" sz="2400" dirty="0">
                <a:solidFill>
                  <a:schemeClr val="hlink"/>
                </a:solidFill>
                <a:latin typeface="+mn-lt"/>
              </a:rPr>
              <a:t>=400</a:t>
            </a:r>
          </a:p>
        </p:txBody>
      </p:sp>
      <p:graphicFrame>
        <p:nvGraphicFramePr>
          <p:cNvPr id="17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300938"/>
              </p:ext>
            </p:extLst>
          </p:nvPr>
        </p:nvGraphicFramePr>
        <p:xfrm>
          <a:off x="6068113" y="3912540"/>
          <a:ext cx="28829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0" name="Équation" r:id="rId4" imgW="2882880" imgH="2209680" progId="Equation.3">
                  <p:embed/>
                </p:oleObj>
              </mc:Choice>
              <mc:Fallback>
                <p:oleObj name="Équation" r:id="rId4" imgW="2882880" imgH="220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8113" y="3912540"/>
                        <a:ext cx="2882900" cy="22098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>
                        <a:outerShdw dist="107763" dir="8100000" algn="ctr" rotWithShape="0">
                          <a:srgbClr val="808080"/>
                        </a:outerShdw>
                      </a:effectLst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AutoShape 19"/>
          <p:cNvSpPr>
            <a:spLocks noChangeArrowheads="1"/>
          </p:cNvSpPr>
          <p:nvPr/>
        </p:nvSpPr>
        <p:spPr bwMode="auto">
          <a:xfrm rot="2973162">
            <a:off x="6079662" y="2509874"/>
            <a:ext cx="2824163" cy="681037"/>
          </a:xfrm>
          <a:prstGeom prst="curvedDownArrow">
            <a:avLst>
              <a:gd name="adj1" fmla="val 66273"/>
              <a:gd name="adj2" fmla="val 149210"/>
              <a:gd name="adj3" fmla="val 55958"/>
            </a:avLst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endParaRPr lang="fr-FR"/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 flipH="1" flipV="1">
            <a:off x="3397938" y="2656033"/>
            <a:ext cx="12700" cy="24574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0" name="Freeform 21"/>
          <p:cNvSpPr>
            <a:spLocks/>
          </p:cNvSpPr>
          <p:nvPr/>
        </p:nvSpPr>
        <p:spPr bwMode="auto">
          <a:xfrm>
            <a:off x="2227951" y="2817958"/>
            <a:ext cx="3173412" cy="1149350"/>
          </a:xfrm>
          <a:custGeom>
            <a:avLst/>
            <a:gdLst>
              <a:gd name="T0" fmla="*/ 93244973 w 1999"/>
              <a:gd name="T1" fmla="*/ 1814512500 h 724"/>
              <a:gd name="T2" fmla="*/ 244454324 w 1999"/>
              <a:gd name="T3" fmla="*/ 1723786875 h 724"/>
              <a:gd name="T4" fmla="*/ 1559975679 w 1999"/>
              <a:gd name="T5" fmla="*/ 1209675000 h 724"/>
              <a:gd name="T6" fmla="*/ 2147483647 w 1999"/>
              <a:gd name="T7" fmla="*/ 665321250 h 724"/>
              <a:gd name="T8" fmla="*/ 2147483647 w 1999"/>
              <a:gd name="T9" fmla="*/ 181451250 h 724"/>
              <a:gd name="T10" fmla="*/ 2147483647 w 1999"/>
              <a:gd name="T11" fmla="*/ 0 h 7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99" h="724">
                <a:moveTo>
                  <a:pt x="37" y="720"/>
                </a:moveTo>
                <a:cubicBezTo>
                  <a:pt x="18" y="722"/>
                  <a:pt x="0" y="724"/>
                  <a:pt x="97" y="684"/>
                </a:cubicBezTo>
                <a:cubicBezTo>
                  <a:pt x="194" y="644"/>
                  <a:pt x="451" y="550"/>
                  <a:pt x="619" y="480"/>
                </a:cubicBezTo>
                <a:cubicBezTo>
                  <a:pt x="787" y="410"/>
                  <a:pt x="915" y="332"/>
                  <a:pt x="1105" y="264"/>
                </a:cubicBezTo>
                <a:cubicBezTo>
                  <a:pt x="1295" y="196"/>
                  <a:pt x="1610" y="116"/>
                  <a:pt x="1759" y="72"/>
                </a:cubicBezTo>
                <a:cubicBezTo>
                  <a:pt x="1908" y="28"/>
                  <a:pt x="1953" y="14"/>
                  <a:pt x="1999" y="0"/>
                </a:cubicBezTo>
              </a:path>
            </a:pathLst>
          </a:custGeom>
          <a:noFill/>
          <a:ln w="38100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88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utoUpdateAnimBg="0"/>
      <p:bldP spid="10" grpId="0" animBg="1"/>
      <p:bldP spid="11" grpId="0" animBg="1"/>
      <p:bldP spid="12" grpId="0" animBg="1"/>
      <p:bldP spid="13" grpId="0" animBg="1"/>
      <p:bldP spid="14" grpId="0" animBg="1"/>
      <p:bldP spid="15" grpId="0" autoUpdateAnimBg="0"/>
      <p:bldP spid="16" grpId="0" animBg="1" autoUpdateAnimBg="0"/>
      <p:bldP spid="18" grpId="0" animBg="1"/>
      <p:bldP spid="19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2425" y="-11906"/>
            <a:ext cx="8229600" cy="1143000"/>
          </a:xfrm>
        </p:spPr>
        <p:txBody>
          <a:bodyPr/>
          <a:lstStyle/>
          <a:p>
            <a:r>
              <a:rPr lang="fr-FR" dirty="0"/>
              <a:t>Influence of </a:t>
            </a:r>
            <a:r>
              <a:rPr lang="fr-FR" dirty="0" err="1"/>
              <a:t>loading</a:t>
            </a:r>
            <a:r>
              <a:rPr lang="fr-FR" dirty="0"/>
              <a:t> mode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254379"/>
              </p:ext>
            </p:extLst>
          </p:nvPr>
        </p:nvGraphicFramePr>
        <p:xfrm>
          <a:off x="765175" y="4212431"/>
          <a:ext cx="7404100" cy="2487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6" name="Document" r:id="rId4" imgW="6124191" imgH="2057887" progId="Word.Document.8">
                  <p:embed/>
                </p:oleObj>
              </mc:Choice>
              <mc:Fallback>
                <p:oleObj name="Document" r:id="rId4" imgW="6124191" imgH="205788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4212431"/>
                        <a:ext cx="7404100" cy="2487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27"/>
          <p:cNvGrpSpPr>
            <a:grpSpLocks noChangeAspect="1"/>
          </p:cNvGrpSpPr>
          <p:nvPr/>
        </p:nvGrpSpPr>
        <p:grpSpPr bwMode="auto">
          <a:xfrm>
            <a:off x="1589882" y="870744"/>
            <a:ext cx="5640388" cy="3455988"/>
            <a:chOff x="1027" y="772"/>
            <a:chExt cx="3553" cy="2177"/>
          </a:xfrm>
        </p:grpSpPr>
        <p:sp>
          <p:nvSpPr>
            <p:cNvPr id="7" name="AutoShape 26"/>
            <p:cNvSpPr>
              <a:spLocks noChangeAspect="1" noChangeArrowheads="1" noTextEdit="1"/>
            </p:cNvSpPr>
            <p:nvPr/>
          </p:nvSpPr>
          <p:spPr bwMode="auto">
            <a:xfrm>
              <a:off x="1027" y="772"/>
              <a:ext cx="3512" cy="2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Rectangle 28"/>
            <p:cNvSpPr>
              <a:spLocks noChangeArrowheads="1"/>
            </p:cNvSpPr>
            <p:nvPr/>
          </p:nvSpPr>
          <p:spPr bwMode="auto">
            <a:xfrm>
              <a:off x="1027" y="2781"/>
              <a:ext cx="78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29"/>
            <p:cNvSpPr>
              <a:spLocks noChangeArrowheads="1"/>
            </p:cNvSpPr>
            <p:nvPr/>
          </p:nvSpPr>
          <p:spPr bwMode="auto">
            <a:xfrm>
              <a:off x="1255" y="2611"/>
              <a:ext cx="503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30"/>
            <p:cNvSpPr>
              <a:spLocks noChangeArrowheads="1"/>
            </p:cNvSpPr>
            <p:nvPr/>
          </p:nvSpPr>
          <p:spPr bwMode="auto">
            <a:xfrm>
              <a:off x="1255" y="2617"/>
              <a:ext cx="43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fr-FR" sz="1700" b="1" dirty="0" smtClean="0">
                  <a:solidFill>
                    <a:srgbClr val="000000"/>
                  </a:solidFill>
                  <a:latin typeface="+mn-lt"/>
                </a:rPr>
                <a:t>Tensi</a:t>
              </a:r>
              <a:r>
                <a:rPr kumimoji="0" lang="fr-FR" sz="17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on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grpSp>
          <p:nvGrpSpPr>
            <p:cNvPr id="11" name="Group 98"/>
            <p:cNvGrpSpPr>
              <a:grpSpLocks/>
            </p:cNvGrpSpPr>
            <p:nvPr/>
          </p:nvGrpSpPr>
          <p:grpSpPr bwMode="auto">
            <a:xfrm>
              <a:off x="1037" y="773"/>
              <a:ext cx="982" cy="1817"/>
              <a:chOff x="1037" y="773"/>
              <a:chExt cx="982" cy="1817"/>
            </a:xfrm>
          </p:grpSpPr>
          <p:grpSp>
            <p:nvGrpSpPr>
              <p:cNvPr id="470" name="Group 33"/>
              <p:cNvGrpSpPr>
                <a:grpSpLocks/>
              </p:cNvGrpSpPr>
              <p:nvPr/>
            </p:nvGrpSpPr>
            <p:grpSpPr bwMode="auto">
              <a:xfrm>
                <a:off x="1038" y="1574"/>
                <a:ext cx="977" cy="901"/>
                <a:chOff x="1038" y="1574"/>
                <a:chExt cx="977" cy="901"/>
              </a:xfrm>
            </p:grpSpPr>
            <p:sp>
              <p:nvSpPr>
                <p:cNvPr id="535" name="Freeform 31"/>
                <p:cNvSpPr>
                  <a:spLocks/>
                </p:cNvSpPr>
                <p:nvPr/>
              </p:nvSpPr>
              <p:spPr bwMode="auto">
                <a:xfrm>
                  <a:off x="1038" y="1750"/>
                  <a:ext cx="977" cy="725"/>
                </a:xfrm>
                <a:custGeom>
                  <a:avLst/>
                  <a:gdLst>
                    <a:gd name="T0" fmla="*/ 0 w 977"/>
                    <a:gd name="T1" fmla="*/ 552 h 725"/>
                    <a:gd name="T2" fmla="*/ 77 w 977"/>
                    <a:gd name="T3" fmla="*/ 618 h 725"/>
                    <a:gd name="T4" fmla="*/ 118 w 977"/>
                    <a:gd name="T5" fmla="*/ 643 h 725"/>
                    <a:gd name="T6" fmla="*/ 150 w 977"/>
                    <a:gd name="T7" fmla="*/ 660 h 725"/>
                    <a:gd name="T8" fmla="*/ 191 w 977"/>
                    <a:gd name="T9" fmla="*/ 674 h 725"/>
                    <a:gd name="T10" fmla="*/ 239 w 977"/>
                    <a:gd name="T11" fmla="*/ 690 h 725"/>
                    <a:gd name="T12" fmla="*/ 318 w 977"/>
                    <a:gd name="T13" fmla="*/ 709 h 725"/>
                    <a:gd name="T14" fmla="*/ 371 w 977"/>
                    <a:gd name="T15" fmla="*/ 718 h 725"/>
                    <a:gd name="T16" fmla="*/ 470 w 977"/>
                    <a:gd name="T17" fmla="*/ 725 h 725"/>
                    <a:gd name="T18" fmla="*/ 545 w 977"/>
                    <a:gd name="T19" fmla="*/ 723 h 725"/>
                    <a:gd name="T20" fmla="*/ 602 w 977"/>
                    <a:gd name="T21" fmla="*/ 718 h 725"/>
                    <a:gd name="T22" fmla="*/ 667 w 977"/>
                    <a:gd name="T23" fmla="*/ 709 h 725"/>
                    <a:gd name="T24" fmla="*/ 733 w 977"/>
                    <a:gd name="T25" fmla="*/ 696 h 725"/>
                    <a:gd name="T26" fmla="*/ 793 w 977"/>
                    <a:gd name="T27" fmla="*/ 682 h 725"/>
                    <a:gd name="T28" fmla="*/ 841 w 977"/>
                    <a:gd name="T29" fmla="*/ 666 h 725"/>
                    <a:gd name="T30" fmla="*/ 883 w 977"/>
                    <a:gd name="T31" fmla="*/ 647 h 725"/>
                    <a:gd name="T32" fmla="*/ 917 w 977"/>
                    <a:gd name="T33" fmla="*/ 625 h 725"/>
                    <a:gd name="T34" fmla="*/ 944 w 977"/>
                    <a:gd name="T35" fmla="*/ 605 h 725"/>
                    <a:gd name="T36" fmla="*/ 977 w 977"/>
                    <a:gd name="T37" fmla="*/ 538 h 725"/>
                    <a:gd name="T38" fmla="*/ 977 w 977"/>
                    <a:gd name="T39" fmla="*/ 536 h 725"/>
                    <a:gd name="T40" fmla="*/ 977 w 977"/>
                    <a:gd name="T41" fmla="*/ 527 h 725"/>
                    <a:gd name="T42" fmla="*/ 977 w 977"/>
                    <a:gd name="T43" fmla="*/ 513 h 725"/>
                    <a:gd name="T44" fmla="*/ 977 w 977"/>
                    <a:gd name="T45" fmla="*/ 495 h 725"/>
                    <a:gd name="T46" fmla="*/ 977 w 977"/>
                    <a:gd name="T47" fmla="*/ 445 h 725"/>
                    <a:gd name="T48" fmla="*/ 977 w 977"/>
                    <a:gd name="T49" fmla="*/ 380 h 725"/>
                    <a:gd name="T50" fmla="*/ 977 w 977"/>
                    <a:gd name="T51" fmla="*/ 304 h 725"/>
                    <a:gd name="T52" fmla="*/ 977 w 977"/>
                    <a:gd name="T53" fmla="*/ 217 h 725"/>
                    <a:gd name="T54" fmla="*/ 977 w 977"/>
                    <a:gd name="T55" fmla="*/ 126 h 725"/>
                    <a:gd name="T56" fmla="*/ 969 w 977"/>
                    <a:gd name="T57" fmla="*/ 35 h 725"/>
                    <a:gd name="T58" fmla="*/ 956 w 977"/>
                    <a:gd name="T59" fmla="*/ 51 h 725"/>
                    <a:gd name="T60" fmla="*/ 942 w 977"/>
                    <a:gd name="T61" fmla="*/ 74 h 725"/>
                    <a:gd name="T62" fmla="*/ 923 w 977"/>
                    <a:gd name="T63" fmla="*/ 98 h 725"/>
                    <a:gd name="T64" fmla="*/ 891 w 977"/>
                    <a:gd name="T65" fmla="*/ 116 h 725"/>
                    <a:gd name="T66" fmla="*/ 852 w 977"/>
                    <a:gd name="T67" fmla="*/ 132 h 725"/>
                    <a:gd name="T68" fmla="*/ 782 w 977"/>
                    <a:gd name="T69" fmla="*/ 154 h 725"/>
                    <a:gd name="T70" fmla="*/ 711 w 977"/>
                    <a:gd name="T71" fmla="*/ 169 h 725"/>
                    <a:gd name="T72" fmla="*/ 633 w 977"/>
                    <a:gd name="T73" fmla="*/ 180 h 725"/>
                    <a:gd name="T74" fmla="*/ 583 w 977"/>
                    <a:gd name="T75" fmla="*/ 186 h 725"/>
                    <a:gd name="T76" fmla="*/ 541 w 977"/>
                    <a:gd name="T77" fmla="*/ 190 h 725"/>
                    <a:gd name="T78" fmla="*/ 422 w 977"/>
                    <a:gd name="T79" fmla="*/ 193 h 725"/>
                    <a:gd name="T80" fmla="*/ 382 w 977"/>
                    <a:gd name="T81" fmla="*/ 191 h 725"/>
                    <a:gd name="T82" fmla="*/ 316 w 977"/>
                    <a:gd name="T83" fmla="*/ 186 h 725"/>
                    <a:gd name="T84" fmla="*/ 274 w 977"/>
                    <a:gd name="T85" fmla="*/ 179 h 725"/>
                    <a:gd name="T86" fmla="*/ 191 w 977"/>
                    <a:gd name="T87" fmla="*/ 159 h 725"/>
                    <a:gd name="T88" fmla="*/ 152 w 977"/>
                    <a:gd name="T89" fmla="*/ 147 h 725"/>
                    <a:gd name="T90" fmla="*/ 119 w 977"/>
                    <a:gd name="T91" fmla="*/ 132 h 725"/>
                    <a:gd name="T92" fmla="*/ 65 w 977"/>
                    <a:gd name="T93" fmla="*/ 98 h 725"/>
                    <a:gd name="T94" fmla="*/ 25 w 977"/>
                    <a:gd name="T95" fmla="*/ 61 h 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977" h="725">
                      <a:moveTo>
                        <a:pt x="0" y="0"/>
                      </a:moveTo>
                      <a:lnTo>
                        <a:pt x="0" y="552"/>
                      </a:lnTo>
                      <a:lnTo>
                        <a:pt x="54" y="603"/>
                      </a:lnTo>
                      <a:lnTo>
                        <a:pt x="77" y="618"/>
                      </a:lnTo>
                      <a:lnTo>
                        <a:pt x="103" y="635"/>
                      </a:lnTo>
                      <a:lnTo>
                        <a:pt x="118" y="643"/>
                      </a:lnTo>
                      <a:lnTo>
                        <a:pt x="133" y="652"/>
                      </a:lnTo>
                      <a:lnTo>
                        <a:pt x="150" y="660"/>
                      </a:lnTo>
                      <a:lnTo>
                        <a:pt x="169" y="667"/>
                      </a:lnTo>
                      <a:lnTo>
                        <a:pt x="191" y="674"/>
                      </a:lnTo>
                      <a:lnTo>
                        <a:pt x="214" y="682"/>
                      </a:lnTo>
                      <a:lnTo>
                        <a:pt x="239" y="690"/>
                      </a:lnTo>
                      <a:lnTo>
                        <a:pt x="265" y="696"/>
                      </a:lnTo>
                      <a:lnTo>
                        <a:pt x="318" y="709"/>
                      </a:lnTo>
                      <a:lnTo>
                        <a:pt x="346" y="714"/>
                      </a:lnTo>
                      <a:lnTo>
                        <a:pt x="371" y="718"/>
                      </a:lnTo>
                      <a:lnTo>
                        <a:pt x="420" y="722"/>
                      </a:lnTo>
                      <a:lnTo>
                        <a:pt x="470" y="725"/>
                      </a:lnTo>
                      <a:lnTo>
                        <a:pt x="520" y="725"/>
                      </a:lnTo>
                      <a:lnTo>
                        <a:pt x="545" y="723"/>
                      </a:lnTo>
                      <a:lnTo>
                        <a:pt x="573" y="721"/>
                      </a:lnTo>
                      <a:lnTo>
                        <a:pt x="602" y="718"/>
                      </a:lnTo>
                      <a:lnTo>
                        <a:pt x="634" y="714"/>
                      </a:lnTo>
                      <a:lnTo>
                        <a:pt x="667" y="709"/>
                      </a:lnTo>
                      <a:lnTo>
                        <a:pt x="699" y="703"/>
                      </a:lnTo>
                      <a:lnTo>
                        <a:pt x="733" y="696"/>
                      </a:lnTo>
                      <a:lnTo>
                        <a:pt x="764" y="689"/>
                      </a:lnTo>
                      <a:lnTo>
                        <a:pt x="793" y="682"/>
                      </a:lnTo>
                      <a:lnTo>
                        <a:pt x="818" y="674"/>
                      </a:lnTo>
                      <a:lnTo>
                        <a:pt x="841" y="666"/>
                      </a:lnTo>
                      <a:lnTo>
                        <a:pt x="863" y="656"/>
                      </a:lnTo>
                      <a:lnTo>
                        <a:pt x="883" y="647"/>
                      </a:lnTo>
                      <a:lnTo>
                        <a:pt x="901" y="636"/>
                      </a:lnTo>
                      <a:lnTo>
                        <a:pt x="917" y="625"/>
                      </a:lnTo>
                      <a:lnTo>
                        <a:pt x="931" y="615"/>
                      </a:lnTo>
                      <a:lnTo>
                        <a:pt x="944" y="605"/>
                      </a:lnTo>
                      <a:lnTo>
                        <a:pt x="955" y="595"/>
                      </a:lnTo>
                      <a:lnTo>
                        <a:pt x="977" y="538"/>
                      </a:lnTo>
                      <a:lnTo>
                        <a:pt x="977" y="537"/>
                      </a:lnTo>
                      <a:lnTo>
                        <a:pt x="977" y="536"/>
                      </a:lnTo>
                      <a:lnTo>
                        <a:pt x="977" y="532"/>
                      </a:lnTo>
                      <a:lnTo>
                        <a:pt x="977" y="527"/>
                      </a:lnTo>
                      <a:lnTo>
                        <a:pt x="977" y="520"/>
                      </a:lnTo>
                      <a:lnTo>
                        <a:pt x="977" y="513"/>
                      </a:lnTo>
                      <a:lnTo>
                        <a:pt x="977" y="505"/>
                      </a:lnTo>
                      <a:lnTo>
                        <a:pt x="977" y="495"/>
                      </a:lnTo>
                      <a:lnTo>
                        <a:pt x="977" y="471"/>
                      </a:lnTo>
                      <a:lnTo>
                        <a:pt x="977" y="445"/>
                      </a:lnTo>
                      <a:lnTo>
                        <a:pt x="977" y="414"/>
                      </a:lnTo>
                      <a:lnTo>
                        <a:pt x="977" y="380"/>
                      </a:lnTo>
                      <a:lnTo>
                        <a:pt x="977" y="343"/>
                      </a:lnTo>
                      <a:lnTo>
                        <a:pt x="977" y="304"/>
                      </a:lnTo>
                      <a:lnTo>
                        <a:pt x="977" y="262"/>
                      </a:lnTo>
                      <a:lnTo>
                        <a:pt x="977" y="217"/>
                      </a:lnTo>
                      <a:lnTo>
                        <a:pt x="977" y="172"/>
                      </a:lnTo>
                      <a:lnTo>
                        <a:pt x="977" y="126"/>
                      </a:lnTo>
                      <a:lnTo>
                        <a:pt x="977" y="32"/>
                      </a:lnTo>
                      <a:lnTo>
                        <a:pt x="969" y="35"/>
                      </a:lnTo>
                      <a:lnTo>
                        <a:pt x="962" y="41"/>
                      </a:lnTo>
                      <a:lnTo>
                        <a:pt x="956" y="51"/>
                      </a:lnTo>
                      <a:lnTo>
                        <a:pt x="950" y="62"/>
                      </a:lnTo>
                      <a:lnTo>
                        <a:pt x="942" y="74"/>
                      </a:lnTo>
                      <a:lnTo>
                        <a:pt x="933" y="86"/>
                      </a:lnTo>
                      <a:lnTo>
                        <a:pt x="923" y="98"/>
                      </a:lnTo>
                      <a:lnTo>
                        <a:pt x="908" y="107"/>
                      </a:lnTo>
                      <a:lnTo>
                        <a:pt x="891" y="116"/>
                      </a:lnTo>
                      <a:lnTo>
                        <a:pt x="872" y="124"/>
                      </a:lnTo>
                      <a:lnTo>
                        <a:pt x="852" y="132"/>
                      </a:lnTo>
                      <a:lnTo>
                        <a:pt x="829" y="140"/>
                      </a:lnTo>
                      <a:lnTo>
                        <a:pt x="782" y="154"/>
                      </a:lnTo>
                      <a:lnTo>
                        <a:pt x="735" y="165"/>
                      </a:lnTo>
                      <a:lnTo>
                        <a:pt x="711" y="169"/>
                      </a:lnTo>
                      <a:lnTo>
                        <a:pt x="686" y="173"/>
                      </a:lnTo>
                      <a:lnTo>
                        <a:pt x="633" y="180"/>
                      </a:lnTo>
                      <a:lnTo>
                        <a:pt x="608" y="184"/>
                      </a:lnTo>
                      <a:lnTo>
                        <a:pt x="583" y="186"/>
                      </a:lnTo>
                      <a:lnTo>
                        <a:pt x="561" y="187"/>
                      </a:lnTo>
                      <a:lnTo>
                        <a:pt x="541" y="190"/>
                      </a:lnTo>
                      <a:lnTo>
                        <a:pt x="440" y="193"/>
                      </a:lnTo>
                      <a:lnTo>
                        <a:pt x="422" y="193"/>
                      </a:lnTo>
                      <a:lnTo>
                        <a:pt x="402" y="192"/>
                      </a:lnTo>
                      <a:lnTo>
                        <a:pt x="382" y="191"/>
                      </a:lnTo>
                      <a:lnTo>
                        <a:pt x="360" y="190"/>
                      </a:lnTo>
                      <a:lnTo>
                        <a:pt x="316" y="186"/>
                      </a:lnTo>
                      <a:lnTo>
                        <a:pt x="294" y="183"/>
                      </a:lnTo>
                      <a:lnTo>
                        <a:pt x="274" y="179"/>
                      </a:lnTo>
                      <a:lnTo>
                        <a:pt x="233" y="169"/>
                      </a:lnTo>
                      <a:lnTo>
                        <a:pt x="191" y="159"/>
                      </a:lnTo>
                      <a:lnTo>
                        <a:pt x="172" y="153"/>
                      </a:lnTo>
                      <a:lnTo>
                        <a:pt x="152" y="147"/>
                      </a:lnTo>
                      <a:lnTo>
                        <a:pt x="134" y="140"/>
                      </a:lnTo>
                      <a:lnTo>
                        <a:pt x="119" y="132"/>
                      </a:lnTo>
                      <a:lnTo>
                        <a:pt x="90" y="117"/>
                      </a:lnTo>
                      <a:lnTo>
                        <a:pt x="65" y="98"/>
                      </a:lnTo>
                      <a:lnTo>
                        <a:pt x="43" y="79"/>
                      </a:lnTo>
                      <a:lnTo>
                        <a:pt x="25" y="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222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36" name="Oval 32"/>
                <p:cNvSpPr>
                  <a:spLocks noChangeArrowheads="1"/>
                </p:cNvSpPr>
                <p:nvPr/>
              </p:nvSpPr>
              <p:spPr bwMode="auto">
                <a:xfrm>
                  <a:off x="1040" y="1574"/>
                  <a:ext cx="969" cy="371"/>
                </a:xfrm>
                <a:prstGeom prst="ellipse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  <p:sp>
            <p:nvSpPr>
              <p:cNvPr id="471" name="Line 34"/>
              <p:cNvSpPr>
                <a:spLocks noChangeShapeType="1"/>
              </p:cNvSpPr>
              <p:nvPr/>
            </p:nvSpPr>
            <p:spPr bwMode="auto">
              <a:xfrm flipV="1">
                <a:off x="1121" y="1422"/>
                <a:ext cx="0" cy="439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2" name="Line 35"/>
              <p:cNvSpPr>
                <a:spLocks noChangeShapeType="1"/>
              </p:cNvSpPr>
              <p:nvPr/>
            </p:nvSpPr>
            <p:spPr bwMode="auto">
              <a:xfrm flipV="1">
                <a:off x="1196" y="1453"/>
                <a:ext cx="2" cy="449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3" name="Line 36"/>
              <p:cNvSpPr>
                <a:spLocks noChangeShapeType="1"/>
              </p:cNvSpPr>
              <p:nvPr/>
            </p:nvSpPr>
            <p:spPr bwMode="auto">
              <a:xfrm flipV="1">
                <a:off x="1277" y="1477"/>
                <a:ext cx="1" cy="448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4" name="Line 37"/>
              <p:cNvSpPr>
                <a:spLocks noChangeShapeType="1"/>
              </p:cNvSpPr>
              <p:nvPr/>
            </p:nvSpPr>
            <p:spPr bwMode="auto">
              <a:xfrm flipV="1">
                <a:off x="1351" y="1491"/>
                <a:ext cx="2" cy="449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5" name="Line 38"/>
              <p:cNvSpPr>
                <a:spLocks noChangeShapeType="1"/>
              </p:cNvSpPr>
              <p:nvPr/>
            </p:nvSpPr>
            <p:spPr bwMode="auto">
              <a:xfrm flipV="1">
                <a:off x="1436" y="1498"/>
                <a:ext cx="1" cy="449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6" name="Line 39"/>
              <p:cNvSpPr>
                <a:spLocks noChangeShapeType="1"/>
              </p:cNvSpPr>
              <p:nvPr/>
            </p:nvSpPr>
            <p:spPr bwMode="auto">
              <a:xfrm flipV="1">
                <a:off x="1503" y="1503"/>
                <a:ext cx="1" cy="438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7" name="Line 40"/>
              <p:cNvSpPr>
                <a:spLocks noChangeShapeType="1"/>
              </p:cNvSpPr>
              <p:nvPr/>
            </p:nvSpPr>
            <p:spPr bwMode="auto">
              <a:xfrm flipH="1" flipV="1">
                <a:off x="1582" y="1501"/>
                <a:ext cx="1" cy="429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8" name="Line 41"/>
              <p:cNvSpPr>
                <a:spLocks noChangeShapeType="1"/>
              </p:cNvSpPr>
              <p:nvPr/>
            </p:nvSpPr>
            <p:spPr bwMode="auto">
              <a:xfrm flipV="1">
                <a:off x="1661" y="1498"/>
                <a:ext cx="0" cy="433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9" name="Line 42"/>
              <p:cNvSpPr>
                <a:spLocks noChangeShapeType="1"/>
              </p:cNvSpPr>
              <p:nvPr/>
            </p:nvSpPr>
            <p:spPr bwMode="auto">
              <a:xfrm flipV="1">
                <a:off x="1735" y="1485"/>
                <a:ext cx="1" cy="426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0" name="Line 43"/>
              <p:cNvSpPr>
                <a:spLocks noChangeShapeType="1"/>
              </p:cNvSpPr>
              <p:nvPr/>
            </p:nvSpPr>
            <p:spPr bwMode="auto">
              <a:xfrm flipV="1">
                <a:off x="1806" y="1476"/>
                <a:ext cx="0" cy="42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1" name="Line 44"/>
              <p:cNvSpPr>
                <a:spLocks noChangeShapeType="1"/>
              </p:cNvSpPr>
              <p:nvPr/>
            </p:nvSpPr>
            <p:spPr bwMode="auto">
              <a:xfrm flipV="1">
                <a:off x="1892" y="1446"/>
                <a:ext cx="0" cy="434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2" name="Line 45"/>
              <p:cNvSpPr>
                <a:spLocks noChangeShapeType="1"/>
              </p:cNvSpPr>
              <p:nvPr/>
            </p:nvSpPr>
            <p:spPr bwMode="auto">
              <a:xfrm flipV="1">
                <a:off x="1947" y="1419"/>
                <a:ext cx="3" cy="432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3" name="Line 46"/>
              <p:cNvSpPr>
                <a:spLocks noChangeShapeType="1"/>
              </p:cNvSpPr>
              <p:nvPr/>
            </p:nvSpPr>
            <p:spPr bwMode="auto">
              <a:xfrm flipV="1">
                <a:off x="2012" y="1340"/>
                <a:ext cx="1" cy="429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4" name="Line 47"/>
              <p:cNvSpPr>
                <a:spLocks noChangeShapeType="1"/>
              </p:cNvSpPr>
              <p:nvPr/>
            </p:nvSpPr>
            <p:spPr bwMode="auto">
              <a:xfrm flipV="1">
                <a:off x="1202" y="1164"/>
                <a:ext cx="617" cy="286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5" name="Line 48"/>
              <p:cNvSpPr>
                <a:spLocks noChangeShapeType="1"/>
              </p:cNvSpPr>
              <p:nvPr/>
            </p:nvSpPr>
            <p:spPr bwMode="auto">
              <a:xfrm flipV="1">
                <a:off x="1037" y="1319"/>
                <a:ext cx="0" cy="44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6" name="Line 49"/>
              <p:cNvSpPr>
                <a:spLocks noChangeShapeType="1"/>
              </p:cNvSpPr>
              <p:nvPr/>
            </p:nvSpPr>
            <p:spPr bwMode="auto">
              <a:xfrm>
                <a:off x="1224" y="1176"/>
                <a:ext cx="669" cy="272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7" name="Oval 50"/>
              <p:cNvSpPr>
                <a:spLocks noChangeArrowheads="1"/>
              </p:cNvSpPr>
              <p:nvPr/>
            </p:nvSpPr>
            <p:spPr bwMode="auto">
              <a:xfrm>
                <a:off x="1040" y="1133"/>
                <a:ext cx="979" cy="371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grpSp>
            <p:nvGrpSpPr>
              <p:cNvPr id="488" name="Group 85"/>
              <p:cNvGrpSpPr>
                <a:grpSpLocks/>
              </p:cNvGrpSpPr>
              <p:nvPr/>
            </p:nvGrpSpPr>
            <p:grpSpPr bwMode="auto">
              <a:xfrm>
                <a:off x="1523" y="773"/>
                <a:ext cx="7" cy="1817"/>
                <a:chOff x="1523" y="773"/>
                <a:chExt cx="7" cy="1817"/>
              </a:xfrm>
            </p:grpSpPr>
            <p:sp>
              <p:nvSpPr>
                <p:cNvPr id="501" name="Freeform 51"/>
                <p:cNvSpPr>
                  <a:spLocks/>
                </p:cNvSpPr>
                <p:nvPr/>
              </p:nvSpPr>
              <p:spPr bwMode="auto">
                <a:xfrm>
                  <a:off x="1523" y="773"/>
                  <a:ext cx="7" cy="65"/>
                </a:xfrm>
                <a:custGeom>
                  <a:avLst/>
                  <a:gdLst>
                    <a:gd name="T0" fmla="*/ 7 w 7"/>
                    <a:gd name="T1" fmla="*/ 5 h 65"/>
                    <a:gd name="T2" fmla="*/ 7 w 7"/>
                    <a:gd name="T3" fmla="*/ 4 h 65"/>
                    <a:gd name="T4" fmla="*/ 6 w 7"/>
                    <a:gd name="T5" fmla="*/ 3 h 65"/>
                    <a:gd name="T6" fmla="*/ 5 w 7"/>
                    <a:gd name="T7" fmla="*/ 1 h 65"/>
                    <a:gd name="T8" fmla="*/ 4 w 7"/>
                    <a:gd name="T9" fmla="*/ 0 h 65"/>
                    <a:gd name="T10" fmla="*/ 4 w 7"/>
                    <a:gd name="T11" fmla="*/ 0 h 65"/>
                    <a:gd name="T12" fmla="*/ 3 w 7"/>
                    <a:gd name="T13" fmla="*/ 1 h 65"/>
                    <a:gd name="T14" fmla="*/ 1 w 7"/>
                    <a:gd name="T15" fmla="*/ 3 h 65"/>
                    <a:gd name="T16" fmla="*/ 0 w 7"/>
                    <a:gd name="T17" fmla="*/ 4 h 65"/>
                    <a:gd name="T18" fmla="*/ 0 w 7"/>
                    <a:gd name="T19" fmla="*/ 60 h 65"/>
                    <a:gd name="T20" fmla="*/ 0 w 7"/>
                    <a:gd name="T21" fmla="*/ 61 h 65"/>
                    <a:gd name="T22" fmla="*/ 1 w 7"/>
                    <a:gd name="T23" fmla="*/ 62 h 65"/>
                    <a:gd name="T24" fmla="*/ 3 w 7"/>
                    <a:gd name="T25" fmla="*/ 64 h 65"/>
                    <a:gd name="T26" fmla="*/ 4 w 7"/>
                    <a:gd name="T27" fmla="*/ 65 h 65"/>
                    <a:gd name="T28" fmla="*/ 5 w 7"/>
                    <a:gd name="T29" fmla="*/ 65 h 65"/>
                    <a:gd name="T30" fmla="*/ 6 w 7"/>
                    <a:gd name="T31" fmla="*/ 64 h 65"/>
                    <a:gd name="T32" fmla="*/ 7 w 7"/>
                    <a:gd name="T33" fmla="*/ 62 h 65"/>
                    <a:gd name="T34" fmla="*/ 7 w 7"/>
                    <a:gd name="T35" fmla="*/ 61 h 65"/>
                    <a:gd name="T36" fmla="*/ 7 w 7"/>
                    <a:gd name="T37" fmla="*/ 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5">
                      <a:moveTo>
                        <a:pt x="7" y="5"/>
                      </a:moveTo>
                      <a:lnTo>
                        <a:pt x="7" y="4"/>
                      </a:lnTo>
                      <a:lnTo>
                        <a:pt x="6" y="3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3" y="1"/>
                      </a:lnTo>
                      <a:lnTo>
                        <a:pt x="1" y="3"/>
                      </a:lnTo>
                      <a:lnTo>
                        <a:pt x="0" y="4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3" y="64"/>
                      </a:lnTo>
                      <a:lnTo>
                        <a:pt x="4" y="65"/>
                      </a:lnTo>
                      <a:lnTo>
                        <a:pt x="5" y="65"/>
                      </a:lnTo>
                      <a:lnTo>
                        <a:pt x="6" y="64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02" name="Freeform 52"/>
                <p:cNvSpPr>
                  <a:spLocks/>
                </p:cNvSpPr>
                <p:nvPr/>
              </p:nvSpPr>
              <p:spPr bwMode="auto">
                <a:xfrm>
                  <a:off x="1523" y="852"/>
                  <a:ext cx="7" cy="15"/>
                </a:xfrm>
                <a:custGeom>
                  <a:avLst/>
                  <a:gdLst>
                    <a:gd name="T0" fmla="*/ 7 w 7"/>
                    <a:gd name="T1" fmla="*/ 4 h 15"/>
                    <a:gd name="T2" fmla="*/ 7 w 7"/>
                    <a:gd name="T3" fmla="*/ 3 h 15"/>
                    <a:gd name="T4" fmla="*/ 7 w 7"/>
                    <a:gd name="T5" fmla="*/ 1 h 15"/>
                    <a:gd name="T6" fmla="*/ 6 w 7"/>
                    <a:gd name="T7" fmla="*/ 0 h 15"/>
                    <a:gd name="T8" fmla="*/ 5 w 7"/>
                    <a:gd name="T9" fmla="*/ 0 h 15"/>
                    <a:gd name="T10" fmla="*/ 4 w 7"/>
                    <a:gd name="T11" fmla="*/ 0 h 15"/>
                    <a:gd name="T12" fmla="*/ 3 w 7"/>
                    <a:gd name="T13" fmla="*/ 0 h 15"/>
                    <a:gd name="T14" fmla="*/ 1 w 7"/>
                    <a:gd name="T15" fmla="*/ 1 h 15"/>
                    <a:gd name="T16" fmla="*/ 0 w 7"/>
                    <a:gd name="T17" fmla="*/ 3 h 15"/>
                    <a:gd name="T18" fmla="*/ 0 w 7"/>
                    <a:gd name="T19" fmla="*/ 10 h 15"/>
                    <a:gd name="T20" fmla="*/ 0 w 7"/>
                    <a:gd name="T21" fmla="*/ 11 h 15"/>
                    <a:gd name="T22" fmla="*/ 1 w 7"/>
                    <a:gd name="T23" fmla="*/ 12 h 15"/>
                    <a:gd name="T24" fmla="*/ 3 w 7"/>
                    <a:gd name="T25" fmla="*/ 13 h 15"/>
                    <a:gd name="T26" fmla="*/ 4 w 7"/>
                    <a:gd name="T27" fmla="*/ 15 h 15"/>
                    <a:gd name="T28" fmla="*/ 5 w 7"/>
                    <a:gd name="T29" fmla="*/ 15 h 15"/>
                    <a:gd name="T30" fmla="*/ 6 w 7"/>
                    <a:gd name="T31" fmla="*/ 13 h 15"/>
                    <a:gd name="T32" fmla="*/ 7 w 7"/>
                    <a:gd name="T33" fmla="*/ 12 h 15"/>
                    <a:gd name="T34" fmla="*/ 7 w 7"/>
                    <a:gd name="T35" fmla="*/ 11 h 15"/>
                    <a:gd name="T36" fmla="*/ 7 w 7"/>
                    <a:gd name="T37" fmla="*/ 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5">
                      <a:moveTo>
                        <a:pt x="7" y="4"/>
                      </a:moveTo>
                      <a:lnTo>
                        <a:pt x="7" y="3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3" y="13"/>
                      </a:lnTo>
                      <a:lnTo>
                        <a:pt x="4" y="15"/>
                      </a:lnTo>
                      <a:lnTo>
                        <a:pt x="5" y="15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03" name="Freeform 53"/>
                <p:cNvSpPr>
                  <a:spLocks/>
                </p:cNvSpPr>
                <p:nvPr/>
              </p:nvSpPr>
              <p:spPr bwMode="auto">
                <a:xfrm>
                  <a:off x="1523" y="881"/>
                  <a:ext cx="7" cy="64"/>
                </a:xfrm>
                <a:custGeom>
                  <a:avLst/>
                  <a:gdLst>
                    <a:gd name="T0" fmla="*/ 7 w 7"/>
                    <a:gd name="T1" fmla="*/ 3 h 64"/>
                    <a:gd name="T2" fmla="*/ 7 w 7"/>
                    <a:gd name="T3" fmla="*/ 2 h 64"/>
                    <a:gd name="T4" fmla="*/ 7 w 7"/>
                    <a:gd name="T5" fmla="*/ 1 h 64"/>
                    <a:gd name="T6" fmla="*/ 6 w 7"/>
                    <a:gd name="T7" fmla="*/ 0 h 64"/>
                    <a:gd name="T8" fmla="*/ 5 w 7"/>
                    <a:gd name="T9" fmla="*/ 0 h 64"/>
                    <a:gd name="T10" fmla="*/ 4 w 7"/>
                    <a:gd name="T11" fmla="*/ 0 h 64"/>
                    <a:gd name="T12" fmla="*/ 3 w 7"/>
                    <a:gd name="T13" fmla="*/ 0 h 64"/>
                    <a:gd name="T14" fmla="*/ 1 w 7"/>
                    <a:gd name="T15" fmla="*/ 1 h 64"/>
                    <a:gd name="T16" fmla="*/ 0 w 7"/>
                    <a:gd name="T17" fmla="*/ 2 h 64"/>
                    <a:gd name="T18" fmla="*/ 0 w 7"/>
                    <a:gd name="T19" fmla="*/ 60 h 64"/>
                    <a:gd name="T20" fmla="*/ 0 w 7"/>
                    <a:gd name="T21" fmla="*/ 61 h 64"/>
                    <a:gd name="T22" fmla="*/ 1 w 7"/>
                    <a:gd name="T23" fmla="*/ 62 h 64"/>
                    <a:gd name="T24" fmla="*/ 3 w 7"/>
                    <a:gd name="T25" fmla="*/ 63 h 64"/>
                    <a:gd name="T26" fmla="*/ 4 w 7"/>
                    <a:gd name="T27" fmla="*/ 64 h 64"/>
                    <a:gd name="T28" fmla="*/ 5 w 7"/>
                    <a:gd name="T29" fmla="*/ 64 h 64"/>
                    <a:gd name="T30" fmla="*/ 6 w 7"/>
                    <a:gd name="T31" fmla="*/ 63 h 64"/>
                    <a:gd name="T32" fmla="*/ 7 w 7"/>
                    <a:gd name="T33" fmla="*/ 62 h 64"/>
                    <a:gd name="T34" fmla="*/ 7 w 7"/>
                    <a:gd name="T35" fmla="*/ 61 h 64"/>
                    <a:gd name="T36" fmla="*/ 7 w 7"/>
                    <a:gd name="T37" fmla="*/ 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3" y="63"/>
                      </a:lnTo>
                      <a:lnTo>
                        <a:pt x="4" y="64"/>
                      </a:lnTo>
                      <a:lnTo>
                        <a:pt x="5" y="64"/>
                      </a:lnTo>
                      <a:lnTo>
                        <a:pt x="6" y="63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04" name="Freeform 54"/>
                <p:cNvSpPr>
                  <a:spLocks/>
                </p:cNvSpPr>
                <p:nvPr/>
              </p:nvSpPr>
              <p:spPr bwMode="auto">
                <a:xfrm>
                  <a:off x="1523" y="960"/>
                  <a:ext cx="7" cy="14"/>
                </a:xfrm>
                <a:custGeom>
                  <a:avLst/>
                  <a:gdLst>
                    <a:gd name="T0" fmla="*/ 7 w 7"/>
                    <a:gd name="T1" fmla="*/ 3 h 14"/>
                    <a:gd name="T2" fmla="*/ 7 w 7"/>
                    <a:gd name="T3" fmla="*/ 2 h 14"/>
                    <a:gd name="T4" fmla="*/ 7 w 7"/>
                    <a:gd name="T5" fmla="*/ 1 h 14"/>
                    <a:gd name="T6" fmla="*/ 6 w 7"/>
                    <a:gd name="T7" fmla="*/ 0 h 14"/>
                    <a:gd name="T8" fmla="*/ 5 w 7"/>
                    <a:gd name="T9" fmla="*/ 0 h 14"/>
                    <a:gd name="T10" fmla="*/ 4 w 7"/>
                    <a:gd name="T11" fmla="*/ 0 h 14"/>
                    <a:gd name="T12" fmla="*/ 3 w 7"/>
                    <a:gd name="T13" fmla="*/ 0 h 14"/>
                    <a:gd name="T14" fmla="*/ 1 w 7"/>
                    <a:gd name="T15" fmla="*/ 1 h 14"/>
                    <a:gd name="T16" fmla="*/ 0 w 7"/>
                    <a:gd name="T17" fmla="*/ 2 h 14"/>
                    <a:gd name="T18" fmla="*/ 0 w 7"/>
                    <a:gd name="T19" fmla="*/ 9 h 14"/>
                    <a:gd name="T20" fmla="*/ 0 w 7"/>
                    <a:gd name="T21" fmla="*/ 11 h 14"/>
                    <a:gd name="T22" fmla="*/ 1 w 7"/>
                    <a:gd name="T23" fmla="*/ 12 h 14"/>
                    <a:gd name="T24" fmla="*/ 3 w 7"/>
                    <a:gd name="T25" fmla="*/ 13 h 14"/>
                    <a:gd name="T26" fmla="*/ 4 w 7"/>
                    <a:gd name="T27" fmla="*/ 14 h 14"/>
                    <a:gd name="T28" fmla="*/ 5 w 7"/>
                    <a:gd name="T29" fmla="*/ 14 h 14"/>
                    <a:gd name="T30" fmla="*/ 6 w 7"/>
                    <a:gd name="T31" fmla="*/ 13 h 14"/>
                    <a:gd name="T32" fmla="*/ 7 w 7"/>
                    <a:gd name="T33" fmla="*/ 12 h 14"/>
                    <a:gd name="T34" fmla="*/ 7 w 7"/>
                    <a:gd name="T35" fmla="*/ 11 h 14"/>
                    <a:gd name="T36" fmla="*/ 7 w 7"/>
                    <a:gd name="T37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3" y="13"/>
                      </a:lnTo>
                      <a:lnTo>
                        <a:pt x="4" y="14"/>
                      </a:lnTo>
                      <a:lnTo>
                        <a:pt x="5" y="14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05" name="Freeform 55"/>
                <p:cNvSpPr>
                  <a:spLocks/>
                </p:cNvSpPr>
                <p:nvPr/>
              </p:nvSpPr>
              <p:spPr bwMode="auto">
                <a:xfrm>
                  <a:off x="1523" y="989"/>
                  <a:ext cx="7" cy="64"/>
                </a:xfrm>
                <a:custGeom>
                  <a:avLst/>
                  <a:gdLst>
                    <a:gd name="T0" fmla="*/ 7 w 7"/>
                    <a:gd name="T1" fmla="*/ 3 h 64"/>
                    <a:gd name="T2" fmla="*/ 7 w 7"/>
                    <a:gd name="T3" fmla="*/ 2 h 64"/>
                    <a:gd name="T4" fmla="*/ 7 w 7"/>
                    <a:gd name="T5" fmla="*/ 1 h 64"/>
                    <a:gd name="T6" fmla="*/ 6 w 7"/>
                    <a:gd name="T7" fmla="*/ 0 h 64"/>
                    <a:gd name="T8" fmla="*/ 5 w 7"/>
                    <a:gd name="T9" fmla="*/ 0 h 64"/>
                    <a:gd name="T10" fmla="*/ 4 w 7"/>
                    <a:gd name="T11" fmla="*/ 0 h 64"/>
                    <a:gd name="T12" fmla="*/ 3 w 7"/>
                    <a:gd name="T13" fmla="*/ 0 h 64"/>
                    <a:gd name="T14" fmla="*/ 1 w 7"/>
                    <a:gd name="T15" fmla="*/ 1 h 64"/>
                    <a:gd name="T16" fmla="*/ 0 w 7"/>
                    <a:gd name="T17" fmla="*/ 2 h 64"/>
                    <a:gd name="T18" fmla="*/ 0 w 7"/>
                    <a:gd name="T19" fmla="*/ 59 h 64"/>
                    <a:gd name="T20" fmla="*/ 0 w 7"/>
                    <a:gd name="T21" fmla="*/ 61 h 64"/>
                    <a:gd name="T22" fmla="*/ 1 w 7"/>
                    <a:gd name="T23" fmla="*/ 62 h 64"/>
                    <a:gd name="T24" fmla="*/ 3 w 7"/>
                    <a:gd name="T25" fmla="*/ 63 h 64"/>
                    <a:gd name="T26" fmla="*/ 4 w 7"/>
                    <a:gd name="T27" fmla="*/ 64 h 64"/>
                    <a:gd name="T28" fmla="*/ 5 w 7"/>
                    <a:gd name="T29" fmla="*/ 64 h 64"/>
                    <a:gd name="T30" fmla="*/ 6 w 7"/>
                    <a:gd name="T31" fmla="*/ 63 h 64"/>
                    <a:gd name="T32" fmla="*/ 7 w 7"/>
                    <a:gd name="T33" fmla="*/ 62 h 64"/>
                    <a:gd name="T34" fmla="*/ 7 w 7"/>
                    <a:gd name="T35" fmla="*/ 61 h 64"/>
                    <a:gd name="T36" fmla="*/ 7 w 7"/>
                    <a:gd name="T37" fmla="*/ 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59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3" y="63"/>
                      </a:lnTo>
                      <a:lnTo>
                        <a:pt x="4" y="64"/>
                      </a:lnTo>
                      <a:lnTo>
                        <a:pt x="5" y="64"/>
                      </a:lnTo>
                      <a:lnTo>
                        <a:pt x="6" y="63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06" name="Freeform 56"/>
                <p:cNvSpPr>
                  <a:spLocks/>
                </p:cNvSpPr>
                <p:nvPr/>
              </p:nvSpPr>
              <p:spPr bwMode="auto">
                <a:xfrm>
                  <a:off x="1523" y="1068"/>
                  <a:ext cx="7" cy="14"/>
                </a:xfrm>
                <a:custGeom>
                  <a:avLst/>
                  <a:gdLst>
                    <a:gd name="T0" fmla="*/ 7 w 7"/>
                    <a:gd name="T1" fmla="*/ 3 h 14"/>
                    <a:gd name="T2" fmla="*/ 7 w 7"/>
                    <a:gd name="T3" fmla="*/ 2 h 14"/>
                    <a:gd name="T4" fmla="*/ 7 w 7"/>
                    <a:gd name="T5" fmla="*/ 1 h 14"/>
                    <a:gd name="T6" fmla="*/ 6 w 7"/>
                    <a:gd name="T7" fmla="*/ 0 h 14"/>
                    <a:gd name="T8" fmla="*/ 5 w 7"/>
                    <a:gd name="T9" fmla="*/ 0 h 14"/>
                    <a:gd name="T10" fmla="*/ 4 w 7"/>
                    <a:gd name="T11" fmla="*/ 0 h 14"/>
                    <a:gd name="T12" fmla="*/ 3 w 7"/>
                    <a:gd name="T13" fmla="*/ 0 h 14"/>
                    <a:gd name="T14" fmla="*/ 1 w 7"/>
                    <a:gd name="T15" fmla="*/ 1 h 14"/>
                    <a:gd name="T16" fmla="*/ 0 w 7"/>
                    <a:gd name="T17" fmla="*/ 2 h 14"/>
                    <a:gd name="T18" fmla="*/ 0 w 7"/>
                    <a:gd name="T19" fmla="*/ 9 h 14"/>
                    <a:gd name="T20" fmla="*/ 0 w 7"/>
                    <a:gd name="T21" fmla="*/ 10 h 14"/>
                    <a:gd name="T22" fmla="*/ 1 w 7"/>
                    <a:gd name="T23" fmla="*/ 12 h 14"/>
                    <a:gd name="T24" fmla="*/ 3 w 7"/>
                    <a:gd name="T25" fmla="*/ 13 h 14"/>
                    <a:gd name="T26" fmla="*/ 4 w 7"/>
                    <a:gd name="T27" fmla="*/ 14 h 14"/>
                    <a:gd name="T28" fmla="*/ 5 w 7"/>
                    <a:gd name="T29" fmla="*/ 14 h 14"/>
                    <a:gd name="T30" fmla="*/ 6 w 7"/>
                    <a:gd name="T31" fmla="*/ 13 h 14"/>
                    <a:gd name="T32" fmla="*/ 7 w 7"/>
                    <a:gd name="T33" fmla="*/ 12 h 14"/>
                    <a:gd name="T34" fmla="*/ 7 w 7"/>
                    <a:gd name="T35" fmla="*/ 10 h 14"/>
                    <a:gd name="T36" fmla="*/ 7 w 7"/>
                    <a:gd name="T37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3"/>
                      </a:lnTo>
                      <a:lnTo>
                        <a:pt x="4" y="14"/>
                      </a:lnTo>
                      <a:lnTo>
                        <a:pt x="5" y="14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0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07" name="Freeform 57"/>
                <p:cNvSpPr>
                  <a:spLocks/>
                </p:cNvSpPr>
                <p:nvPr/>
              </p:nvSpPr>
              <p:spPr bwMode="auto">
                <a:xfrm>
                  <a:off x="1523" y="1096"/>
                  <a:ext cx="7" cy="65"/>
                </a:xfrm>
                <a:custGeom>
                  <a:avLst/>
                  <a:gdLst>
                    <a:gd name="T0" fmla="*/ 7 w 7"/>
                    <a:gd name="T1" fmla="*/ 4 h 65"/>
                    <a:gd name="T2" fmla="*/ 7 w 7"/>
                    <a:gd name="T3" fmla="*/ 3 h 65"/>
                    <a:gd name="T4" fmla="*/ 7 w 7"/>
                    <a:gd name="T5" fmla="*/ 1 h 65"/>
                    <a:gd name="T6" fmla="*/ 6 w 7"/>
                    <a:gd name="T7" fmla="*/ 0 h 65"/>
                    <a:gd name="T8" fmla="*/ 5 w 7"/>
                    <a:gd name="T9" fmla="*/ 0 h 65"/>
                    <a:gd name="T10" fmla="*/ 4 w 7"/>
                    <a:gd name="T11" fmla="*/ 0 h 65"/>
                    <a:gd name="T12" fmla="*/ 3 w 7"/>
                    <a:gd name="T13" fmla="*/ 0 h 65"/>
                    <a:gd name="T14" fmla="*/ 1 w 7"/>
                    <a:gd name="T15" fmla="*/ 1 h 65"/>
                    <a:gd name="T16" fmla="*/ 0 w 7"/>
                    <a:gd name="T17" fmla="*/ 3 h 65"/>
                    <a:gd name="T18" fmla="*/ 0 w 7"/>
                    <a:gd name="T19" fmla="*/ 60 h 65"/>
                    <a:gd name="T20" fmla="*/ 0 w 7"/>
                    <a:gd name="T21" fmla="*/ 61 h 65"/>
                    <a:gd name="T22" fmla="*/ 1 w 7"/>
                    <a:gd name="T23" fmla="*/ 62 h 65"/>
                    <a:gd name="T24" fmla="*/ 3 w 7"/>
                    <a:gd name="T25" fmla="*/ 64 h 65"/>
                    <a:gd name="T26" fmla="*/ 4 w 7"/>
                    <a:gd name="T27" fmla="*/ 65 h 65"/>
                    <a:gd name="T28" fmla="*/ 5 w 7"/>
                    <a:gd name="T29" fmla="*/ 65 h 65"/>
                    <a:gd name="T30" fmla="*/ 6 w 7"/>
                    <a:gd name="T31" fmla="*/ 64 h 65"/>
                    <a:gd name="T32" fmla="*/ 7 w 7"/>
                    <a:gd name="T33" fmla="*/ 62 h 65"/>
                    <a:gd name="T34" fmla="*/ 7 w 7"/>
                    <a:gd name="T35" fmla="*/ 61 h 65"/>
                    <a:gd name="T36" fmla="*/ 7 w 7"/>
                    <a:gd name="T37" fmla="*/ 4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5">
                      <a:moveTo>
                        <a:pt x="7" y="4"/>
                      </a:moveTo>
                      <a:lnTo>
                        <a:pt x="7" y="3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3" y="64"/>
                      </a:lnTo>
                      <a:lnTo>
                        <a:pt x="4" y="65"/>
                      </a:lnTo>
                      <a:lnTo>
                        <a:pt x="5" y="65"/>
                      </a:lnTo>
                      <a:lnTo>
                        <a:pt x="6" y="64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08" name="Freeform 58"/>
                <p:cNvSpPr>
                  <a:spLocks/>
                </p:cNvSpPr>
                <p:nvPr/>
              </p:nvSpPr>
              <p:spPr bwMode="auto">
                <a:xfrm>
                  <a:off x="1523" y="1175"/>
                  <a:ext cx="7" cy="15"/>
                </a:xfrm>
                <a:custGeom>
                  <a:avLst/>
                  <a:gdLst>
                    <a:gd name="T0" fmla="*/ 7 w 7"/>
                    <a:gd name="T1" fmla="*/ 4 h 15"/>
                    <a:gd name="T2" fmla="*/ 7 w 7"/>
                    <a:gd name="T3" fmla="*/ 3 h 15"/>
                    <a:gd name="T4" fmla="*/ 7 w 7"/>
                    <a:gd name="T5" fmla="*/ 1 h 15"/>
                    <a:gd name="T6" fmla="*/ 6 w 7"/>
                    <a:gd name="T7" fmla="*/ 0 h 15"/>
                    <a:gd name="T8" fmla="*/ 5 w 7"/>
                    <a:gd name="T9" fmla="*/ 0 h 15"/>
                    <a:gd name="T10" fmla="*/ 4 w 7"/>
                    <a:gd name="T11" fmla="*/ 0 h 15"/>
                    <a:gd name="T12" fmla="*/ 3 w 7"/>
                    <a:gd name="T13" fmla="*/ 0 h 15"/>
                    <a:gd name="T14" fmla="*/ 1 w 7"/>
                    <a:gd name="T15" fmla="*/ 1 h 15"/>
                    <a:gd name="T16" fmla="*/ 0 w 7"/>
                    <a:gd name="T17" fmla="*/ 3 h 15"/>
                    <a:gd name="T18" fmla="*/ 0 w 7"/>
                    <a:gd name="T19" fmla="*/ 10 h 15"/>
                    <a:gd name="T20" fmla="*/ 0 w 7"/>
                    <a:gd name="T21" fmla="*/ 11 h 15"/>
                    <a:gd name="T22" fmla="*/ 1 w 7"/>
                    <a:gd name="T23" fmla="*/ 12 h 15"/>
                    <a:gd name="T24" fmla="*/ 3 w 7"/>
                    <a:gd name="T25" fmla="*/ 13 h 15"/>
                    <a:gd name="T26" fmla="*/ 4 w 7"/>
                    <a:gd name="T27" fmla="*/ 15 h 15"/>
                    <a:gd name="T28" fmla="*/ 5 w 7"/>
                    <a:gd name="T29" fmla="*/ 15 h 15"/>
                    <a:gd name="T30" fmla="*/ 6 w 7"/>
                    <a:gd name="T31" fmla="*/ 13 h 15"/>
                    <a:gd name="T32" fmla="*/ 7 w 7"/>
                    <a:gd name="T33" fmla="*/ 12 h 15"/>
                    <a:gd name="T34" fmla="*/ 7 w 7"/>
                    <a:gd name="T35" fmla="*/ 11 h 15"/>
                    <a:gd name="T36" fmla="*/ 7 w 7"/>
                    <a:gd name="T37" fmla="*/ 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5">
                      <a:moveTo>
                        <a:pt x="7" y="4"/>
                      </a:moveTo>
                      <a:lnTo>
                        <a:pt x="7" y="3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3" y="13"/>
                      </a:lnTo>
                      <a:lnTo>
                        <a:pt x="4" y="15"/>
                      </a:lnTo>
                      <a:lnTo>
                        <a:pt x="5" y="15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09" name="Freeform 59"/>
                <p:cNvSpPr>
                  <a:spLocks/>
                </p:cNvSpPr>
                <p:nvPr/>
              </p:nvSpPr>
              <p:spPr bwMode="auto">
                <a:xfrm>
                  <a:off x="1523" y="1204"/>
                  <a:ext cx="7" cy="65"/>
                </a:xfrm>
                <a:custGeom>
                  <a:avLst/>
                  <a:gdLst>
                    <a:gd name="T0" fmla="*/ 7 w 7"/>
                    <a:gd name="T1" fmla="*/ 4 h 65"/>
                    <a:gd name="T2" fmla="*/ 7 w 7"/>
                    <a:gd name="T3" fmla="*/ 2 h 65"/>
                    <a:gd name="T4" fmla="*/ 7 w 7"/>
                    <a:gd name="T5" fmla="*/ 1 h 65"/>
                    <a:gd name="T6" fmla="*/ 6 w 7"/>
                    <a:gd name="T7" fmla="*/ 0 h 65"/>
                    <a:gd name="T8" fmla="*/ 5 w 7"/>
                    <a:gd name="T9" fmla="*/ 0 h 65"/>
                    <a:gd name="T10" fmla="*/ 4 w 7"/>
                    <a:gd name="T11" fmla="*/ 0 h 65"/>
                    <a:gd name="T12" fmla="*/ 3 w 7"/>
                    <a:gd name="T13" fmla="*/ 0 h 65"/>
                    <a:gd name="T14" fmla="*/ 1 w 7"/>
                    <a:gd name="T15" fmla="*/ 1 h 65"/>
                    <a:gd name="T16" fmla="*/ 0 w 7"/>
                    <a:gd name="T17" fmla="*/ 2 h 65"/>
                    <a:gd name="T18" fmla="*/ 0 w 7"/>
                    <a:gd name="T19" fmla="*/ 60 h 65"/>
                    <a:gd name="T20" fmla="*/ 0 w 7"/>
                    <a:gd name="T21" fmla="*/ 61 h 65"/>
                    <a:gd name="T22" fmla="*/ 1 w 7"/>
                    <a:gd name="T23" fmla="*/ 62 h 65"/>
                    <a:gd name="T24" fmla="*/ 3 w 7"/>
                    <a:gd name="T25" fmla="*/ 63 h 65"/>
                    <a:gd name="T26" fmla="*/ 4 w 7"/>
                    <a:gd name="T27" fmla="*/ 65 h 65"/>
                    <a:gd name="T28" fmla="*/ 5 w 7"/>
                    <a:gd name="T29" fmla="*/ 65 h 65"/>
                    <a:gd name="T30" fmla="*/ 6 w 7"/>
                    <a:gd name="T31" fmla="*/ 63 h 65"/>
                    <a:gd name="T32" fmla="*/ 7 w 7"/>
                    <a:gd name="T33" fmla="*/ 62 h 65"/>
                    <a:gd name="T34" fmla="*/ 7 w 7"/>
                    <a:gd name="T35" fmla="*/ 61 h 65"/>
                    <a:gd name="T36" fmla="*/ 7 w 7"/>
                    <a:gd name="T37" fmla="*/ 4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5">
                      <a:moveTo>
                        <a:pt x="7" y="4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3" y="63"/>
                      </a:lnTo>
                      <a:lnTo>
                        <a:pt x="4" y="65"/>
                      </a:lnTo>
                      <a:lnTo>
                        <a:pt x="5" y="65"/>
                      </a:lnTo>
                      <a:lnTo>
                        <a:pt x="6" y="63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10" name="Freeform 60"/>
                <p:cNvSpPr>
                  <a:spLocks/>
                </p:cNvSpPr>
                <p:nvPr/>
              </p:nvSpPr>
              <p:spPr bwMode="auto">
                <a:xfrm>
                  <a:off x="1523" y="1283"/>
                  <a:ext cx="7" cy="14"/>
                </a:xfrm>
                <a:custGeom>
                  <a:avLst/>
                  <a:gdLst>
                    <a:gd name="T0" fmla="*/ 7 w 7"/>
                    <a:gd name="T1" fmla="*/ 4 h 14"/>
                    <a:gd name="T2" fmla="*/ 7 w 7"/>
                    <a:gd name="T3" fmla="*/ 2 h 14"/>
                    <a:gd name="T4" fmla="*/ 7 w 7"/>
                    <a:gd name="T5" fmla="*/ 1 h 14"/>
                    <a:gd name="T6" fmla="*/ 6 w 7"/>
                    <a:gd name="T7" fmla="*/ 0 h 14"/>
                    <a:gd name="T8" fmla="*/ 5 w 7"/>
                    <a:gd name="T9" fmla="*/ 0 h 14"/>
                    <a:gd name="T10" fmla="*/ 4 w 7"/>
                    <a:gd name="T11" fmla="*/ 0 h 14"/>
                    <a:gd name="T12" fmla="*/ 3 w 7"/>
                    <a:gd name="T13" fmla="*/ 0 h 14"/>
                    <a:gd name="T14" fmla="*/ 1 w 7"/>
                    <a:gd name="T15" fmla="*/ 1 h 14"/>
                    <a:gd name="T16" fmla="*/ 0 w 7"/>
                    <a:gd name="T17" fmla="*/ 2 h 14"/>
                    <a:gd name="T18" fmla="*/ 0 w 7"/>
                    <a:gd name="T19" fmla="*/ 9 h 14"/>
                    <a:gd name="T20" fmla="*/ 0 w 7"/>
                    <a:gd name="T21" fmla="*/ 11 h 14"/>
                    <a:gd name="T22" fmla="*/ 1 w 7"/>
                    <a:gd name="T23" fmla="*/ 12 h 14"/>
                    <a:gd name="T24" fmla="*/ 3 w 7"/>
                    <a:gd name="T25" fmla="*/ 13 h 14"/>
                    <a:gd name="T26" fmla="*/ 4 w 7"/>
                    <a:gd name="T27" fmla="*/ 14 h 14"/>
                    <a:gd name="T28" fmla="*/ 5 w 7"/>
                    <a:gd name="T29" fmla="*/ 14 h 14"/>
                    <a:gd name="T30" fmla="*/ 6 w 7"/>
                    <a:gd name="T31" fmla="*/ 13 h 14"/>
                    <a:gd name="T32" fmla="*/ 7 w 7"/>
                    <a:gd name="T33" fmla="*/ 12 h 14"/>
                    <a:gd name="T34" fmla="*/ 7 w 7"/>
                    <a:gd name="T35" fmla="*/ 11 h 14"/>
                    <a:gd name="T36" fmla="*/ 7 w 7"/>
                    <a:gd name="T37" fmla="*/ 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4">
                      <a:moveTo>
                        <a:pt x="7" y="4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3" y="13"/>
                      </a:lnTo>
                      <a:lnTo>
                        <a:pt x="4" y="14"/>
                      </a:lnTo>
                      <a:lnTo>
                        <a:pt x="5" y="14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11" name="Freeform 61"/>
                <p:cNvSpPr>
                  <a:spLocks/>
                </p:cNvSpPr>
                <p:nvPr/>
              </p:nvSpPr>
              <p:spPr bwMode="auto">
                <a:xfrm>
                  <a:off x="1523" y="1312"/>
                  <a:ext cx="7" cy="64"/>
                </a:xfrm>
                <a:custGeom>
                  <a:avLst/>
                  <a:gdLst>
                    <a:gd name="T0" fmla="*/ 7 w 7"/>
                    <a:gd name="T1" fmla="*/ 3 h 64"/>
                    <a:gd name="T2" fmla="*/ 7 w 7"/>
                    <a:gd name="T3" fmla="*/ 2 h 64"/>
                    <a:gd name="T4" fmla="*/ 7 w 7"/>
                    <a:gd name="T5" fmla="*/ 1 h 64"/>
                    <a:gd name="T6" fmla="*/ 6 w 7"/>
                    <a:gd name="T7" fmla="*/ 0 h 64"/>
                    <a:gd name="T8" fmla="*/ 5 w 7"/>
                    <a:gd name="T9" fmla="*/ 0 h 64"/>
                    <a:gd name="T10" fmla="*/ 4 w 7"/>
                    <a:gd name="T11" fmla="*/ 0 h 64"/>
                    <a:gd name="T12" fmla="*/ 3 w 7"/>
                    <a:gd name="T13" fmla="*/ 0 h 64"/>
                    <a:gd name="T14" fmla="*/ 1 w 7"/>
                    <a:gd name="T15" fmla="*/ 1 h 64"/>
                    <a:gd name="T16" fmla="*/ 0 w 7"/>
                    <a:gd name="T17" fmla="*/ 2 h 64"/>
                    <a:gd name="T18" fmla="*/ 0 w 7"/>
                    <a:gd name="T19" fmla="*/ 59 h 64"/>
                    <a:gd name="T20" fmla="*/ 0 w 7"/>
                    <a:gd name="T21" fmla="*/ 61 h 64"/>
                    <a:gd name="T22" fmla="*/ 1 w 7"/>
                    <a:gd name="T23" fmla="*/ 62 h 64"/>
                    <a:gd name="T24" fmla="*/ 3 w 7"/>
                    <a:gd name="T25" fmla="*/ 63 h 64"/>
                    <a:gd name="T26" fmla="*/ 4 w 7"/>
                    <a:gd name="T27" fmla="*/ 64 h 64"/>
                    <a:gd name="T28" fmla="*/ 5 w 7"/>
                    <a:gd name="T29" fmla="*/ 64 h 64"/>
                    <a:gd name="T30" fmla="*/ 6 w 7"/>
                    <a:gd name="T31" fmla="*/ 63 h 64"/>
                    <a:gd name="T32" fmla="*/ 7 w 7"/>
                    <a:gd name="T33" fmla="*/ 62 h 64"/>
                    <a:gd name="T34" fmla="*/ 7 w 7"/>
                    <a:gd name="T35" fmla="*/ 61 h 64"/>
                    <a:gd name="T36" fmla="*/ 7 w 7"/>
                    <a:gd name="T37" fmla="*/ 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59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3" y="63"/>
                      </a:lnTo>
                      <a:lnTo>
                        <a:pt x="4" y="64"/>
                      </a:lnTo>
                      <a:lnTo>
                        <a:pt x="5" y="64"/>
                      </a:lnTo>
                      <a:lnTo>
                        <a:pt x="6" y="63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12" name="Freeform 62"/>
                <p:cNvSpPr>
                  <a:spLocks/>
                </p:cNvSpPr>
                <p:nvPr/>
              </p:nvSpPr>
              <p:spPr bwMode="auto">
                <a:xfrm>
                  <a:off x="1523" y="1391"/>
                  <a:ext cx="7" cy="14"/>
                </a:xfrm>
                <a:custGeom>
                  <a:avLst/>
                  <a:gdLst>
                    <a:gd name="T0" fmla="*/ 7 w 7"/>
                    <a:gd name="T1" fmla="*/ 3 h 14"/>
                    <a:gd name="T2" fmla="*/ 7 w 7"/>
                    <a:gd name="T3" fmla="*/ 2 h 14"/>
                    <a:gd name="T4" fmla="*/ 7 w 7"/>
                    <a:gd name="T5" fmla="*/ 1 h 14"/>
                    <a:gd name="T6" fmla="*/ 6 w 7"/>
                    <a:gd name="T7" fmla="*/ 0 h 14"/>
                    <a:gd name="T8" fmla="*/ 5 w 7"/>
                    <a:gd name="T9" fmla="*/ 0 h 14"/>
                    <a:gd name="T10" fmla="*/ 4 w 7"/>
                    <a:gd name="T11" fmla="*/ 0 h 14"/>
                    <a:gd name="T12" fmla="*/ 3 w 7"/>
                    <a:gd name="T13" fmla="*/ 0 h 14"/>
                    <a:gd name="T14" fmla="*/ 1 w 7"/>
                    <a:gd name="T15" fmla="*/ 1 h 14"/>
                    <a:gd name="T16" fmla="*/ 0 w 7"/>
                    <a:gd name="T17" fmla="*/ 2 h 14"/>
                    <a:gd name="T18" fmla="*/ 0 w 7"/>
                    <a:gd name="T19" fmla="*/ 9 h 14"/>
                    <a:gd name="T20" fmla="*/ 0 w 7"/>
                    <a:gd name="T21" fmla="*/ 10 h 14"/>
                    <a:gd name="T22" fmla="*/ 1 w 7"/>
                    <a:gd name="T23" fmla="*/ 12 h 14"/>
                    <a:gd name="T24" fmla="*/ 3 w 7"/>
                    <a:gd name="T25" fmla="*/ 13 h 14"/>
                    <a:gd name="T26" fmla="*/ 4 w 7"/>
                    <a:gd name="T27" fmla="*/ 14 h 14"/>
                    <a:gd name="T28" fmla="*/ 5 w 7"/>
                    <a:gd name="T29" fmla="*/ 14 h 14"/>
                    <a:gd name="T30" fmla="*/ 6 w 7"/>
                    <a:gd name="T31" fmla="*/ 13 h 14"/>
                    <a:gd name="T32" fmla="*/ 7 w 7"/>
                    <a:gd name="T33" fmla="*/ 12 h 14"/>
                    <a:gd name="T34" fmla="*/ 7 w 7"/>
                    <a:gd name="T35" fmla="*/ 10 h 14"/>
                    <a:gd name="T36" fmla="*/ 7 w 7"/>
                    <a:gd name="T37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3"/>
                      </a:lnTo>
                      <a:lnTo>
                        <a:pt x="4" y="14"/>
                      </a:lnTo>
                      <a:lnTo>
                        <a:pt x="5" y="14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0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13" name="Freeform 63"/>
                <p:cNvSpPr>
                  <a:spLocks/>
                </p:cNvSpPr>
                <p:nvPr/>
              </p:nvSpPr>
              <p:spPr bwMode="auto">
                <a:xfrm>
                  <a:off x="1523" y="1419"/>
                  <a:ext cx="7" cy="65"/>
                </a:xfrm>
                <a:custGeom>
                  <a:avLst/>
                  <a:gdLst>
                    <a:gd name="T0" fmla="*/ 7 w 7"/>
                    <a:gd name="T1" fmla="*/ 4 h 65"/>
                    <a:gd name="T2" fmla="*/ 7 w 7"/>
                    <a:gd name="T3" fmla="*/ 3 h 65"/>
                    <a:gd name="T4" fmla="*/ 7 w 7"/>
                    <a:gd name="T5" fmla="*/ 2 h 65"/>
                    <a:gd name="T6" fmla="*/ 6 w 7"/>
                    <a:gd name="T7" fmla="*/ 0 h 65"/>
                    <a:gd name="T8" fmla="*/ 5 w 7"/>
                    <a:gd name="T9" fmla="*/ 0 h 65"/>
                    <a:gd name="T10" fmla="*/ 4 w 7"/>
                    <a:gd name="T11" fmla="*/ 0 h 65"/>
                    <a:gd name="T12" fmla="*/ 3 w 7"/>
                    <a:gd name="T13" fmla="*/ 0 h 65"/>
                    <a:gd name="T14" fmla="*/ 1 w 7"/>
                    <a:gd name="T15" fmla="*/ 2 h 65"/>
                    <a:gd name="T16" fmla="*/ 0 w 7"/>
                    <a:gd name="T17" fmla="*/ 3 h 65"/>
                    <a:gd name="T18" fmla="*/ 0 w 7"/>
                    <a:gd name="T19" fmla="*/ 60 h 65"/>
                    <a:gd name="T20" fmla="*/ 0 w 7"/>
                    <a:gd name="T21" fmla="*/ 61 h 65"/>
                    <a:gd name="T22" fmla="*/ 1 w 7"/>
                    <a:gd name="T23" fmla="*/ 63 h 65"/>
                    <a:gd name="T24" fmla="*/ 3 w 7"/>
                    <a:gd name="T25" fmla="*/ 64 h 65"/>
                    <a:gd name="T26" fmla="*/ 4 w 7"/>
                    <a:gd name="T27" fmla="*/ 65 h 65"/>
                    <a:gd name="T28" fmla="*/ 5 w 7"/>
                    <a:gd name="T29" fmla="*/ 65 h 65"/>
                    <a:gd name="T30" fmla="*/ 6 w 7"/>
                    <a:gd name="T31" fmla="*/ 64 h 65"/>
                    <a:gd name="T32" fmla="*/ 7 w 7"/>
                    <a:gd name="T33" fmla="*/ 63 h 65"/>
                    <a:gd name="T34" fmla="*/ 7 w 7"/>
                    <a:gd name="T35" fmla="*/ 61 h 65"/>
                    <a:gd name="T36" fmla="*/ 7 w 7"/>
                    <a:gd name="T37" fmla="*/ 4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5">
                      <a:moveTo>
                        <a:pt x="7" y="4"/>
                      </a:moveTo>
                      <a:lnTo>
                        <a:pt x="7" y="3"/>
                      </a:lnTo>
                      <a:lnTo>
                        <a:pt x="7" y="2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3"/>
                      </a:lnTo>
                      <a:lnTo>
                        <a:pt x="3" y="64"/>
                      </a:lnTo>
                      <a:lnTo>
                        <a:pt x="4" y="65"/>
                      </a:lnTo>
                      <a:lnTo>
                        <a:pt x="5" y="65"/>
                      </a:lnTo>
                      <a:lnTo>
                        <a:pt x="6" y="64"/>
                      </a:lnTo>
                      <a:lnTo>
                        <a:pt x="7" y="63"/>
                      </a:lnTo>
                      <a:lnTo>
                        <a:pt x="7" y="6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14" name="Freeform 64"/>
                <p:cNvSpPr>
                  <a:spLocks/>
                </p:cNvSpPr>
                <p:nvPr/>
              </p:nvSpPr>
              <p:spPr bwMode="auto">
                <a:xfrm>
                  <a:off x="1523" y="1498"/>
                  <a:ext cx="7" cy="15"/>
                </a:xfrm>
                <a:custGeom>
                  <a:avLst/>
                  <a:gdLst>
                    <a:gd name="T0" fmla="*/ 7 w 7"/>
                    <a:gd name="T1" fmla="*/ 4 h 15"/>
                    <a:gd name="T2" fmla="*/ 7 w 7"/>
                    <a:gd name="T3" fmla="*/ 3 h 15"/>
                    <a:gd name="T4" fmla="*/ 7 w 7"/>
                    <a:gd name="T5" fmla="*/ 1 h 15"/>
                    <a:gd name="T6" fmla="*/ 6 w 7"/>
                    <a:gd name="T7" fmla="*/ 0 h 15"/>
                    <a:gd name="T8" fmla="*/ 5 w 7"/>
                    <a:gd name="T9" fmla="*/ 0 h 15"/>
                    <a:gd name="T10" fmla="*/ 4 w 7"/>
                    <a:gd name="T11" fmla="*/ 0 h 15"/>
                    <a:gd name="T12" fmla="*/ 3 w 7"/>
                    <a:gd name="T13" fmla="*/ 0 h 15"/>
                    <a:gd name="T14" fmla="*/ 1 w 7"/>
                    <a:gd name="T15" fmla="*/ 1 h 15"/>
                    <a:gd name="T16" fmla="*/ 0 w 7"/>
                    <a:gd name="T17" fmla="*/ 3 h 15"/>
                    <a:gd name="T18" fmla="*/ 0 w 7"/>
                    <a:gd name="T19" fmla="*/ 10 h 15"/>
                    <a:gd name="T20" fmla="*/ 0 w 7"/>
                    <a:gd name="T21" fmla="*/ 11 h 15"/>
                    <a:gd name="T22" fmla="*/ 1 w 7"/>
                    <a:gd name="T23" fmla="*/ 12 h 15"/>
                    <a:gd name="T24" fmla="*/ 3 w 7"/>
                    <a:gd name="T25" fmla="*/ 13 h 15"/>
                    <a:gd name="T26" fmla="*/ 4 w 7"/>
                    <a:gd name="T27" fmla="*/ 15 h 15"/>
                    <a:gd name="T28" fmla="*/ 5 w 7"/>
                    <a:gd name="T29" fmla="*/ 15 h 15"/>
                    <a:gd name="T30" fmla="*/ 6 w 7"/>
                    <a:gd name="T31" fmla="*/ 13 h 15"/>
                    <a:gd name="T32" fmla="*/ 7 w 7"/>
                    <a:gd name="T33" fmla="*/ 12 h 15"/>
                    <a:gd name="T34" fmla="*/ 7 w 7"/>
                    <a:gd name="T35" fmla="*/ 11 h 15"/>
                    <a:gd name="T36" fmla="*/ 7 w 7"/>
                    <a:gd name="T37" fmla="*/ 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5">
                      <a:moveTo>
                        <a:pt x="7" y="4"/>
                      </a:moveTo>
                      <a:lnTo>
                        <a:pt x="7" y="3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3" y="13"/>
                      </a:lnTo>
                      <a:lnTo>
                        <a:pt x="4" y="15"/>
                      </a:lnTo>
                      <a:lnTo>
                        <a:pt x="5" y="15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15" name="Freeform 65"/>
                <p:cNvSpPr>
                  <a:spLocks/>
                </p:cNvSpPr>
                <p:nvPr/>
              </p:nvSpPr>
              <p:spPr bwMode="auto">
                <a:xfrm>
                  <a:off x="1523" y="1527"/>
                  <a:ext cx="7" cy="65"/>
                </a:xfrm>
                <a:custGeom>
                  <a:avLst/>
                  <a:gdLst>
                    <a:gd name="T0" fmla="*/ 7 w 7"/>
                    <a:gd name="T1" fmla="*/ 4 h 65"/>
                    <a:gd name="T2" fmla="*/ 7 w 7"/>
                    <a:gd name="T3" fmla="*/ 2 h 65"/>
                    <a:gd name="T4" fmla="*/ 7 w 7"/>
                    <a:gd name="T5" fmla="*/ 1 h 65"/>
                    <a:gd name="T6" fmla="*/ 6 w 7"/>
                    <a:gd name="T7" fmla="*/ 0 h 65"/>
                    <a:gd name="T8" fmla="*/ 5 w 7"/>
                    <a:gd name="T9" fmla="*/ 0 h 65"/>
                    <a:gd name="T10" fmla="*/ 4 w 7"/>
                    <a:gd name="T11" fmla="*/ 0 h 65"/>
                    <a:gd name="T12" fmla="*/ 3 w 7"/>
                    <a:gd name="T13" fmla="*/ 0 h 65"/>
                    <a:gd name="T14" fmla="*/ 1 w 7"/>
                    <a:gd name="T15" fmla="*/ 1 h 65"/>
                    <a:gd name="T16" fmla="*/ 0 w 7"/>
                    <a:gd name="T17" fmla="*/ 2 h 65"/>
                    <a:gd name="T18" fmla="*/ 0 w 7"/>
                    <a:gd name="T19" fmla="*/ 60 h 65"/>
                    <a:gd name="T20" fmla="*/ 0 w 7"/>
                    <a:gd name="T21" fmla="*/ 61 h 65"/>
                    <a:gd name="T22" fmla="*/ 1 w 7"/>
                    <a:gd name="T23" fmla="*/ 62 h 65"/>
                    <a:gd name="T24" fmla="*/ 3 w 7"/>
                    <a:gd name="T25" fmla="*/ 63 h 65"/>
                    <a:gd name="T26" fmla="*/ 4 w 7"/>
                    <a:gd name="T27" fmla="*/ 65 h 65"/>
                    <a:gd name="T28" fmla="*/ 5 w 7"/>
                    <a:gd name="T29" fmla="*/ 65 h 65"/>
                    <a:gd name="T30" fmla="*/ 6 w 7"/>
                    <a:gd name="T31" fmla="*/ 63 h 65"/>
                    <a:gd name="T32" fmla="*/ 7 w 7"/>
                    <a:gd name="T33" fmla="*/ 62 h 65"/>
                    <a:gd name="T34" fmla="*/ 7 w 7"/>
                    <a:gd name="T35" fmla="*/ 61 h 65"/>
                    <a:gd name="T36" fmla="*/ 7 w 7"/>
                    <a:gd name="T37" fmla="*/ 4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5">
                      <a:moveTo>
                        <a:pt x="7" y="4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3" y="63"/>
                      </a:lnTo>
                      <a:lnTo>
                        <a:pt x="4" y="65"/>
                      </a:lnTo>
                      <a:lnTo>
                        <a:pt x="5" y="65"/>
                      </a:lnTo>
                      <a:lnTo>
                        <a:pt x="6" y="63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16" name="Freeform 66"/>
                <p:cNvSpPr>
                  <a:spLocks/>
                </p:cNvSpPr>
                <p:nvPr/>
              </p:nvSpPr>
              <p:spPr bwMode="auto">
                <a:xfrm>
                  <a:off x="1523" y="1606"/>
                  <a:ext cx="7" cy="14"/>
                </a:xfrm>
                <a:custGeom>
                  <a:avLst/>
                  <a:gdLst>
                    <a:gd name="T0" fmla="*/ 7 w 7"/>
                    <a:gd name="T1" fmla="*/ 4 h 14"/>
                    <a:gd name="T2" fmla="*/ 7 w 7"/>
                    <a:gd name="T3" fmla="*/ 2 h 14"/>
                    <a:gd name="T4" fmla="*/ 7 w 7"/>
                    <a:gd name="T5" fmla="*/ 1 h 14"/>
                    <a:gd name="T6" fmla="*/ 6 w 7"/>
                    <a:gd name="T7" fmla="*/ 0 h 14"/>
                    <a:gd name="T8" fmla="*/ 5 w 7"/>
                    <a:gd name="T9" fmla="*/ 0 h 14"/>
                    <a:gd name="T10" fmla="*/ 4 w 7"/>
                    <a:gd name="T11" fmla="*/ 0 h 14"/>
                    <a:gd name="T12" fmla="*/ 3 w 7"/>
                    <a:gd name="T13" fmla="*/ 0 h 14"/>
                    <a:gd name="T14" fmla="*/ 1 w 7"/>
                    <a:gd name="T15" fmla="*/ 1 h 14"/>
                    <a:gd name="T16" fmla="*/ 0 w 7"/>
                    <a:gd name="T17" fmla="*/ 2 h 14"/>
                    <a:gd name="T18" fmla="*/ 0 w 7"/>
                    <a:gd name="T19" fmla="*/ 10 h 14"/>
                    <a:gd name="T20" fmla="*/ 0 w 7"/>
                    <a:gd name="T21" fmla="*/ 11 h 14"/>
                    <a:gd name="T22" fmla="*/ 1 w 7"/>
                    <a:gd name="T23" fmla="*/ 12 h 14"/>
                    <a:gd name="T24" fmla="*/ 3 w 7"/>
                    <a:gd name="T25" fmla="*/ 13 h 14"/>
                    <a:gd name="T26" fmla="*/ 4 w 7"/>
                    <a:gd name="T27" fmla="*/ 14 h 14"/>
                    <a:gd name="T28" fmla="*/ 5 w 7"/>
                    <a:gd name="T29" fmla="*/ 14 h 14"/>
                    <a:gd name="T30" fmla="*/ 6 w 7"/>
                    <a:gd name="T31" fmla="*/ 13 h 14"/>
                    <a:gd name="T32" fmla="*/ 7 w 7"/>
                    <a:gd name="T33" fmla="*/ 12 h 14"/>
                    <a:gd name="T34" fmla="*/ 7 w 7"/>
                    <a:gd name="T35" fmla="*/ 11 h 14"/>
                    <a:gd name="T36" fmla="*/ 7 w 7"/>
                    <a:gd name="T37" fmla="*/ 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4">
                      <a:moveTo>
                        <a:pt x="7" y="4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3" y="13"/>
                      </a:lnTo>
                      <a:lnTo>
                        <a:pt x="4" y="14"/>
                      </a:lnTo>
                      <a:lnTo>
                        <a:pt x="5" y="14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17" name="Freeform 67"/>
                <p:cNvSpPr>
                  <a:spLocks/>
                </p:cNvSpPr>
                <p:nvPr/>
              </p:nvSpPr>
              <p:spPr bwMode="auto">
                <a:xfrm>
                  <a:off x="1523" y="1635"/>
                  <a:ext cx="7" cy="64"/>
                </a:xfrm>
                <a:custGeom>
                  <a:avLst/>
                  <a:gdLst>
                    <a:gd name="T0" fmla="*/ 7 w 7"/>
                    <a:gd name="T1" fmla="*/ 3 h 64"/>
                    <a:gd name="T2" fmla="*/ 7 w 7"/>
                    <a:gd name="T3" fmla="*/ 2 h 64"/>
                    <a:gd name="T4" fmla="*/ 7 w 7"/>
                    <a:gd name="T5" fmla="*/ 1 h 64"/>
                    <a:gd name="T6" fmla="*/ 6 w 7"/>
                    <a:gd name="T7" fmla="*/ 0 h 64"/>
                    <a:gd name="T8" fmla="*/ 5 w 7"/>
                    <a:gd name="T9" fmla="*/ 0 h 64"/>
                    <a:gd name="T10" fmla="*/ 4 w 7"/>
                    <a:gd name="T11" fmla="*/ 0 h 64"/>
                    <a:gd name="T12" fmla="*/ 3 w 7"/>
                    <a:gd name="T13" fmla="*/ 0 h 64"/>
                    <a:gd name="T14" fmla="*/ 1 w 7"/>
                    <a:gd name="T15" fmla="*/ 1 h 64"/>
                    <a:gd name="T16" fmla="*/ 0 w 7"/>
                    <a:gd name="T17" fmla="*/ 2 h 64"/>
                    <a:gd name="T18" fmla="*/ 0 w 7"/>
                    <a:gd name="T19" fmla="*/ 60 h 64"/>
                    <a:gd name="T20" fmla="*/ 0 w 7"/>
                    <a:gd name="T21" fmla="*/ 61 h 64"/>
                    <a:gd name="T22" fmla="*/ 1 w 7"/>
                    <a:gd name="T23" fmla="*/ 62 h 64"/>
                    <a:gd name="T24" fmla="*/ 3 w 7"/>
                    <a:gd name="T25" fmla="*/ 63 h 64"/>
                    <a:gd name="T26" fmla="*/ 4 w 7"/>
                    <a:gd name="T27" fmla="*/ 64 h 64"/>
                    <a:gd name="T28" fmla="*/ 5 w 7"/>
                    <a:gd name="T29" fmla="*/ 64 h 64"/>
                    <a:gd name="T30" fmla="*/ 6 w 7"/>
                    <a:gd name="T31" fmla="*/ 63 h 64"/>
                    <a:gd name="T32" fmla="*/ 7 w 7"/>
                    <a:gd name="T33" fmla="*/ 62 h 64"/>
                    <a:gd name="T34" fmla="*/ 7 w 7"/>
                    <a:gd name="T35" fmla="*/ 61 h 64"/>
                    <a:gd name="T36" fmla="*/ 7 w 7"/>
                    <a:gd name="T37" fmla="*/ 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3" y="63"/>
                      </a:lnTo>
                      <a:lnTo>
                        <a:pt x="4" y="64"/>
                      </a:lnTo>
                      <a:lnTo>
                        <a:pt x="5" y="64"/>
                      </a:lnTo>
                      <a:lnTo>
                        <a:pt x="6" y="63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18" name="Freeform 68"/>
                <p:cNvSpPr>
                  <a:spLocks/>
                </p:cNvSpPr>
                <p:nvPr/>
              </p:nvSpPr>
              <p:spPr bwMode="auto">
                <a:xfrm>
                  <a:off x="1523" y="1714"/>
                  <a:ext cx="7" cy="14"/>
                </a:xfrm>
                <a:custGeom>
                  <a:avLst/>
                  <a:gdLst>
                    <a:gd name="T0" fmla="*/ 7 w 7"/>
                    <a:gd name="T1" fmla="*/ 3 h 14"/>
                    <a:gd name="T2" fmla="*/ 7 w 7"/>
                    <a:gd name="T3" fmla="*/ 2 h 14"/>
                    <a:gd name="T4" fmla="*/ 7 w 7"/>
                    <a:gd name="T5" fmla="*/ 1 h 14"/>
                    <a:gd name="T6" fmla="*/ 6 w 7"/>
                    <a:gd name="T7" fmla="*/ 0 h 14"/>
                    <a:gd name="T8" fmla="*/ 5 w 7"/>
                    <a:gd name="T9" fmla="*/ 0 h 14"/>
                    <a:gd name="T10" fmla="*/ 4 w 7"/>
                    <a:gd name="T11" fmla="*/ 0 h 14"/>
                    <a:gd name="T12" fmla="*/ 3 w 7"/>
                    <a:gd name="T13" fmla="*/ 0 h 14"/>
                    <a:gd name="T14" fmla="*/ 1 w 7"/>
                    <a:gd name="T15" fmla="*/ 1 h 14"/>
                    <a:gd name="T16" fmla="*/ 0 w 7"/>
                    <a:gd name="T17" fmla="*/ 2 h 14"/>
                    <a:gd name="T18" fmla="*/ 0 w 7"/>
                    <a:gd name="T19" fmla="*/ 9 h 14"/>
                    <a:gd name="T20" fmla="*/ 0 w 7"/>
                    <a:gd name="T21" fmla="*/ 10 h 14"/>
                    <a:gd name="T22" fmla="*/ 1 w 7"/>
                    <a:gd name="T23" fmla="*/ 12 h 14"/>
                    <a:gd name="T24" fmla="*/ 3 w 7"/>
                    <a:gd name="T25" fmla="*/ 13 h 14"/>
                    <a:gd name="T26" fmla="*/ 4 w 7"/>
                    <a:gd name="T27" fmla="*/ 14 h 14"/>
                    <a:gd name="T28" fmla="*/ 5 w 7"/>
                    <a:gd name="T29" fmla="*/ 14 h 14"/>
                    <a:gd name="T30" fmla="*/ 6 w 7"/>
                    <a:gd name="T31" fmla="*/ 13 h 14"/>
                    <a:gd name="T32" fmla="*/ 7 w 7"/>
                    <a:gd name="T33" fmla="*/ 12 h 14"/>
                    <a:gd name="T34" fmla="*/ 7 w 7"/>
                    <a:gd name="T35" fmla="*/ 10 h 14"/>
                    <a:gd name="T36" fmla="*/ 7 w 7"/>
                    <a:gd name="T37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3" y="13"/>
                      </a:lnTo>
                      <a:lnTo>
                        <a:pt x="4" y="14"/>
                      </a:lnTo>
                      <a:lnTo>
                        <a:pt x="5" y="14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0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19" name="Freeform 69"/>
                <p:cNvSpPr>
                  <a:spLocks/>
                </p:cNvSpPr>
                <p:nvPr/>
              </p:nvSpPr>
              <p:spPr bwMode="auto">
                <a:xfrm>
                  <a:off x="1523" y="1742"/>
                  <a:ext cx="7" cy="65"/>
                </a:xfrm>
                <a:custGeom>
                  <a:avLst/>
                  <a:gdLst>
                    <a:gd name="T0" fmla="*/ 7 w 7"/>
                    <a:gd name="T1" fmla="*/ 4 h 65"/>
                    <a:gd name="T2" fmla="*/ 7 w 7"/>
                    <a:gd name="T3" fmla="*/ 3 h 65"/>
                    <a:gd name="T4" fmla="*/ 7 w 7"/>
                    <a:gd name="T5" fmla="*/ 2 h 65"/>
                    <a:gd name="T6" fmla="*/ 6 w 7"/>
                    <a:gd name="T7" fmla="*/ 0 h 65"/>
                    <a:gd name="T8" fmla="*/ 5 w 7"/>
                    <a:gd name="T9" fmla="*/ 0 h 65"/>
                    <a:gd name="T10" fmla="*/ 4 w 7"/>
                    <a:gd name="T11" fmla="*/ 0 h 65"/>
                    <a:gd name="T12" fmla="*/ 3 w 7"/>
                    <a:gd name="T13" fmla="*/ 0 h 65"/>
                    <a:gd name="T14" fmla="*/ 1 w 7"/>
                    <a:gd name="T15" fmla="*/ 2 h 65"/>
                    <a:gd name="T16" fmla="*/ 0 w 7"/>
                    <a:gd name="T17" fmla="*/ 3 h 65"/>
                    <a:gd name="T18" fmla="*/ 0 w 7"/>
                    <a:gd name="T19" fmla="*/ 60 h 65"/>
                    <a:gd name="T20" fmla="*/ 0 w 7"/>
                    <a:gd name="T21" fmla="*/ 61 h 65"/>
                    <a:gd name="T22" fmla="*/ 1 w 7"/>
                    <a:gd name="T23" fmla="*/ 63 h 65"/>
                    <a:gd name="T24" fmla="*/ 3 w 7"/>
                    <a:gd name="T25" fmla="*/ 64 h 65"/>
                    <a:gd name="T26" fmla="*/ 4 w 7"/>
                    <a:gd name="T27" fmla="*/ 65 h 65"/>
                    <a:gd name="T28" fmla="*/ 5 w 7"/>
                    <a:gd name="T29" fmla="*/ 65 h 65"/>
                    <a:gd name="T30" fmla="*/ 6 w 7"/>
                    <a:gd name="T31" fmla="*/ 64 h 65"/>
                    <a:gd name="T32" fmla="*/ 7 w 7"/>
                    <a:gd name="T33" fmla="*/ 63 h 65"/>
                    <a:gd name="T34" fmla="*/ 7 w 7"/>
                    <a:gd name="T35" fmla="*/ 61 h 65"/>
                    <a:gd name="T36" fmla="*/ 7 w 7"/>
                    <a:gd name="T37" fmla="*/ 4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5">
                      <a:moveTo>
                        <a:pt x="7" y="4"/>
                      </a:moveTo>
                      <a:lnTo>
                        <a:pt x="7" y="3"/>
                      </a:lnTo>
                      <a:lnTo>
                        <a:pt x="7" y="2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3"/>
                      </a:lnTo>
                      <a:lnTo>
                        <a:pt x="3" y="64"/>
                      </a:lnTo>
                      <a:lnTo>
                        <a:pt x="4" y="65"/>
                      </a:lnTo>
                      <a:lnTo>
                        <a:pt x="5" y="65"/>
                      </a:lnTo>
                      <a:lnTo>
                        <a:pt x="6" y="64"/>
                      </a:lnTo>
                      <a:lnTo>
                        <a:pt x="7" y="63"/>
                      </a:lnTo>
                      <a:lnTo>
                        <a:pt x="7" y="6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20" name="Freeform 70"/>
                <p:cNvSpPr>
                  <a:spLocks/>
                </p:cNvSpPr>
                <p:nvPr/>
              </p:nvSpPr>
              <p:spPr bwMode="auto">
                <a:xfrm>
                  <a:off x="1523" y="1821"/>
                  <a:ext cx="7" cy="15"/>
                </a:xfrm>
                <a:custGeom>
                  <a:avLst/>
                  <a:gdLst>
                    <a:gd name="T0" fmla="*/ 7 w 7"/>
                    <a:gd name="T1" fmla="*/ 4 h 15"/>
                    <a:gd name="T2" fmla="*/ 7 w 7"/>
                    <a:gd name="T3" fmla="*/ 3 h 15"/>
                    <a:gd name="T4" fmla="*/ 7 w 7"/>
                    <a:gd name="T5" fmla="*/ 2 h 15"/>
                    <a:gd name="T6" fmla="*/ 6 w 7"/>
                    <a:gd name="T7" fmla="*/ 0 h 15"/>
                    <a:gd name="T8" fmla="*/ 5 w 7"/>
                    <a:gd name="T9" fmla="*/ 0 h 15"/>
                    <a:gd name="T10" fmla="*/ 4 w 7"/>
                    <a:gd name="T11" fmla="*/ 0 h 15"/>
                    <a:gd name="T12" fmla="*/ 3 w 7"/>
                    <a:gd name="T13" fmla="*/ 0 h 15"/>
                    <a:gd name="T14" fmla="*/ 1 w 7"/>
                    <a:gd name="T15" fmla="*/ 2 h 15"/>
                    <a:gd name="T16" fmla="*/ 0 w 7"/>
                    <a:gd name="T17" fmla="*/ 3 h 15"/>
                    <a:gd name="T18" fmla="*/ 0 w 7"/>
                    <a:gd name="T19" fmla="*/ 10 h 15"/>
                    <a:gd name="T20" fmla="*/ 0 w 7"/>
                    <a:gd name="T21" fmla="*/ 11 h 15"/>
                    <a:gd name="T22" fmla="*/ 1 w 7"/>
                    <a:gd name="T23" fmla="*/ 12 h 15"/>
                    <a:gd name="T24" fmla="*/ 3 w 7"/>
                    <a:gd name="T25" fmla="*/ 14 h 15"/>
                    <a:gd name="T26" fmla="*/ 4 w 7"/>
                    <a:gd name="T27" fmla="*/ 15 h 15"/>
                    <a:gd name="T28" fmla="*/ 5 w 7"/>
                    <a:gd name="T29" fmla="*/ 15 h 15"/>
                    <a:gd name="T30" fmla="*/ 6 w 7"/>
                    <a:gd name="T31" fmla="*/ 14 h 15"/>
                    <a:gd name="T32" fmla="*/ 7 w 7"/>
                    <a:gd name="T33" fmla="*/ 12 h 15"/>
                    <a:gd name="T34" fmla="*/ 7 w 7"/>
                    <a:gd name="T35" fmla="*/ 11 h 15"/>
                    <a:gd name="T36" fmla="*/ 7 w 7"/>
                    <a:gd name="T37" fmla="*/ 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5">
                      <a:moveTo>
                        <a:pt x="7" y="4"/>
                      </a:moveTo>
                      <a:lnTo>
                        <a:pt x="7" y="3"/>
                      </a:lnTo>
                      <a:lnTo>
                        <a:pt x="7" y="2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3" y="14"/>
                      </a:lnTo>
                      <a:lnTo>
                        <a:pt x="4" y="15"/>
                      </a:lnTo>
                      <a:lnTo>
                        <a:pt x="5" y="15"/>
                      </a:lnTo>
                      <a:lnTo>
                        <a:pt x="6" y="14"/>
                      </a:ln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21" name="Freeform 71"/>
                <p:cNvSpPr>
                  <a:spLocks/>
                </p:cNvSpPr>
                <p:nvPr/>
              </p:nvSpPr>
              <p:spPr bwMode="auto">
                <a:xfrm>
                  <a:off x="1523" y="1850"/>
                  <a:ext cx="7" cy="65"/>
                </a:xfrm>
                <a:custGeom>
                  <a:avLst/>
                  <a:gdLst>
                    <a:gd name="T0" fmla="*/ 7 w 7"/>
                    <a:gd name="T1" fmla="*/ 4 h 65"/>
                    <a:gd name="T2" fmla="*/ 7 w 7"/>
                    <a:gd name="T3" fmla="*/ 2 h 65"/>
                    <a:gd name="T4" fmla="*/ 7 w 7"/>
                    <a:gd name="T5" fmla="*/ 1 h 65"/>
                    <a:gd name="T6" fmla="*/ 6 w 7"/>
                    <a:gd name="T7" fmla="*/ 0 h 65"/>
                    <a:gd name="T8" fmla="*/ 5 w 7"/>
                    <a:gd name="T9" fmla="*/ 0 h 65"/>
                    <a:gd name="T10" fmla="*/ 4 w 7"/>
                    <a:gd name="T11" fmla="*/ 0 h 65"/>
                    <a:gd name="T12" fmla="*/ 3 w 7"/>
                    <a:gd name="T13" fmla="*/ 0 h 65"/>
                    <a:gd name="T14" fmla="*/ 1 w 7"/>
                    <a:gd name="T15" fmla="*/ 1 h 65"/>
                    <a:gd name="T16" fmla="*/ 0 w 7"/>
                    <a:gd name="T17" fmla="*/ 2 h 65"/>
                    <a:gd name="T18" fmla="*/ 0 w 7"/>
                    <a:gd name="T19" fmla="*/ 60 h 65"/>
                    <a:gd name="T20" fmla="*/ 0 w 7"/>
                    <a:gd name="T21" fmla="*/ 61 h 65"/>
                    <a:gd name="T22" fmla="*/ 1 w 7"/>
                    <a:gd name="T23" fmla="*/ 62 h 65"/>
                    <a:gd name="T24" fmla="*/ 3 w 7"/>
                    <a:gd name="T25" fmla="*/ 64 h 65"/>
                    <a:gd name="T26" fmla="*/ 4 w 7"/>
                    <a:gd name="T27" fmla="*/ 65 h 65"/>
                    <a:gd name="T28" fmla="*/ 5 w 7"/>
                    <a:gd name="T29" fmla="*/ 65 h 65"/>
                    <a:gd name="T30" fmla="*/ 6 w 7"/>
                    <a:gd name="T31" fmla="*/ 64 h 65"/>
                    <a:gd name="T32" fmla="*/ 7 w 7"/>
                    <a:gd name="T33" fmla="*/ 62 h 65"/>
                    <a:gd name="T34" fmla="*/ 7 w 7"/>
                    <a:gd name="T35" fmla="*/ 61 h 65"/>
                    <a:gd name="T36" fmla="*/ 7 w 7"/>
                    <a:gd name="T37" fmla="*/ 4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5">
                      <a:moveTo>
                        <a:pt x="7" y="4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3" y="64"/>
                      </a:lnTo>
                      <a:lnTo>
                        <a:pt x="4" y="65"/>
                      </a:lnTo>
                      <a:lnTo>
                        <a:pt x="5" y="65"/>
                      </a:lnTo>
                      <a:lnTo>
                        <a:pt x="6" y="64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22" name="Freeform 72"/>
                <p:cNvSpPr>
                  <a:spLocks/>
                </p:cNvSpPr>
                <p:nvPr/>
              </p:nvSpPr>
              <p:spPr bwMode="auto">
                <a:xfrm>
                  <a:off x="1523" y="1929"/>
                  <a:ext cx="7" cy="14"/>
                </a:xfrm>
                <a:custGeom>
                  <a:avLst/>
                  <a:gdLst>
                    <a:gd name="T0" fmla="*/ 7 w 7"/>
                    <a:gd name="T1" fmla="*/ 4 h 14"/>
                    <a:gd name="T2" fmla="*/ 7 w 7"/>
                    <a:gd name="T3" fmla="*/ 2 h 14"/>
                    <a:gd name="T4" fmla="*/ 7 w 7"/>
                    <a:gd name="T5" fmla="*/ 1 h 14"/>
                    <a:gd name="T6" fmla="*/ 6 w 7"/>
                    <a:gd name="T7" fmla="*/ 0 h 14"/>
                    <a:gd name="T8" fmla="*/ 5 w 7"/>
                    <a:gd name="T9" fmla="*/ 0 h 14"/>
                    <a:gd name="T10" fmla="*/ 4 w 7"/>
                    <a:gd name="T11" fmla="*/ 0 h 14"/>
                    <a:gd name="T12" fmla="*/ 3 w 7"/>
                    <a:gd name="T13" fmla="*/ 0 h 14"/>
                    <a:gd name="T14" fmla="*/ 1 w 7"/>
                    <a:gd name="T15" fmla="*/ 1 h 14"/>
                    <a:gd name="T16" fmla="*/ 0 w 7"/>
                    <a:gd name="T17" fmla="*/ 2 h 14"/>
                    <a:gd name="T18" fmla="*/ 0 w 7"/>
                    <a:gd name="T19" fmla="*/ 10 h 14"/>
                    <a:gd name="T20" fmla="*/ 0 w 7"/>
                    <a:gd name="T21" fmla="*/ 11 h 14"/>
                    <a:gd name="T22" fmla="*/ 1 w 7"/>
                    <a:gd name="T23" fmla="*/ 12 h 14"/>
                    <a:gd name="T24" fmla="*/ 3 w 7"/>
                    <a:gd name="T25" fmla="*/ 13 h 14"/>
                    <a:gd name="T26" fmla="*/ 4 w 7"/>
                    <a:gd name="T27" fmla="*/ 14 h 14"/>
                    <a:gd name="T28" fmla="*/ 5 w 7"/>
                    <a:gd name="T29" fmla="*/ 14 h 14"/>
                    <a:gd name="T30" fmla="*/ 6 w 7"/>
                    <a:gd name="T31" fmla="*/ 13 h 14"/>
                    <a:gd name="T32" fmla="*/ 7 w 7"/>
                    <a:gd name="T33" fmla="*/ 12 h 14"/>
                    <a:gd name="T34" fmla="*/ 7 w 7"/>
                    <a:gd name="T35" fmla="*/ 11 h 14"/>
                    <a:gd name="T36" fmla="*/ 7 w 7"/>
                    <a:gd name="T37" fmla="*/ 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4">
                      <a:moveTo>
                        <a:pt x="7" y="4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3" y="13"/>
                      </a:lnTo>
                      <a:lnTo>
                        <a:pt x="4" y="14"/>
                      </a:lnTo>
                      <a:lnTo>
                        <a:pt x="5" y="14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23" name="Freeform 73"/>
                <p:cNvSpPr>
                  <a:spLocks/>
                </p:cNvSpPr>
                <p:nvPr/>
              </p:nvSpPr>
              <p:spPr bwMode="auto">
                <a:xfrm>
                  <a:off x="1523" y="1958"/>
                  <a:ext cx="7" cy="64"/>
                </a:xfrm>
                <a:custGeom>
                  <a:avLst/>
                  <a:gdLst>
                    <a:gd name="T0" fmla="*/ 7 w 7"/>
                    <a:gd name="T1" fmla="*/ 3 h 64"/>
                    <a:gd name="T2" fmla="*/ 7 w 7"/>
                    <a:gd name="T3" fmla="*/ 2 h 64"/>
                    <a:gd name="T4" fmla="*/ 7 w 7"/>
                    <a:gd name="T5" fmla="*/ 1 h 64"/>
                    <a:gd name="T6" fmla="*/ 6 w 7"/>
                    <a:gd name="T7" fmla="*/ 0 h 64"/>
                    <a:gd name="T8" fmla="*/ 5 w 7"/>
                    <a:gd name="T9" fmla="*/ 0 h 64"/>
                    <a:gd name="T10" fmla="*/ 4 w 7"/>
                    <a:gd name="T11" fmla="*/ 0 h 64"/>
                    <a:gd name="T12" fmla="*/ 3 w 7"/>
                    <a:gd name="T13" fmla="*/ 0 h 64"/>
                    <a:gd name="T14" fmla="*/ 1 w 7"/>
                    <a:gd name="T15" fmla="*/ 1 h 64"/>
                    <a:gd name="T16" fmla="*/ 0 w 7"/>
                    <a:gd name="T17" fmla="*/ 2 h 64"/>
                    <a:gd name="T18" fmla="*/ 0 w 7"/>
                    <a:gd name="T19" fmla="*/ 60 h 64"/>
                    <a:gd name="T20" fmla="*/ 0 w 7"/>
                    <a:gd name="T21" fmla="*/ 61 h 64"/>
                    <a:gd name="T22" fmla="*/ 1 w 7"/>
                    <a:gd name="T23" fmla="*/ 62 h 64"/>
                    <a:gd name="T24" fmla="*/ 3 w 7"/>
                    <a:gd name="T25" fmla="*/ 63 h 64"/>
                    <a:gd name="T26" fmla="*/ 4 w 7"/>
                    <a:gd name="T27" fmla="*/ 64 h 64"/>
                    <a:gd name="T28" fmla="*/ 5 w 7"/>
                    <a:gd name="T29" fmla="*/ 64 h 64"/>
                    <a:gd name="T30" fmla="*/ 6 w 7"/>
                    <a:gd name="T31" fmla="*/ 63 h 64"/>
                    <a:gd name="T32" fmla="*/ 7 w 7"/>
                    <a:gd name="T33" fmla="*/ 62 h 64"/>
                    <a:gd name="T34" fmla="*/ 7 w 7"/>
                    <a:gd name="T35" fmla="*/ 61 h 64"/>
                    <a:gd name="T36" fmla="*/ 7 w 7"/>
                    <a:gd name="T37" fmla="*/ 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3" y="63"/>
                      </a:lnTo>
                      <a:lnTo>
                        <a:pt x="4" y="64"/>
                      </a:lnTo>
                      <a:lnTo>
                        <a:pt x="5" y="64"/>
                      </a:lnTo>
                      <a:lnTo>
                        <a:pt x="6" y="63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24" name="Freeform 74"/>
                <p:cNvSpPr>
                  <a:spLocks/>
                </p:cNvSpPr>
                <p:nvPr/>
              </p:nvSpPr>
              <p:spPr bwMode="auto">
                <a:xfrm>
                  <a:off x="1523" y="2037"/>
                  <a:ext cx="7" cy="14"/>
                </a:xfrm>
                <a:custGeom>
                  <a:avLst/>
                  <a:gdLst>
                    <a:gd name="T0" fmla="*/ 7 w 7"/>
                    <a:gd name="T1" fmla="*/ 3 h 14"/>
                    <a:gd name="T2" fmla="*/ 7 w 7"/>
                    <a:gd name="T3" fmla="*/ 2 h 14"/>
                    <a:gd name="T4" fmla="*/ 7 w 7"/>
                    <a:gd name="T5" fmla="*/ 1 h 14"/>
                    <a:gd name="T6" fmla="*/ 6 w 7"/>
                    <a:gd name="T7" fmla="*/ 0 h 14"/>
                    <a:gd name="T8" fmla="*/ 5 w 7"/>
                    <a:gd name="T9" fmla="*/ 0 h 14"/>
                    <a:gd name="T10" fmla="*/ 4 w 7"/>
                    <a:gd name="T11" fmla="*/ 0 h 14"/>
                    <a:gd name="T12" fmla="*/ 3 w 7"/>
                    <a:gd name="T13" fmla="*/ 0 h 14"/>
                    <a:gd name="T14" fmla="*/ 1 w 7"/>
                    <a:gd name="T15" fmla="*/ 1 h 14"/>
                    <a:gd name="T16" fmla="*/ 0 w 7"/>
                    <a:gd name="T17" fmla="*/ 2 h 14"/>
                    <a:gd name="T18" fmla="*/ 0 w 7"/>
                    <a:gd name="T19" fmla="*/ 9 h 14"/>
                    <a:gd name="T20" fmla="*/ 0 w 7"/>
                    <a:gd name="T21" fmla="*/ 11 h 14"/>
                    <a:gd name="T22" fmla="*/ 1 w 7"/>
                    <a:gd name="T23" fmla="*/ 12 h 14"/>
                    <a:gd name="T24" fmla="*/ 3 w 7"/>
                    <a:gd name="T25" fmla="*/ 13 h 14"/>
                    <a:gd name="T26" fmla="*/ 4 w 7"/>
                    <a:gd name="T27" fmla="*/ 14 h 14"/>
                    <a:gd name="T28" fmla="*/ 5 w 7"/>
                    <a:gd name="T29" fmla="*/ 14 h 14"/>
                    <a:gd name="T30" fmla="*/ 6 w 7"/>
                    <a:gd name="T31" fmla="*/ 13 h 14"/>
                    <a:gd name="T32" fmla="*/ 7 w 7"/>
                    <a:gd name="T33" fmla="*/ 12 h 14"/>
                    <a:gd name="T34" fmla="*/ 7 w 7"/>
                    <a:gd name="T35" fmla="*/ 11 h 14"/>
                    <a:gd name="T36" fmla="*/ 7 w 7"/>
                    <a:gd name="T37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3" y="13"/>
                      </a:lnTo>
                      <a:lnTo>
                        <a:pt x="4" y="14"/>
                      </a:lnTo>
                      <a:lnTo>
                        <a:pt x="5" y="14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25" name="Freeform 75"/>
                <p:cNvSpPr>
                  <a:spLocks/>
                </p:cNvSpPr>
                <p:nvPr/>
              </p:nvSpPr>
              <p:spPr bwMode="auto">
                <a:xfrm>
                  <a:off x="1523" y="2065"/>
                  <a:ext cx="7" cy="65"/>
                </a:xfrm>
                <a:custGeom>
                  <a:avLst/>
                  <a:gdLst>
                    <a:gd name="T0" fmla="*/ 7 w 7"/>
                    <a:gd name="T1" fmla="*/ 4 h 65"/>
                    <a:gd name="T2" fmla="*/ 7 w 7"/>
                    <a:gd name="T3" fmla="*/ 3 h 65"/>
                    <a:gd name="T4" fmla="*/ 7 w 7"/>
                    <a:gd name="T5" fmla="*/ 2 h 65"/>
                    <a:gd name="T6" fmla="*/ 6 w 7"/>
                    <a:gd name="T7" fmla="*/ 0 h 65"/>
                    <a:gd name="T8" fmla="*/ 5 w 7"/>
                    <a:gd name="T9" fmla="*/ 0 h 65"/>
                    <a:gd name="T10" fmla="*/ 4 w 7"/>
                    <a:gd name="T11" fmla="*/ 0 h 65"/>
                    <a:gd name="T12" fmla="*/ 3 w 7"/>
                    <a:gd name="T13" fmla="*/ 0 h 65"/>
                    <a:gd name="T14" fmla="*/ 1 w 7"/>
                    <a:gd name="T15" fmla="*/ 2 h 65"/>
                    <a:gd name="T16" fmla="*/ 0 w 7"/>
                    <a:gd name="T17" fmla="*/ 3 h 65"/>
                    <a:gd name="T18" fmla="*/ 0 w 7"/>
                    <a:gd name="T19" fmla="*/ 60 h 65"/>
                    <a:gd name="T20" fmla="*/ 0 w 7"/>
                    <a:gd name="T21" fmla="*/ 61 h 65"/>
                    <a:gd name="T22" fmla="*/ 1 w 7"/>
                    <a:gd name="T23" fmla="*/ 63 h 65"/>
                    <a:gd name="T24" fmla="*/ 3 w 7"/>
                    <a:gd name="T25" fmla="*/ 64 h 65"/>
                    <a:gd name="T26" fmla="*/ 4 w 7"/>
                    <a:gd name="T27" fmla="*/ 65 h 65"/>
                    <a:gd name="T28" fmla="*/ 5 w 7"/>
                    <a:gd name="T29" fmla="*/ 65 h 65"/>
                    <a:gd name="T30" fmla="*/ 6 w 7"/>
                    <a:gd name="T31" fmla="*/ 64 h 65"/>
                    <a:gd name="T32" fmla="*/ 7 w 7"/>
                    <a:gd name="T33" fmla="*/ 63 h 65"/>
                    <a:gd name="T34" fmla="*/ 7 w 7"/>
                    <a:gd name="T35" fmla="*/ 61 h 65"/>
                    <a:gd name="T36" fmla="*/ 7 w 7"/>
                    <a:gd name="T37" fmla="*/ 4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5">
                      <a:moveTo>
                        <a:pt x="7" y="4"/>
                      </a:moveTo>
                      <a:lnTo>
                        <a:pt x="7" y="3"/>
                      </a:lnTo>
                      <a:lnTo>
                        <a:pt x="7" y="2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3"/>
                      </a:lnTo>
                      <a:lnTo>
                        <a:pt x="3" y="64"/>
                      </a:lnTo>
                      <a:lnTo>
                        <a:pt x="4" y="65"/>
                      </a:lnTo>
                      <a:lnTo>
                        <a:pt x="5" y="65"/>
                      </a:lnTo>
                      <a:lnTo>
                        <a:pt x="6" y="64"/>
                      </a:lnTo>
                      <a:lnTo>
                        <a:pt x="7" y="63"/>
                      </a:lnTo>
                      <a:lnTo>
                        <a:pt x="7" y="6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26" name="Freeform 76"/>
                <p:cNvSpPr>
                  <a:spLocks/>
                </p:cNvSpPr>
                <p:nvPr/>
              </p:nvSpPr>
              <p:spPr bwMode="auto">
                <a:xfrm>
                  <a:off x="1523" y="2144"/>
                  <a:ext cx="7" cy="15"/>
                </a:xfrm>
                <a:custGeom>
                  <a:avLst/>
                  <a:gdLst>
                    <a:gd name="T0" fmla="*/ 7 w 7"/>
                    <a:gd name="T1" fmla="*/ 4 h 15"/>
                    <a:gd name="T2" fmla="*/ 7 w 7"/>
                    <a:gd name="T3" fmla="*/ 3 h 15"/>
                    <a:gd name="T4" fmla="*/ 7 w 7"/>
                    <a:gd name="T5" fmla="*/ 2 h 15"/>
                    <a:gd name="T6" fmla="*/ 6 w 7"/>
                    <a:gd name="T7" fmla="*/ 0 h 15"/>
                    <a:gd name="T8" fmla="*/ 5 w 7"/>
                    <a:gd name="T9" fmla="*/ 0 h 15"/>
                    <a:gd name="T10" fmla="*/ 4 w 7"/>
                    <a:gd name="T11" fmla="*/ 0 h 15"/>
                    <a:gd name="T12" fmla="*/ 3 w 7"/>
                    <a:gd name="T13" fmla="*/ 0 h 15"/>
                    <a:gd name="T14" fmla="*/ 1 w 7"/>
                    <a:gd name="T15" fmla="*/ 2 h 15"/>
                    <a:gd name="T16" fmla="*/ 0 w 7"/>
                    <a:gd name="T17" fmla="*/ 3 h 15"/>
                    <a:gd name="T18" fmla="*/ 0 w 7"/>
                    <a:gd name="T19" fmla="*/ 10 h 15"/>
                    <a:gd name="T20" fmla="*/ 0 w 7"/>
                    <a:gd name="T21" fmla="*/ 11 h 15"/>
                    <a:gd name="T22" fmla="*/ 1 w 7"/>
                    <a:gd name="T23" fmla="*/ 12 h 15"/>
                    <a:gd name="T24" fmla="*/ 3 w 7"/>
                    <a:gd name="T25" fmla="*/ 14 h 15"/>
                    <a:gd name="T26" fmla="*/ 4 w 7"/>
                    <a:gd name="T27" fmla="*/ 15 h 15"/>
                    <a:gd name="T28" fmla="*/ 5 w 7"/>
                    <a:gd name="T29" fmla="*/ 15 h 15"/>
                    <a:gd name="T30" fmla="*/ 6 w 7"/>
                    <a:gd name="T31" fmla="*/ 14 h 15"/>
                    <a:gd name="T32" fmla="*/ 7 w 7"/>
                    <a:gd name="T33" fmla="*/ 12 h 15"/>
                    <a:gd name="T34" fmla="*/ 7 w 7"/>
                    <a:gd name="T35" fmla="*/ 11 h 15"/>
                    <a:gd name="T36" fmla="*/ 7 w 7"/>
                    <a:gd name="T37" fmla="*/ 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5">
                      <a:moveTo>
                        <a:pt x="7" y="4"/>
                      </a:moveTo>
                      <a:lnTo>
                        <a:pt x="7" y="3"/>
                      </a:lnTo>
                      <a:lnTo>
                        <a:pt x="7" y="2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3" y="14"/>
                      </a:lnTo>
                      <a:lnTo>
                        <a:pt x="4" y="15"/>
                      </a:lnTo>
                      <a:lnTo>
                        <a:pt x="5" y="15"/>
                      </a:lnTo>
                      <a:lnTo>
                        <a:pt x="6" y="14"/>
                      </a:ln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27" name="Freeform 77"/>
                <p:cNvSpPr>
                  <a:spLocks/>
                </p:cNvSpPr>
                <p:nvPr/>
              </p:nvSpPr>
              <p:spPr bwMode="auto">
                <a:xfrm>
                  <a:off x="1523" y="2173"/>
                  <a:ext cx="7" cy="65"/>
                </a:xfrm>
                <a:custGeom>
                  <a:avLst/>
                  <a:gdLst>
                    <a:gd name="T0" fmla="*/ 7 w 7"/>
                    <a:gd name="T1" fmla="*/ 4 h 65"/>
                    <a:gd name="T2" fmla="*/ 7 w 7"/>
                    <a:gd name="T3" fmla="*/ 3 h 65"/>
                    <a:gd name="T4" fmla="*/ 7 w 7"/>
                    <a:gd name="T5" fmla="*/ 1 h 65"/>
                    <a:gd name="T6" fmla="*/ 6 w 7"/>
                    <a:gd name="T7" fmla="*/ 0 h 65"/>
                    <a:gd name="T8" fmla="*/ 5 w 7"/>
                    <a:gd name="T9" fmla="*/ 0 h 65"/>
                    <a:gd name="T10" fmla="*/ 4 w 7"/>
                    <a:gd name="T11" fmla="*/ 0 h 65"/>
                    <a:gd name="T12" fmla="*/ 3 w 7"/>
                    <a:gd name="T13" fmla="*/ 0 h 65"/>
                    <a:gd name="T14" fmla="*/ 1 w 7"/>
                    <a:gd name="T15" fmla="*/ 1 h 65"/>
                    <a:gd name="T16" fmla="*/ 0 w 7"/>
                    <a:gd name="T17" fmla="*/ 3 h 65"/>
                    <a:gd name="T18" fmla="*/ 0 w 7"/>
                    <a:gd name="T19" fmla="*/ 60 h 65"/>
                    <a:gd name="T20" fmla="*/ 0 w 7"/>
                    <a:gd name="T21" fmla="*/ 61 h 65"/>
                    <a:gd name="T22" fmla="*/ 1 w 7"/>
                    <a:gd name="T23" fmla="*/ 62 h 65"/>
                    <a:gd name="T24" fmla="*/ 3 w 7"/>
                    <a:gd name="T25" fmla="*/ 64 h 65"/>
                    <a:gd name="T26" fmla="*/ 4 w 7"/>
                    <a:gd name="T27" fmla="*/ 65 h 65"/>
                    <a:gd name="T28" fmla="*/ 5 w 7"/>
                    <a:gd name="T29" fmla="*/ 65 h 65"/>
                    <a:gd name="T30" fmla="*/ 6 w 7"/>
                    <a:gd name="T31" fmla="*/ 64 h 65"/>
                    <a:gd name="T32" fmla="*/ 7 w 7"/>
                    <a:gd name="T33" fmla="*/ 62 h 65"/>
                    <a:gd name="T34" fmla="*/ 7 w 7"/>
                    <a:gd name="T35" fmla="*/ 61 h 65"/>
                    <a:gd name="T36" fmla="*/ 7 w 7"/>
                    <a:gd name="T37" fmla="*/ 4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5">
                      <a:moveTo>
                        <a:pt x="7" y="4"/>
                      </a:moveTo>
                      <a:lnTo>
                        <a:pt x="7" y="3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3" y="64"/>
                      </a:lnTo>
                      <a:lnTo>
                        <a:pt x="4" y="65"/>
                      </a:lnTo>
                      <a:lnTo>
                        <a:pt x="5" y="65"/>
                      </a:lnTo>
                      <a:lnTo>
                        <a:pt x="6" y="64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28" name="Freeform 78"/>
                <p:cNvSpPr>
                  <a:spLocks/>
                </p:cNvSpPr>
                <p:nvPr/>
              </p:nvSpPr>
              <p:spPr bwMode="auto">
                <a:xfrm>
                  <a:off x="1523" y="2252"/>
                  <a:ext cx="7" cy="14"/>
                </a:xfrm>
                <a:custGeom>
                  <a:avLst/>
                  <a:gdLst>
                    <a:gd name="T0" fmla="*/ 7 w 7"/>
                    <a:gd name="T1" fmla="*/ 4 h 14"/>
                    <a:gd name="T2" fmla="*/ 7 w 7"/>
                    <a:gd name="T3" fmla="*/ 3 h 14"/>
                    <a:gd name="T4" fmla="*/ 7 w 7"/>
                    <a:gd name="T5" fmla="*/ 1 h 14"/>
                    <a:gd name="T6" fmla="*/ 6 w 7"/>
                    <a:gd name="T7" fmla="*/ 0 h 14"/>
                    <a:gd name="T8" fmla="*/ 5 w 7"/>
                    <a:gd name="T9" fmla="*/ 0 h 14"/>
                    <a:gd name="T10" fmla="*/ 4 w 7"/>
                    <a:gd name="T11" fmla="*/ 0 h 14"/>
                    <a:gd name="T12" fmla="*/ 3 w 7"/>
                    <a:gd name="T13" fmla="*/ 0 h 14"/>
                    <a:gd name="T14" fmla="*/ 1 w 7"/>
                    <a:gd name="T15" fmla="*/ 1 h 14"/>
                    <a:gd name="T16" fmla="*/ 0 w 7"/>
                    <a:gd name="T17" fmla="*/ 3 h 14"/>
                    <a:gd name="T18" fmla="*/ 0 w 7"/>
                    <a:gd name="T19" fmla="*/ 10 h 14"/>
                    <a:gd name="T20" fmla="*/ 0 w 7"/>
                    <a:gd name="T21" fmla="*/ 11 h 14"/>
                    <a:gd name="T22" fmla="*/ 1 w 7"/>
                    <a:gd name="T23" fmla="*/ 12 h 14"/>
                    <a:gd name="T24" fmla="*/ 3 w 7"/>
                    <a:gd name="T25" fmla="*/ 13 h 14"/>
                    <a:gd name="T26" fmla="*/ 4 w 7"/>
                    <a:gd name="T27" fmla="*/ 14 h 14"/>
                    <a:gd name="T28" fmla="*/ 5 w 7"/>
                    <a:gd name="T29" fmla="*/ 14 h 14"/>
                    <a:gd name="T30" fmla="*/ 6 w 7"/>
                    <a:gd name="T31" fmla="*/ 13 h 14"/>
                    <a:gd name="T32" fmla="*/ 7 w 7"/>
                    <a:gd name="T33" fmla="*/ 12 h 14"/>
                    <a:gd name="T34" fmla="*/ 7 w 7"/>
                    <a:gd name="T35" fmla="*/ 11 h 14"/>
                    <a:gd name="T36" fmla="*/ 7 w 7"/>
                    <a:gd name="T37" fmla="*/ 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4">
                      <a:moveTo>
                        <a:pt x="7" y="4"/>
                      </a:moveTo>
                      <a:lnTo>
                        <a:pt x="7" y="3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3" y="13"/>
                      </a:lnTo>
                      <a:lnTo>
                        <a:pt x="4" y="14"/>
                      </a:lnTo>
                      <a:lnTo>
                        <a:pt x="5" y="14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29" name="Freeform 79"/>
                <p:cNvSpPr>
                  <a:spLocks/>
                </p:cNvSpPr>
                <p:nvPr/>
              </p:nvSpPr>
              <p:spPr bwMode="auto">
                <a:xfrm>
                  <a:off x="1523" y="2281"/>
                  <a:ext cx="7" cy="64"/>
                </a:xfrm>
                <a:custGeom>
                  <a:avLst/>
                  <a:gdLst>
                    <a:gd name="T0" fmla="*/ 7 w 7"/>
                    <a:gd name="T1" fmla="*/ 3 h 64"/>
                    <a:gd name="T2" fmla="*/ 7 w 7"/>
                    <a:gd name="T3" fmla="*/ 2 h 64"/>
                    <a:gd name="T4" fmla="*/ 7 w 7"/>
                    <a:gd name="T5" fmla="*/ 1 h 64"/>
                    <a:gd name="T6" fmla="*/ 6 w 7"/>
                    <a:gd name="T7" fmla="*/ 0 h 64"/>
                    <a:gd name="T8" fmla="*/ 5 w 7"/>
                    <a:gd name="T9" fmla="*/ 0 h 64"/>
                    <a:gd name="T10" fmla="*/ 4 w 7"/>
                    <a:gd name="T11" fmla="*/ 0 h 64"/>
                    <a:gd name="T12" fmla="*/ 3 w 7"/>
                    <a:gd name="T13" fmla="*/ 0 h 64"/>
                    <a:gd name="T14" fmla="*/ 1 w 7"/>
                    <a:gd name="T15" fmla="*/ 1 h 64"/>
                    <a:gd name="T16" fmla="*/ 0 w 7"/>
                    <a:gd name="T17" fmla="*/ 2 h 64"/>
                    <a:gd name="T18" fmla="*/ 0 w 7"/>
                    <a:gd name="T19" fmla="*/ 60 h 64"/>
                    <a:gd name="T20" fmla="*/ 0 w 7"/>
                    <a:gd name="T21" fmla="*/ 61 h 64"/>
                    <a:gd name="T22" fmla="*/ 1 w 7"/>
                    <a:gd name="T23" fmla="*/ 62 h 64"/>
                    <a:gd name="T24" fmla="*/ 3 w 7"/>
                    <a:gd name="T25" fmla="*/ 63 h 64"/>
                    <a:gd name="T26" fmla="*/ 4 w 7"/>
                    <a:gd name="T27" fmla="*/ 64 h 64"/>
                    <a:gd name="T28" fmla="*/ 5 w 7"/>
                    <a:gd name="T29" fmla="*/ 64 h 64"/>
                    <a:gd name="T30" fmla="*/ 6 w 7"/>
                    <a:gd name="T31" fmla="*/ 63 h 64"/>
                    <a:gd name="T32" fmla="*/ 7 w 7"/>
                    <a:gd name="T33" fmla="*/ 62 h 64"/>
                    <a:gd name="T34" fmla="*/ 7 w 7"/>
                    <a:gd name="T35" fmla="*/ 61 h 64"/>
                    <a:gd name="T36" fmla="*/ 7 w 7"/>
                    <a:gd name="T37" fmla="*/ 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3" y="63"/>
                      </a:lnTo>
                      <a:lnTo>
                        <a:pt x="4" y="64"/>
                      </a:lnTo>
                      <a:lnTo>
                        <a:pt x="5" y="64"/>
                      </a:lnTo>
                      <a:lnTo>
                        <a:pt x="6" y="63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30" name="Freeform 80"/>
                <p:cNvSpPr>
                  <a:spLocks/>
                </p:cNvSpPr>
                <p:nvPr/>
              </p:nvSpPr>
              <p:spPr bwMode="auto">
                <a:xfrm>
                  <a:off x="1523" y="2360"/>
                  <a:ext cx="7" cy="14"/>
                </a:xfrm>
                <a:custGeom>
                  <a:avLst/>
                  <a:gdLst>
                    <a:gd name="T0" fmla="*/ 7 w 7"/>
                    <a:gd name="T1" fmla="*/ 3 h 14"/>
                    <a:gd name="T2" fmla="*/ 7 w 7"/>
                    <a:gd name="T3" fmla="*/ 2 h 14"/>
                    <a:gd name="T4" fmla="*/ 7 w 7"/>
                    <a:gd name="T5" fmla="*/ 1 h 14"/>
                    <a:gd name="T6" fmla="*/ 6 w 7"/>
                    <a:gd name="T7" fmla="*/ 0 h 14"/>
                    <a:gd name="T8" fmla="*/ 5 w 7"/>
                    <a:gd name="T9" fmla="*/ 0 h 14"/>
                    <a:gd name="T10" fmla="*/ 4 w 7"/>
                    <a:gd name="T11" fmla="*/ 0 h 14"/>
                    <a:gd name="T12" fmla="*/ 3 w 7"/>
                    <a:gd name="T13" fmla="*/ 0 h 14"/>
                    <a:gd name="T14" fmla="*/ 1 w 7"/>
                    <a:gd name="T15" fmla="*/ 1 h 14"/>
                    <a:gd name="T16" fmla="*/ 0 w 7"/>
                    <a:gd name="T17" fmla="*/ 2 h 14"/>
                    <a:gd name="T18" fmla="*/ 0 w 7"/>
                    <a:gd name="T19" fmla="*/ 9 h 14"/>
                    <a:gd name="T20" fmla="*/ 0 w 7"/>
                    <a:gd name="T21" fmla="*/ 11 h 14"/>
                    <a:gd name="T22" fmla="*/ 1 w 7"/>
                    <a:gd name="T23" fmla="*/ 12 h 14"/>
                    <a:gd name="T24" fmla="*/ 3 w 7"/>
                    <a:gd name="T25" fmla="*/ 13 h 14"/>
                    <a:gd name="T26" fmla="*/ 4 w 7"/>
                    <a:gd name="T27" fmla="*/ 14 h 14"/>
                    <a:gd name="T28" fmla="*/ 5 w 7"/>
                    <a:gd name="T29" fmla="*/ 14 h 14"/>
                    <a:gd name="T30" fmla="*/ 6 w 7"/>
                    <a:gd name="T31" fmla="*/ 13 h 14"/>
                    <a:gd name="T32" fmla="*/ 7 w 7"/>
                    <a:gd name="T33" fmla="*/ 12 h 14"/>
                    <a:gd name="T34" fmla="*/ 7 w 7"/>
                    <a:gd name="T35" fmla="*/ 11 h 14"/>
                    <a:gd name="T36" fmla="*/ 7 w 7"/>
                    <a:gd name="T37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3" y="13"/>
                      </a:lnTo>
                      <a:lnTo>
                        <a:pt x="4" y="14"/>
                      </a:lnTo>
                      <a:lnTo>
                        <a:pt x="5" y="14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31" name="Freeform 81"/>
                <p:cNvSpPr>
                  <a:spLocks/>
                </p:cNvSpPr>
                <p:nvPr/>
              </p:nvSpPr>
              <p:spPr bwMode="auto">
                <a:xfrm>
                  <a:off x="1523" y="2389"/>
                  <a:ext cx="7" cy="64"/>
                </a:xfrm>
                <a:custGeom>
                  <a:avLst/>
                  <a:gdLst>
                    <a:gd name="T0" fmla="*/ 7 w 7"/>
                    <a:gd name="T1" fmla="*/ 3 h 64"/>
                    <a:gd name="T2" fmla="*/ 7 w 7"/>
                    <a:gd name="T3" fmla="*/ 2 h 64"/>
                    <a:gd name="T4" fmla="*/ 7 w 7"/>
                    <a:gd name="T5" fmla="*/ 1 h 64"/>
                    <a:gd name="T6" fmla="*/ 6 w 7"/>
                    <a:gd name="T7" fmla="*/ 0 h 64"/>
                    <a:gd name="T8" fmla="*/ 5 w 7"/>
                    <a:gd name="T9" fmla="*/ 0 h 64"/>
                    <a:gd name="T10" fmla="*/ 4 w 7"/>
                    <a:gd name="T11" fmla="*/ 0 h 64"/>
                    <a:gd name="T12" fmla="*/ 3 w 7"/>
                    <a:gd name="T13" fmla="*/ 0 h 64"/>
                    <a:gd name="T14" fmla="*/ 1 w 7"/>
                    <a:gd name="T15" fmla="*/ 1 h 64"/>
                    <a:gd name="T16" fmla="*/ 0 w 7"/>
                    <a:gd name="T17" fmla="*/ 2 h 64"/>
                    <a:gd name="T18" fmla="*/ 0 w 7"/>
                    <a:gd name="T19" fmla="*/ 59 h 64"/>
                    <a:gd name="T20" fmla="*/ 0 w 7"/>
                    <a:gd name="T21" fmla="*/ 61 h 64"/>
                    <a:gd name="T22" fmla="*/ 1 w 7"/>
                    <a:gd name="T23" fmla="*/ 62 h 64"/>
                    <a:gd name="T24" fmla="*/ 3 w 7"/>
                    <a:gd name="T25" fmla="*/ 63 h 64"/>
                    <a:gd name="T26" fmla="*/ 4 w 7"/>
                    <a:gd name="T27" fmla="*/ 64 h 64"/>
                    <a:gd name="T28" fmla="*/ 5 w 7"/>
                    <a:gd name="T29" fmla="*/ 64 h 64"/>
                    <a:gd name="T30" fmla="*/ 6 w 7"/>
                    <a:gd name="T31" fmla="*/ 63 h 64"/>
                    <a:gd name="T32" fmla="*/ 7 w 7"/>
                    <a:gd name="T33" fmla="*/ 62 h 64"/>
                    <a:gd name="T34" fmla="*/ 7 w 7"/>
                    <a:gd name="T35" fmla="*/ 61 h 64"/>
                    <a:gd name="T36" fmla="*/ 7 w 7"/>
                    <a:gd name="T37" fmla="*/ 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59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3" y="63"/>
                      </a:lnTo>
                      <a:lnTo>
                        <a:pt x="4" y="64"/>
                      </a:lnTo>
                      <a:lnTo>
                        <a:pt x="5" y="64"/>
                      </a:lnTo>
                      <a:lnTo>
                        <a:pt x="6" y="63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32" name="Freeform 82"/>
                <p:cNvSpPr>
                  <a:spLocks/>
                </p:cNvSpPr>
                <p:nvPr/>
              </p:nvSpPr>
              <p:spPr bwMode="auto">
                <a:xfrm>
                  <a:off x="1523" y="2468"/>
                  <a:ext cx="7" cy="14"/>
                </a:xfrm>
                <a:custGeom>
                  <a:avLst/>
                  <a:gdLst>
                    <a:gd name="T0" fmla="*/ 7 w 7"/>
                    <a:gd name="T1" fmla="*/ 3 h 14"/>
                    <a:gd name="T2" fmla="*/ 7 w 7"/>
                    <a:gd name="T3" fmla="*/ 2 h 14"/>
                    <a:gd name="T4" fmla="*/ 7 w 7"/>
                    <a:gd name="T5" fmla="*/ 1 h 14"/>
                    <a:gd name="T6" fmla="*/ 6 w 7"/>
                    <a:gd name="T7" fmla="*/ 0 h 14"/>
                    <a:gd name="T8" fmla="*/ 5 w 7"/>
                    <a:gd name="T9" fmla="*/ 0 h 14"/>
                    <a:gd name="T10" fmla="*/ 4 w 7"/>
                    <a:gd name="T11" fmla="*/ 0 h 14"/>
                    <a:gd name="T12" fmla="*/ 3 w 7"/>
                    <a:gd name="T13" fmla="*/ 0 h 14"/>
                    <a:gd name="T14" fmla="*/ 1 w 7"/>
                    <a:gd name="T15" fmla="*/ 1 h 14"/>
                    <a:gd name="T16" fmla="*/ 0 w 7"/>
                    <a:gd name="T17" fmla="*/ 2 h 14"/>
                    <a:gd name="T18" fmla="*/ 0 w 7"/>
                    <a:gd name="T19" fmla="*/ 9 h 14"/>
                    <a:gd name="T20" fmla="*/ 0 w 7"/>
                    <a:gd name="T21" fmla="*/ 10 h 14"/>
                    <a:gd name="T22" fmla="*/ 1 w 7"/>
                    <a:gd name="T23" fmla="*/ 11 h 14"/>
                    <a:gd name="T24" fmla="*/ 3 w 7"/>
                    <a:gd name="T25" fmla="*/ 13 h 14"/>
                    <a:gd name="T26" fmla="*/ 4 w 7"/>
                    <a:gd name="T27" fmla="*/ 14 h 14"/>
                    <a:gd name="T28" fmla="*/ 5 w 7"/>
                    <a:gd name="T29" fmla="*/ 14 h 14"/>
                    <a:gd name="T30" fmla="*/ 6 w 7"/>
                    <a:gd name="T31" fmla="*/ 13 h 14"/>
                    <a:gd name="T32" fmla="*/ 7 w 7"/>
                    <a:gd name="T33" fmla="*/ 11 h 14"/>
                    <a:gd name="T34" fmla="*/ 7 w 7"/>
                    <a:gd name="T35" fmla="*/ 10 h 14"/>
                    <a:gd name="T36" fmla="*/ 7 w 7"/>
                    <a:gd name="T37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10"/>
                      </a:lnTo>
                      <a:lnTo>
                        <a:pt x="1" y="11"/>
                      </a:lnTo>
                      <a:lnTo>
                        <a:pt x="3" y="13"/>
                      </a:lnTo>
                      <a:lnTo>
                        <a:pt x="4" y="14"/>
                      </a:lnTo>
                      <a:lnTo>
                        <a:pt x="5" y="14"/>
                      </a:lnTo>
                      <a:lnTo>
                        <a:pt x="6" y="13"/>
                      </a:lnTo>
                      <a:lnTo>
                        <a:pt x="7" y="11"/>
                      </a:lnTo>
                      <a:lnTo>
                        <a:pt x="7" y="10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33" name="Freeform 83"/>
                <p:cNvSpPr>
                  <a:spLocks/>
                </p:cNvSpPr>
                <p:nvPr/>
              </p:nvSpPr>
              <p:spPr bwMode="auto">
                <a:xfrm>
                  <a:off x="1523" y="2496"/>
                  <a:ext cx="7" cy="65"/>
                </a:xfrm>
                <a:custGeom>
                  <a:avLst/>
                  <a:gdLst>
                    <a:gd name="T0" fmla="*/ 7 w 7"/>
                    <a:gd name="T1" fmla="*/ 4 h 65"/>
                    <a:gd name="T2" fmla="*/ 7 w 7"/>
                    <a:gd name="T3" fmla="*/ 3 h 65"/>
                    <a:gd name="T4" fmla="*/ 7 w 7"/>
                    <a:gd name="T5" fmla="*/ 1 h 65"/>
                    <a:gd name="T6" fmla="*/ 6 w 7"/>
                    <a:gd name="T7" fmla="*/ 0 h 65"/>
                    <a:gd name="T8" fmla="*/ 5 w 7"/>
                    <a:gd name="T9" fmla="*/ 0 h 65"/>
                    <a:gd name="T10" fmla="*/ 4 w 7"/>
                    <a:gd name="T11" fmla="*/ 0 h 65"/>
                    <a:gd name="T12" fmla="*/ 3 w 7"/>
                    <a:gd name="T13" fmla="*/ 0 h 65"/>
                    <a:gd name="T14" fmla="*/ 1 w 7"/>
                    <a:gd name="T15" fmla="*/ 1 h 65"/>
                    <a:gd name="T16" fmla="*/ 0 w 7"/>
                    <a:gd name="T17" fmla="*/ 3 h 65"/>
                    <a:gd name="T18" fmla="*/ 0 w 7"/>
                    <a:gd name="T19" fmla="*/ 60 h 65"/>
                    <a:gd name="T20" fmla="*/ 0 w 7"/>
                    <a:gd name="T21" fmla="*/ 61 h 65"/>
                    <a:gd name="T22" fmla="*/ 1 w 7"/>
                    <a:gd name="T23" fmla="*/ 62 h 65"/>
                    <a:gd name="T24" fmla="*/ 3 w 7"/>
                    <a:gd name="T25" fmla="*/ 64 h 65"/>
                    <a:gd name="T26" fmla="*/ 4 w 7"/>
                    <a:gd name="T27" fmla="*/ 65 h 65"/>
                    <a:gd name="T28" fmla="*/ 5 w 7"/>
                    <a:gd name="T29" fmla="*/ 65 h 65"/>
                    <a:gd name="T30" fmla="*/ 6 w 7"/>
                    <a:gd name="T31" fmla="*/ 64 h 65"/>
                    <a:gd name="T32" fmla="*/ 7 w 7"/>
                    <a:gd name="T33" fmla="*/ 62 h 65"/>
                    <a:gd name="T34" fmla="*/ 7 w 7"/>
                    <a:gd name="T35" fmla="*/ 61 h 65"/>
                    <a:gd name="T36" fmla="*/ 7 w 7"/>
                    <a:gd name="T37" fmla="*/ 4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5">
                      <a:moveTo>
                        <a:pt x="7" y="4"/>
                      </a:moveTo>
                      <a:lnTo>
                        <a:pt x="7" y="3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3" y="64"/>
                      </a:lnTo>
                      <a:lnTo>
                        <a:pt x="4" y="65"/>
                      </a:lnTo>
                      <a:lnTo>
                        <a:pt x="5" y="65"/>
                      </a:lnTo>
                      <a:lnTo>
                        <a:pt x="6" y="64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34" name="Freeform 84"/>
                <p:cNvSpPr>
                  <a:spLocks/>
                </p:cNvSpPr>
                <p:nvPr/>
              </p:nvSpPr>
              <p:spPr bwMode="auto">
                <a:xfrm>
                  <a:off x="1523" y="2575"/>
                  <a:ext cx="7" cy="15"/>
                </a:xfrm>
                <a:custGeom>
                  <a:avLst/>
                  <a:gdLst>
                    <a:gd name="T0" fmla="*/ 7 w 7"/>
                    <a:gd name="T1" fmla="*/ 4 h 15"/>
                    <a:gd name="T2" fmla="*/ 7 w 7"/>
                    <a:gd name="T3" fmla="*/ 3 h 15"/>
                    <a:gd name="T4" fmla="*/ 7 w 7"/>
                    <a:gd name="T5" fmla="*/ 1 h 15"/>
                    <a:gd name="T6" fmla="*/ 6 w 7"/>
                    <a:gd name="T7" fmla="*/ 0 h 15"/>
                    <a:gd name="T8" fmla="*/ 5 w 7"/>
                    <a:gd name="T9" fmla="*/ 0 h 15"/>
                    <a:gd name="T10" fmla="*/ 4 w 7"/>
                    <a:gd name="T11" fmla="*/ 0 h 15"/>
                    <a:gd name="T12" fmla="*/ 3 w 7"/>
                    <a:gd name="T13" fmla="*/ 0 h 15"/>
                    <a:gd name="T14" fmla="*/ 1 w 7"/>
                    <a:gd name="T15" fmla="*/ 1 h 15"/>
                    <a:gd name="T16" fmla="*/ 0 w 7"/>
                    <a:gd name="T17" fmla="*/ 3 h 15"/>
                    <a:gd name="T18" fmla="*/ 0 w 7"/>
                    <a:gd name="T19" fmla="*/ 10 h 15"/>
                    <a:gd name="T20" fmla="*/ 0 w 7"/>
                    <a:gd name="T21" fmla="*/ 11 h 15"/>
                    <a:gd name="T22" fmla="*/ 1 w 7"/>
                    <a:gd name="T23" fmla="*/ 12 h 15"/>
                    <a:gd name="T24" fmla="*/ 3 w 7"/>
                    <a:gd name="T25" fmla="*/ 13 h 15"/>
                    <a:gd name="T26" fmla="*/ 4 w 7"/>
                    <a:gd name="T27" fmla="*/ 15 h 15"/>
                    <a:gd name="T28" fmla="*/ 5 w 7"/>
                    <a:gd name="T29" fmla="*/ 15 h 15"/>
                    <a:gd name="T30" fmla="*/ 6 w 7"/>
                    <a:gd name="T31" fmla="*/ 13 h 15"/>
                    <a:gd name="T32" fmla="*/ 7 w 7"/>
                    <a:gd name="T33" fmla="*/ 12 h 15"/>
                    <a:gd name="T34" fmla="*/ 7 w 7"/>
                    <a:gd name="T35" fmla="*/ 11 h 15"/>
                    <a:gd name="T36" fmla="*/ 7 w 7"/>
                    <a:gd name="T37" fmla="*/ 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5">
                      <a:moveTo>
                        <a:pt x="7" y="4"/>
                      </a:moveTo>
                      <a:lnTo>
                        <a:pt x="7" y="3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3" y="13"/>
                      </a:lnTo>
                      <a:lnTo>
                        <a:pt x="4" y="15"/>
                      </a:lnTo>
                      <a:lnTo>
                        <a:pt x="5" y="15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  <p:sp>
            <p:nvSpPr>
              <p:cNvPr id="489" name="Line 86"/>
              <p:cNvSpPr>
                <a:spLocks noChangeShapeType="1"/>
              </p:cNvSpPr>
              <p:nvPr/>
            </p:nvSpPr>
            <p:spPr bwMode="auto">
              <a:xfrm flipV="1">
                <a:off x="1279" y="1149"/>
                <a:ext cx="444" cy="33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90" name="Line 87"/>
              <p:cNvSpPr>
                <a:spLocks noChangeShapeType="1"/>
              </p:cNvSpPr>
              <p:nvPr/>
            </p:nvSpPr>
            <p:spPr bwMode="auto">
              <a:xfrm flipV="1">
                <a:off x="1121" y="1192"/>
                <a:ext cx="763" cy="23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91" name="Line 88"/>
              <p:cNvSpPr>
                <a:spLocks noChangeShapeType="1"/>
              </p:cNvSpPr>
              <p:nvPr/>
            </p:nvSpPr>
            <p:spPr bwMode="auto">
              <a:xfrm flipV="1">
                <a:off x="1354" y="1138"/>
                <a:ext cx="307" cy="352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92" name="Line 89"/>
              <p:cNvSpPr>
                <a:spLocks noChangeShapeType="1"/>
              </p:cNvSpPr>
              <p:nvPr/>
            </p:nvSpPr>
            <p:spPr bwMode="auto">
              <a:xfrm flipV="1">
                <a:off x="1438" y="1136"/>
                <a:ext cx="150" cy="36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93" name="Line 90"/>
              <p:cNvSpPr>
                <a:spLocks noChangeShapeType="1"/>
              </p:cNvSpPr>
              <p:nvPr/>
            </p:nvSpPr>
            <p:spPr bwMode="auto">
              <a:xfrm flipV="1">
                <a:off x="1509" y="1132"/>
                <a:ext cx="33" cy="372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94" name="Line 91"/>
              <p:cNvSpPr>
                <a:spLocks noChangeShapeType="1"/>
              </p:cNvSpPr>
              <p:nvPr/>
            </p:nvSpPr>
            <p:spPr bwMode="auto">
              <a:xfrm flipH="1" flipV="1">
                <a:off x="1480" y="1135"/>
                <a:ext cx="101" cy="36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95" name="Line 92"/>
              <p:cNvSpPr>
                <a:spLocks noChangeShapeType="1"/>
              </p:cNvSpPr>
              <p:nvPr/>
            </p:nvSpPr>
            <p:spPr bwMode="auto">
              <a:xfrm flipH="1" flipV="1">
                <a:off x="1409" y="1138"/>
                <a:ext cx="252" cy="359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96" name="Line 93"/>
              <p:cNvSpPr>
                <a:spLocks noChangeShapeType="1"/>
              </p:cNvSpPr>
              <p:nvPr/>
            </p:nvSpPr>
            <p:spPr bwMode="auto">
              <a:xfrm flipH="1" flipV="1">
                <a:off x="1354" y="1147"/>
                <a:ext cx="380" cy="34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97" name="Line 94"/>
              <p:cNvSpPr>
                <a:spLocks noChangeShapeType="1"/>
              </p:cNvSpPr>
              <p:nvPr/>
            </p:nvSpPr>
            <p:spPr bwMode="auto">
              <a:xfrm flipH="1" flipV="1">
                <a:off x="1297" y="1156"/>
                <a:ext cx="509" cy="312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98" name="Line 95"/>
              <p:cNvSpPr>
                <a:spLocks noChangeShapeType="1"/>
              </p:cNvSpPr>
              <p:nvPr/>
            </p:nvSpPr>
            <p:spPr bwMode="auto">
              <a:xfrm flipH="1" flipV="1">
                <a:off x="1148" y="1203"/>
                <a:ext cx="802" cy="212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99" name="Line 96"/>
              <p:cNvSpPr>
                <a:spLocks noChangeShapeType="1"/>
              </p:cNvSpPr>
              <p:nvPr/>
            </p:nvSpPr>
            <p:spPr bwMode="auto">
              <a:xfrm flipH="1" flipV="1">
                <a:off x="1076" y="1253"/>
                <a:ext cx="937" cy="93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00" name="Line 97"/>
              <p:cNvSpPr>
                <a:spLocks noChangeShapeType="1"/>
              </p:cNvSpPr>
              <p:nvPr/>
            </p:nvSpPr>
            <p:spPr bwMode="auto">
              <a:xfrm flipV="1">
                <a:off x="1038" y="1272"/>
                <a:ext cx="959" cy="5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2" name="Rectangle 99"/>
            <p:cNvSpPr>
              <a:spLocks noChangeArrowheads="1"/>
            </p:cNvSpPr>
            <p:nvPr/>
          </p:nvSpPr>
          <p:spPr bwMode="auto">
            <a:xfrm>
              <a:off x="1255" y="2611"/>
              <a:ext cx="503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grpSp>
          <p:nvGrpSpPr>
            <p:cNvPr id="13" name="Group 103"/>
            <p:cNvGrpSpPr>
              <a:grpSpLocks/>
            </p:cNvGrpSpPr>
            <p:nvPr/>
          </p:nvGrpSpPr>
          <p:grpSpPr bwMode="auto">
            <a:xfrm>
              <a:off x="1038" y="1574"/>
              <a:ext cx="977" cy="901"/>
              <a:chOff x="1038" y="1574"/>
              <a:chExt cx="977" cy="901"/>
            </a:xfrm>
          </p:grpSpPr>
          <p:sp>
            <p:nvSpPr>
              <p:cNvPr id="468" name="Freeform 101"/>
              <p:cNvSpPr>
                <a:spLocks/>
              </p:cNvSpPr>
              <p:nvPr/>
            </p:nvSpPr>
            <p:spPr bwMode="auto">
              <a:xfrm>
                <a:off x="1038" y="1750"/>
                <a:ext cx="977" cy="725"/>
              </a:xfrm>
              <a:custGeom>
                <a:avLst/>
                <a:gdLst>
                  <a:gd name="T0" fmla="*/ 0 w 977"/>
                  <a:gd name="T1" fmla="*/ 552 h 725"/>
                  <a:gd name="T2" fmla="*/ 77 w 977"/>
                  <a:gd name="T3" fmla="*/ 618 h 725"/>
                  <a:gd name="T4" fmla="*/ 118 w 977"/>
                  <a:gd name="T5" fmla="*/ 643 h 725"/>
                  <a:gd name="T6" fmla="*/ 150 w 977"/>
                  <a:gd name="T7" fmla="*/ 660 h 725"/>
                  <a:gd name="T8" fmla="*/ 191 w 977"/>
                  <a:gd name="T9" fmla="*/ 674 h 725"/>
                  <a:gd name="T10" fmla="*/ 239 w 977"/>
                  <a:gd name="T11" fmla="*/ 690 h 725"/>
                  <a:gd name="T12" fmla="*/ 318 w 977"/>
                  <a:gd name="T13" fmla="*/ 709 h 725"/>
                  <a:gd name="T14" fmla="*/ 371 w 977"/>
                  <a:gd name="T15" fmla="*/ 718 h 725"/>
                  <a:gd name="T16" fmla="*/ 470 w 977"/>
                  <a:gd name="T17" fmla="*/ 725 h 725"/>
                  <a:gd name="T18" fmla="*/ 545 w 977"/>
                  <a:gd name="T19" fmla="*/ 723 h 725"/>
                  <a:gd name="T20" fmla="*/ 602 w 977"/>
                  <a:gd name="T21" fmla="*/ 718 h 725"/>
                  <a:gd name="T22" fmla="*/ 667 w 977"/>
                  <a:gd name="T23" fmla="*/ 709 h 725"/>
                  <a:gd name="T24" fmla="*/ 733 w 977"/>
                  <a:gd name="T25" fmla="*/ 696 h 725"/>
                  <a:gd name="T26" fmla="*/ 793 w 977"/>
                  <a:gd name="T27" fmla="*/ 682 h 725"/>
                  <a:gd name="T28" fmla="*/ 841 w 977"/>
                  <a:gd name="T29" fmla="*/ 666 h 725"/>
                  <a:gd name="T30" fmla="*/ 883 w 977"/>
                  <a:gd name="T31" fmla="*/ 647 h 725"/>
                  <a:gd name="T32" fmla="*/ 917 w 977"/>
                  <a:gd name="T33" fmla="*/ 625 h 725"/>
                  <a:gd name="T34" fmla="*/ 944 w 977"/>
                  <a:gd name="T35" fmla="*/ 605 h 725"/>
                  <a:gd name="T36" fmla="*/ 977 w 977"/>
                  <a:gd name="T37" fmla="*/ 538 h 725"/>
                  <a:gd name="T38" fmla="*/ 977 w 977"/>
                  <a:gd name="T39" fmla="*/ 536 h 725"/>
                  <a:gd name="T40" fmla="*/ 977 w 977"/>
                  <a:gd name="T41" fmla="*/ 527 h 725"/>
                  <a:gd name="T42" fmla="*/ 977 w 977"/>
                  <a:gd name="T43" fmla="*/ 513 h 725"/>
                  <a:gd name="T44" fmla="*/ 977 w 977"/>
                  <a:gd name="T45" fmla="*/ 495 h 725"/>
                  <a:gd name="T46" fmla="*/ 977 w 977"/>
                  <a:gd name="T47" fmla="*/ 445 h 725"/>
                  <a:gd name="T48" fmla="*/ 977 w 977"/>
                  <a:gd name="T49" fmla="*/ 380 h 725"/>
                  <a:gd name="T50" fmla="*/ 977 w 977"/>
                  <a:gd name="T51" fmla="*/ 304 h 725"/>
                  <a:gd name="T52" fmla="*/ 977 w 977"/>
                  <a:gd name="T53" fmla="*/ 217 h 725"/>
                  <a:gd name="T54" fmla="*/ 977 w 977"/>
                  <a:gd name="T55" fmla="*/ 126 h 725"/>
                  <a:gd name="T56" fmla="*/ 969 w 977"/>
                  <a:gd name="T57" fmla="*/ 35 h 725"/>
                  <a:gd name="T58" fmla="*/ 956 w 977"/>
                  <a:gd name="T59" fmla="*/ 51 h 725"/>
                  <a:gd name="T60" fmla="*/ 942 w 977"/>
                  <a:gd name="T61" fmla="*/ 74 h 725"/>
                  <a:gd name="T62" fmla="*/ 923 w 977"/>
                  <a:gd name="T63" fmla="*/ 98 h 725"/>
                  <a:gd name="T64" fmla="*/ 891 w 977"/>
                  <a:gd name="T65" fmla="*/ 116 h 725"/>
                  <a:gd name="T66" fmla="*/ 852 w 977"/>
                  <a:gd name="T67" fmla="*/ 132 h 725"/>
                  <a:gd name="T68" fmla="*/ 782 w 977"/>
                  <a:gd name="T69" fmla="*/ 154 h 725"/>
                  <a:gd name="T70" fmla="*/ 711 w 977"/>
                  <a:gd name="T71" fmla="*/ 169 h 725"/>
                  <a:gd name="T72" fmla="*/ 633 w 977"/>
                  <a:gd name="T73" fmla="*/ 180 h 725"/>
                  <a:gd name="T74" fmla="*/ 583 w 977"/>
                  <a:gd name="T75" fmla="*/ 186 h 725"/>
                  <a:gd name="T76" fmla="*/ 541 w 977"/>
                  <a:gd name="T77" fmla="*/ 190 h 725"/>
                  <a:gd name="T78" fmla="*/ 422 w 977"/>
                  <a:gd name="T79" fmla="*/ 193 h 725"/>
                  <a:gd name="T80" fmla="*/ 382 w 977"/>
                  <a:gd name="T81" fmla="*/ 191 h 725"/>
                  <a:gd name="T82" fmla="*/ 316 w 977"/>
                  <a:gd name="T83" fmla="*/ 186 h 725"/>
                  <a:gd name="T84" fmla="*/ 274 w 977"/>
                  <a:gd name="T85" fmla="*/ 179 h 725"/>
                  <a:gd name="T86" fmla="*/ 191 w 977"/>
                  <a:gd name="T87" fmla="*/ 159 h 725"/>
                  <a:gd name="T88" fmla="*/ 152 w 977"/>
                  <a:gd name="T89" fmla="*/ 147 h 725"/>
                  <a:gd name="T90" fmla="*/ 119 w 977"/>
                  <a:gd name="T91" fmla="*/ 132 h 725"/>
                  <a:gd name="T92" fmla="*/ 65 w 977"/>
                  <a:gd name="T93" fmla="*/ 98 h 725"/>
                  <a:gd name="T94" fmla="*/ 25 w 977"/>
                  <a:gd name="T95" fmla="*/ 61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77" h="725">
                    <a:moveTo>
                      <a:pt x="0" y="0"/>
                    </a:moveTo>
                    <a:lnTo>
                      <a:pt x="0" y="552"/>
                    </a:lnTo>
                    <a:lnTo>
                      <a:pt x="54" y="603"/>
                    </a:lnTo>
                    <a:lnTo>
                      <a:pt x="77" y="618"/>
                    </a:lnTo>
                    <a:lnTo>
                      <a:pt x="103" y="635"/>
                    </a:lnTo>
                    <a:lnTo>
                      <a:pt x="118" y="643"/>
                    </a:lnTo>
                    <a:lnTo>
                      <a:pt x="133" y="652"/>
                    </a:lnTo>
                    <a:lnTo>
                      <a:pt x="150" y="660"/>
                    </a:lnTo>
                    <a:lnTo>
                      <a:pt x="169" y="667"/>
                    </a:lnTo>
                    <a:lnTo>
                      <a:pt x="191" y="674"/>
                    </a:lnTo>
                    <a:lnTo>
                      <a:pt x="214" y="682"/>
                    </a:lnTo>
                    <a:lnTo>
                      <a:pt x="239" y="690"/>
                    </a:lnTo>
                    <a:lnTo>
                      <a:pt x="265" y="696"/>
                    </a:lnTo>
                    <a:lnTo>
                      <a:pt x="318" y="709"/>
                    </a:lnTo>
                    <a:lnTo>
                      <a:pt x="346" y="714"/>
                    </a:lnTo>
                    <a:lnTo>
                      <a:pt x="371" y="718"/>
                    </a:lnTo>
                    <a:lnTo>
                      <a:pt x="420" y="722"/>
                    </a:lnTo>
                    <a:lnTo>
                      <a:pt x="470" y="725"/>
                    </a:lnTo>
                    <a:lnTo>
                      <a:pt x="520" y="725"/>
                    </a:lnTo>
                    <a:lnTo>
                      <a:pt x="545" y="723"/>
                    </a:lnTo>
                    <a:lnTo>
                      <a:pt x="573" y="721"/>
                    </a:lnTo>
                    <a:lnTo>
                      <a:pt x="602" y="718"/>
                    </a:lnTo>
                    <a:lnTo>
                      <a:pt x="634" y="714"/>
                    </a:lnTo>
                    <a:lnTo>
                      <a:pt x="667" y="709"/>
                    </a:lnTo>
                    <a:lnTo>
                      <a:pt x="699" y="703"/>
                    </a:lnTo>
                    <a:lnTo>
                      <a:pt x="733" y="696"/>
                    </a:lnTo>
                    <a:lnTo>
                      <a:pt x="764" y="689"/>
                    </a:lnTo>
                    <a:lnTo>
                      <a:pt x="793" y="682"/>
                    </a:lnTo>
                    <a:lnTo>
                      <a:pt x="818" y="674"/>
                    </a:lnTo>
                    <a:lnTo>
                      <a:pt x="841" y="666"/>
                    </a:lnTo>
                    <a:lnTo>
                      <a:pt x="863" y="656"/>
                    </a:lnTo>
                    <a:lnTo>
                      <a:pt x="883" y="647"/>
                    </a:lnTo>
                    <a:lnTo>
                      <a:pt x="901" y="636"/>
                    </a:lnTo>
                    <a:lnTo>
                      <a:pt x="917" y="625"/>
                    </a:lnTo>
                    <a:lnTo>
                      <a:pt x="931" y="615"/>
                    </a:lnTo>
                    <a:lnTo>
                      <a:pt x="944" y="605"/>
                    </a:lnTo>
                    <a:lnTo>
                      <a:pt x="955" y="595"/>
                    </a:lnTo>
                    <a:lnTo>
                      <a:pt x="977" y="538"/>
                    </a:lnTo>
                    <a:lnTo>
                      <a:pt x="977" y="537"/>
                    </a:lnTo>
                    <a:lnTo>
                      <a:pt x="977" y="536"/>
                    </a:lnTo>
                    <a:lnTo>
                      <a:pt x="977" y="532"/>
                    </a:lnTo>
                    <a:lnTo>
                      <a:pt x="977" y="527"/>
                    </a:lnTo>
                    <a:lnTo>
                      <a:pt x="977" y="520"/>
                    </a:lnTo>
                    <a:lnTo>
                      <a:pt x="977" y="513"/>
                    </a:lnTo>
                    <a:lnTo>
                      <a:pt x="977" y="505"/>
                    </a:lnTo>
                    <a:lnTo>
                      <a:pt x="977" y="495"/>
                    </a:lnTo>
                    <a:lnTo>
                      <a:pt x="977" y="471"/>
                    </a:lnTo>
                    <a:lnTo>
                      <a:pt x="977" y="445"/>
                    </a:lnTo>
                    <a:lnTo>
                      <a:pt x="977" y="414"/>
                    </a:lnTo>
                    <a:lnTo>
                      <a:pt x="977" y="380"/>
                    </a:lnTo>
                    <a:lnTo>
                      <a:pt x="977" y="343"/>
                    </a:lnTo>
                    <a:lnTo>
                      <a:pt x="977" y="304"/>
                    </a:lnTo>
                    <a:lnTo>
                      <a:pt x="977" y="262"/>
                    </a:lnTo>
                    <a:lnTo>
                      <a:pt x="977" y="217"/>
                    </a:lnTo>
                    <a:lnTo>
                      <a:pt x="977" y="172"/>
                    </a:lnTo>
                    <a:lnTo>
                      <a:pt x="977" y="126"/>
                    </a:lnTo>
                    <a:lnTo>
                      <a:pt x="977" y="32"/>
                    </a:lnTo>
                    <a:lnTo>
                      <a:pt x="969" y="35"/>
                    </a:lnTo>
                    <a:lnTo>
                      <a:pt x="962" y="41"/>
                    </a:lnTo>
                    <a:lnTo>
                      <a:pt x="956" y="51"/>
                    </a:lnTo>
                    <a:lnTo>
                      <a:pt x="950" y="62"/>
                    </a:lnTo>
                    <a:lnTo>
                      <a:pt x="942" y="74"/>
                    </a:lnTo>
                    <a:lnTo>
                      <a:pt x="933" y="86"/>
                    </a:lnTo>
                    <a:lnTo>
                      <a:pt x="923" y="98"/>
                    </a:lnTo>
                    <a:lnTo>
                      <a:pt x="908" y="107"/>
                    </a:lnTo>
                    <a:lnTo>
                      <a:pt x="891" y="116"/>
                    </a:lnTo>
                    <a:lnTo>
                      <a:pt x="872" y="124"/>
                    </a:lnTo>
                    <a:lnTo>
                      <a:pt x="852" y="132"/>
                    </a:lnTo>
                    <a:lnTo>
                      <a:pt x="829" y="140"/>
                    </a:lnTo>
                    <a:lnTo>
                      <a:pt x="782" y="154"/>
                    </a:lnTo>
                    <a:lnTo>
                      <a:pt x="735" y="165"/>
                    </a:lnTo>
                    <a:lnTo>
                      <a:pt x="711" y="169"/>
                    </a:lnTo>
                    <a:lnTo>
                      <a:pt x="686" y="173"/>
                    </a:lnTo>
                    <a:lnTo>
                      <a:pt x="633" y="180"/>
                    </a:lnTo>
                    <a:lnTo>
                      <a:pt x="608" y="184"/>
                    </a:lnTo>
                    <a:lnTo>
                      <a:pt x="583" y="186"/>
                    </a:lnTo>
                    <a:lnTo>
                      <a:pt x="561" y="187"/>
                    </a:lnTo>
                    <a:lnTo>
                      <a:pt x="541" y="190"/>
                    </a:lnTo>
                    <a:lnTo>
                      <a:pt x="440" y="193"/>
                    </a:lnTo>
                    <a:lnTo>
                      <a:pt x="422" y="193"/>
                    </a:lnTo>
                    <a:lnTo>
                      <a:pt x="402" y="192"/>
                    </a:lnTo>
                    <a:lnTo>
                      <a:pt x="382" y="191"/>
                    </a:lnTo>
                    <a:lnTo>
                      <a:pt x="360" y="190"/>
                    </a:lnTo>
                    <a:lnTo>
                      <a:pt x="316" y="186"/>
                    </a:lnTo>
                    <a:lnTo>
                      <a:pt x="294" y="183"/>
                    </a:lnTo>
                    <a:lnTo>
                      <a:pt x="274" y="179"/>
                    </a:lnTo>
                    <a:lnTo>
                      <a:pt x="233" y="169"/>
                    </a:lnTo>
                    <a:lnTo>
                      <a:pt x="191" y="159"/>
                    </a:lnTo>
                    <a:lnTo>
                      <a:pt x="172" y="153"/>
                    </a:lnTo>
                    <a:lnTo>
                      <a:pt x="152" y="147"/>
                    </a:lnTo>
                    <a:lnTo>
                      <a:pt x="134" y="140"/>
                    </a:lnTo>
                    <a:lnTo>
                      <a:pt x="119" y="132"/>
                    </a:lnTo>
                    <a:lnTo>
                      <a:pt x="90" y="117"/>
                    </a:lnTo>
                    <a:lnTo>
                      <a:pt x="65" y="98"/>
                    </a:lnTo>
                    <a:lnTo>
                      <a:pt x="43" y="79"/>
                    </a:lnTo>
                    <a:lnTo>
                      <a:pt x="25" y="6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22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9" name="Oval 102"/>
              <p:cNvSpPr>
                <a:spLocks noChangeArrowheads="1"/>
              </p:cNvSpPr>
              <p:nvPr/>
            </p:nvSpPr>
            <p:spPr bwMode="auto">
              <a:xfrm>
                <a:off x="1040" y="1574"/>
                <a:ext cx="969" cy="371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4" name="Line 104"/>
            <p:cNvSpPr>
              <a:spLocks noChangeShapeType="1"/>
            </p:cNvSpPr>
            <p:nvPr/>
          </p:nvSpPr>
          <p:spPr bwMode="auto">
            <a:xfrm flipV="1">
              <a:off x="1121" y="1422"/>
              <a:ext cx="0" cy="43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Line 105"/>
            <p:cNvSpPr>
              <a:spLocks noChangeShapeType="1"/>
            </p:cNvSpPr>
            <p:nvPr/>
          </p:nvSpPr>
          <p:spPr bwMode="auto">
            <a:xfrm flipV="1">
              <a:off x="1196" y="1453"/>
              <a:ext cx="2" cy="44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Line 106"/>
            <p:cNvSpPr>
              <a:spLocks noChangeShapeType="1"/>
            </p:cNvSpPr>
            <p:nvPr/>
          </p:nvSpPr>
          <p:spPr bwMode="auto">
            <a:xfrm flipV="1">
              <a:off x="1277" y="1477"/>
              <a:ext cx="1" cy="44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Line 107"/>
            <p:cNvSpPr>
              <a:spLocks noChangeShapeType="1"/>
            </p:cNvSpPr>
            <p:nvPr/>
          </p:nvSpPr>
          <p:spPr bwMode="auto">
            <a:xfrm flipV="1">
              <a:off x="1351" y="1491"/>
              <a:ext cx="2" cy="44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Line 108"/>
            <p:cNvSpPr>
              <a:spLocks noChangeShapeType="1"/>
            </p:cNvSpPr>
            <p:nvPr/>
          </p:nvSpPr>
          <p:spPr bwMode="auto">
            <a:xfrm flipV="1">
              <a:off x="1436" y="1498"/>
              <a:ext cx="1" cy="44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Line 109"/>
            <p:cNvSpPr>
              <a:spLocks noChangeShapeType="1"/>
            </p:cNvSpPr>
            <p:nvPr/>
          </p:nvSpPr>
          <p:spPr bwMode="auto">
            <a:xfrm flipV="1">
              <a:off x="1503" y="1503"/>
              <a:ext cx="1" cy="43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Line 110"/>
            <p:cNvSpPr>
              <a:spLocks noChangeShapeType="1"/>
            </p:cNvSpPr>
            <p:nvPr/>
          </p:nvSpPr>
          <p:spPr bwMode="auto">
            <a:xfrm flipH="1" flipV="1">
              <a:off x="1582" y="1501"/>
              <a:ext cx="1" cy="42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Line 111"/>
            <p:cNvSpPr>
              <a:spLocks noChangeShapeType="1"/>
            </p:cNvSpPr>
            <p:nvPr/>
          </p:nvSpPr>
          <p:spPr bwMode="auto">
            <a:xfrm flipV="1">
              <a:off x="1661" y="1498"/>
              <a:ext cx="0" cy="43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Line 112"/>
            <p:cNvSpPr>
              <a:spLocks noChangeShapeType="1"/>
            </p:cNvSpPr>
            <p:nvPr/>
          </p:nvSpPr>
          <p:spPr bwMode="auto">
            <a:xfrm flipV="1">
              <a:off x="1735" y="1485"/>
              <a:ext cx="1" cy="42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Line 113"/>
            <p:cNvSpPr>
              <a:spLocks noChangeShapeType="1"/>
            </p:cNvSpPr>
            <p:nvPr/>
          </p:nvSpPr>
          <p:spPr bwMode="auto">
            <a:xfrm flipV="1">
              <a:off x="1806" y="1476"/>
              <a:ext cx="0" cy="427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Line 114"/>
            <p:cNvSpPr>
              <a:spLocks noChangeShapeType="1"/>
            </p:cNvSpPr>
            <p:nvPr/>
          </p:nvSpPr>
          <p:spPr bwMode="auto">
            <a:xfrm flipV="1">
              <a:off x="1892" y="1446"/>
              <a:ext cx="0" cy="43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Line 115"/>
            <p:cNvSpPr>
              <a:spLocks noChangeShapeType="1"/>
            </p:cNvSpPr>
            <p:nvPr/>
          </p:nvSpPr>
          <p:spPr bwMode="auto">
            <a:xfrm flipV="1">
              <a:off x="1947" y="1419"/>
              <a:ext cx="3" cy="43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Line 116"/>
            <p:cNvSpPr>
              <a:spLocks noChangeShapeType="1"/>
            </p:cNvSpPr>
            <p:nvPr/>
          </p:nvSpPr>
          <p:spPr bwMode="auto">
            <a:xfrm flipV="1">
              <a:off x="2012" y="1340"/>
              <a:ext cx="1" cy="42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Line 117"/>
            <p:cNvSpPr>
              <a:spLocks noChangeShapeType="1"/>
            </p:cNvSpPr>
            <p:nvPr/>
          </p:nvSpPr>
          <p:spPr bwMode="auto">
            <a:xfrm flipV="1">
              <a:off x="1202" y="1164"/>
              <a:ext cx="617" cy="28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Line 118"/>
            <p:cNvSpPr>
              <a:spLocks noChangeShapeType="1"/>
            </p:cNvSpPr>
            <p:nvPr/>
          </p:nvSpPr>
          <p:spPr bwMode="auto">
            <a:xfrm flipV="1">
              <a:off x="1037" y="1319"/>
              <a:ext cx="0" cy="44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Line 119"/>
            <p:cNvSpPr>
              <a:spLocks noChangeShapeType="1"/>
            </p:cNvSpPr>
            <p:nvPr/>
          </p:nvSpPr>
          <p:spPr bwMode="auto">
            <a:xfrm>
              <a:off x="1224" y="1176"/>
              <a:ext cx="669" cy="27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Oval 120"/>
            <p:cNvSpPr>
              <a:spLocks noChangeArrowheads="1"/>
            </p:cNvSpPr>
            <p:nvPr/>
          </p:nvSpPr>
          <p:spPr bwMode="auto">
            <a:xfrm>
              <a:off x="1040" y="1133"/>
              <a:ext cx="979" cy="371"/>
            </a:xfrm>
            <a:prstGeom prst="ellips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grpSp>
          <p:nvGrpSpPr>
            <p:cNvPr id="31" name="Group 155"/>
            <p:cNvGrpSpPr>
              <a:grpSpLocks/>
            </p:cNvGrpSpPr>
            <p:nvPr/>
          </p:nvGrpSpPr>
          <p:grpSpPr bwMode="auto">
            <a:xfrm>
              <a:off x="1523" y="773"/>
              <a:ext cx="7" cy="1817"/>
              <a:chOff x="1523" y="773"/>
              <a:chExt cx="7" cy="1817"/>
            </a:xfrm>
          </p:grpSpPr>
          <p:sp>
            <p:nvSpPr>
              <p:cNvPr id="434" name="Freeform 121"/>
              <p:cNvSpPr>
                <a:spLocks/>
              </p:cNvSpPr>
              <p:nvPr/>
            </p:nvSpPr>
            <p:spPr bwMode="auto">
              <a:xfrm>
                <a:off x="1523" y="773"/>
                <a:ext cx="7" cy="65"/>
              </a:xfrm>
              <a:custGeom>
                <a:avLst/>
                <a:gdLst>
                  <a:gd name="T0" fmla="*/ 7 w 7"/>
                  <a:gd name="T1" fmla="*/ 5 h 65"/>
                  <a:gd name="T2" fmla="*/ 7 w 7"/>
                  <a:gd name="T3" fmla="*/ 4 h 65"/>
                  <a:gd name="T4" fmla="*/ 6 w 7"/>
                  <a:gd name="T5" fmla="*/ 3 h 65"/>
                  <a:gd name="T6" fmla="*/ 5 w 7"/>
                  <a:gd name="T7" fmla="*/ 1 h 65"/>
                  <a:gd name="T8" fmla="*/ 4 w 7"/>
                  <a:gd name="T9" fmla="*/ 0 h 65"/>
                  <a:gd name="T10" fmla="*/ 4 w 7"/>
                  <a:gd name="T11" fmla="*/ 0 h 65"/>
                  <a:gd name="T12" fmla="*/ 3 w 7"/>
                  <a:gd name="T13" fmla="*/ 1 h 65"/>
                  <a:gd name="T14" fmla="*/ 1 w 7"/>
                  <a:gd name="T15" fmla="*/ 3 h 65"/>
                  <a:gd name="T16" fmla="*/ 0 w 7"/>
                  <a:gd name="T17" fmla="*/ 4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3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5"/>
                    </a:moveTo>
                    <a:lnTo>
                      <a:pt x="7" y="4"/>
                    </a:lnTo>
                    <a:lnTo>
                      <a:pt x="6" y="3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5" name="Freeform 122"/>
              <p:cNvSpPr>
                <a:spLocks/>
              </p:cNvSpPr>
              <p:nvPr/>
            </p:nvSpPr>
            <p:spPr bwMode="auto">
              <a:xfrm>
                <a:off x="1523" y="852"/>
                <a:ext cx="7" cy="15"/>
              </a:xfrm>
              <a:custGeom>
                <a:avLst/>
                <a:gdLst>
                  <a:gd name="T0" fmla="*/ 7 w 7"/>
                  <a:gd name="T1" fmla="*/ 4 h 15"/>
                  <a:gd name="T2" fmla="*/ 7 w 7"/>
                  <a:gd name="T3" fmla="*/ 3 h 15"/>
                  <a:gd name="T4" fmla="*/ 7 w 7"/>
                  <a:gd name="T5" fmla="*/ 1 h 15"/>
                  <a:gd name="T6" fmla="*/ 6 w 7"/>
                  <a:gd name="T7" fmla="*/ 0 h 15"/>
                  <a:gd name="T8" fmla="*/ 5 w 7"/>
                  <a:gd name="T9" fmla="*/ 0 h 15"/>
                  <a:gd name="T10" fmla="*/ 4 w 7"/>
                  <a:gd name="T11" fmla="*/ 0 h 15"/>
                  <a:gd name="T12" fmla="*/ 3 w 7"/>
                  <a:gd name="T13" fmla="*/ 0 h 15"/>
                  <a:gd name="T14" fmla="*/ 1 w 7"/>
                  <a:gd name="T15" fmla="*/ 1 h 15"/>
                  <a:gd name="T16" fmla="*/ 0 w 7"/>
                  <a:gd name="T17" fmla="*/ 3 h 15"/>
                  <a:gd name="T18" fmla="*/ 0 w 7"/>
                  <a:gd name="T19" fmla="*/ 10 h 15"/>
                  <a:gd name="T20" fmla="*/ 0 w 7"/>
                  <a:gd name="T21" fmla="*/ 11 h 15"/>
                  <a:gd name="T22" fmla="*/ 1 w 7"/>
                  <a:gd name="T23" fmla="*/ 12 h 15"/>
                  <a:gd name="T24" fmla="*/ 3 w 7"/>
                  <a:gd name="T25" fmla="*/ 13 h 15"/>
                  <a:gd name="T26" fmla="*/ 4 w 7"/>
                  <a:gd name="T27" fmla="*/ 15 h 15"/>
                  <a:gd name="T28" fmla="*/ 5 w 7"/>
                  <a:gd name="T29" fmla="*/ 15 h 15"/>
                  <a:gd name="T30" fmla="*/ 6 w 7"/>
                  <a:gd name="T31" fmla="*/ 13 h 15"/>
                  <a:gd name="T32" fmla="*/ 7 w 7"/>
                  <a:gd name="T33" fmla="*/ 12 h 15"/>
                  <a:gd name="T34" fmla="*/ 7 w 7"/>
                  <a:gd name="T35" fmla="*/ 11 h 15"/>
                  <a:gd name="T36" fmla="*/ 7 w 7"/>
                  <a:gd name="T37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6" name="Freeform 123"/>
              <p:cNvSpPr>
                <a:spLocks/>
              </p:cNvSpPr>
              <p:nvPr/>
            </p:nvSpPr>
            <p:spPr bwMode="auto">
              <a:xfrm>
                <a:off x="1523" y="881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3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60 h 64"/>
                  <a:gd name="T20" fmla="*/ 0 w 7"/>
                  <a:gd name="T21" fmla="*/ 61 h 64"/>
                  <a:gd name="T22" fmla="*/ 1 w 7"/>
                  <a:gd name="T23" fmla="*/ 62 h 64"/>
                  <a:gd name="T24" fmla="*/ 3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7" name="Freeform 124"/>
              <p:cNvSpPr>
                <a:spLocks/>
              </p:cNvSpPr>
              <p:nvPr/>
            </p:nvSpPr>
            <p:spPr bwMode="auto">
              <a:xfrm>
                <a:off x="1523" y="960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3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1 h 14"/>
                  <a:gd name="T22" fmla="*/ 1 w 7"/>
                  <a:gd name="T23" fmla="*/ 12 h 14"/>
                  <a:gd name="T24" fmla="*/ 3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8" name="Freeform 125"/>
              <p:cNvSpPr>
                <a:spLocks/>
              </p:cNvSpPr>
              <p:nvPr/>
            </p:nvSpPr>
            <p:spPr bwMode="auto">
              <a:xfrm>
                <a:off x="1523" y="989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3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59 h 64"/>
                  <a:gd name="T20" fmla="*/ 0 w 7"/>
                  <a:gd name="T21" fmla="*/ 61 h 64"/>
                  <a:gd name="T22" fmla="*/ 1 w 7"/>
                  <a:gd name="T23" fmla="*/ 62 h 64"/>
                  <a:gd name="T24" fmla="*/ 3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9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9" name="Freeform 126"/>
              <p:cNvSpPr>
                <a:spLocks/>
              </p:cNvSpPr>
              <p:nvPr/>
            </p:nvSpPr>
            <p:spPr bwMode="auto">
              <a:xfrm>
                <a:off x="1523" y="1068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3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0 h 14"/>
                  <a:gd name="T22" fmla="*/ 1 w 7"/>
                  <a:gd name="T23" fmla="*/ 12 h 14"/>
                  <a:gd name="T24" fmla="*/ 3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0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0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0" name="Freeform 127"/>
              <p:cNvSpPr>
                <a:spLocks/>
              </p:cNvSpPr>
              <p:nvPr/>
            </p:nvSpPr>
            <p:spPr bwMode="auto">
              <a:xfrm>
                <a:off x="1523" y="1096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3 h 65"/>
                  <a:gd name="T4" fmla="*/ 7 w 7"/>
                  <a:gd name="T5" fmla="*/ 1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3 w 7"/>
                  <a:gd name="T13" fmla="*/ 0 h 65"/>
                  <a:gd name="T14" fmla="*/ 1 w 7"/>
                  <a:gd name="T15" fmla="*/ 1 h 65"/>
                  <a:gd name="T16" fmla="*/ 0 w 7"/>
                  <a:gd name="T17" fmla="*/ 3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3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1" name="Freeform 128"/>
              <p:cNvSpPr>
                <a:spLocks/>
              </p:cNvSpPr>
              <p:nvPr/>
            </p:nvSpPr>
            <p:spPr bwMode="auto">
              <a:xfrm>
                <a:off x="1523" y="1175"/>
                <a:ext cx="7" cy="15"/>
              </a:xfrm>
              <a:custGeom>
                <a:avLst/>
                <a:gdLst>
                  <a:gd name="T0" fmla="*/ 7 w 7"/>
                  <a:gd name="T1" fmla="*/ 4 h 15"/>
                  <a:gd name="T2" fmla="*/ 7 w 7"/>
                  <a:gd name="T3" fmla="*/ 3 h 15"/>
                  <a:gd name="T4" fmla="*/ 7 w 7"/>
                  <a:gd name="T5" fmla="*/ 1 h 15"/>
                  <a:gd name="T6" fmla="*/ 6 w 7"/>
                  <a:gd name="T7" fmla="*/ 0 h 15"/>
                  <a:gd name="T8" fmla="*/ 5 w 7"/>
                  <a:gd name="T9" fmla="*/ 0 h 15"/>
                  <a:gd name="T10" fmla="*/ 4 w 7"/>
                  <a:gd name="T11" fmla="*/ 0 h 15"/>
                  <a:gd name="T12" fmla="*/ 3 w 7"/>
                  <a:gd name="T13" fmla="*/ 0 h 15"/>
                  <a:gd name="T14" fmla="*/ 1 w 7"/>
                  <a:gd name="T15" fmla="*/ 1 h 15"/>
                  <a:gd name="T16" fmla="*/ 0 w 7"/>
                  <a:gd name="T17" fmla="*/ 3 h 15"/>
                  <a:gd name="T18" fmla="*/ 0 w 7"/>
                  <a:gd name="T19" fmla="*/ 10 h 15"/>
                  <a:gd name="T20" fmla="*/ 0 w 7"/>
                  <a:gd name="T21" fmla="*/ 11 h 15"/>
                  <a:gd name="T22" fmla="*/ 1 w 7"/>
                  <a:gd name="T23" fmla="*/ 12 h 15"/>
                  <a:gd name="T24" fmla="*/ 3 w 7"/>
                  <a:gd name="T25" fmla="*/ 13 h 15"/>
                  <a:gd name="T26" fmla="*/ 4 w 7"/>
                  <a:gd name="T27" fmla="*/ 15 h 15"/>
                  <a:gd name="T28" fmla="*/ 5 w 7"/>
                  <a:gd name="T29" fmla="*/ 15 h 15"/>
                  <a:gd name="T30" fmla="*/ 6 w 7"/>
                  <a:gd name="T31" fmla="*/ 13 h 15"/>
                  <a:gd name="T32" fmla="*/ 7 w 7"/>
                  <a:gd name="T33" fmla="*/ 12 h 15"/>
                  <a:gd name="T34" fmla="*/ 7 w 7"/>
                  <a:gd name="T35" fmla="*/ 11 h 15"/>
                  <a:gd name="T36" fmla="*/ 7 w 7"/>
                  <a:gd name="T37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2" name="Freeform 129"/>
              <p:cNvSpPr>
                <a:spLocks/>
              </p:cNvSpPr>
              <p:nvPr/>
            </p:nvSpPr>
            <p:spPr bwMode="auto">
              <a:xfrm>
                <a:off x="1523" y="1204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2 h 65"/>
                  <a:gd name="T4" fmla="*/ 7 w 7"/>
                  <a:gd name="T5" fmla="*/ 1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3 w 7"/>
                  <a:gd name="T13" fmla="*/ 0 h 65"/>
                  <a:gd name="T14" fmla="*/ 1 w 7"/>
                  <a:gd name="T15" fmla="*/ 1 h 65"/>
                  <a:gd name="T16" fmla="*/ 0 w 7"/>
                  <a:gd name="T17" fmla="*/ 2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3 w 7"/>
                  <a:gd name="T25" fmla="*/ 63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3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3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3" name="Freeform 130"/>
              <p:cNvSpPr>
                <a:spLocks/>
              </p:cNvSpPr>
              <p:nvPr/>
            </p:nvSpPr>
            <p:spPr bwMode="auto">
              <a:xfrm>
                <a:off x="1523" y="1283"/>
                <a:ext cx="7" cy="14"/>
              </a:xfrm>
              <a:custGeom>
                <a:avLst/>
                <a:gdLst>
                  <a:gd name="T0" fmla="*/ 7 w 7"/>
                  <a:gd name="T1" fmla="*/ 4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3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1 h 14"/>
                  <a:gd name="T22" fmla="*/ 1 w 7"/>
                  <a:gd name="T23" fmla="*/ 12 h 14"/>
                  <a:gd name="T24" fmla="*/ 3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4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4" name="Freeform 131"/>
              <p:cNvSpPr>
                <a:spLocks/>
              </p:cNvSpPr>
              <p:nvPr/>
            </p:nvSpPr>
            <p:spPr bwMode="auto">
              <a:xfrm>
                <a:off x="1523" y="1312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3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59 h 64"/>
                  <a:gd name="T20" fmla="*/ 0 w 7"/>
                  <a:gd name="T21" fmla="*/ 61 h 64"/>
                  <a:gd name="T22" fmla="*/ 1 w 7"/>
                  <a:gd name="T23" fmla="*/ 62 h 64"/>
                  <a:gd name="T24" fmla="*/ 3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9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5" name="Freeform 132"/>
              <p:cNvSpPr>
                <a:spLocks/>
              </p:cNvSpPr>
              <p:nvPr/>
            </p:nvSpPr>
            <p:spPr bwMode="auto">
              <a:xfrm>
                <a:off x="1523" y="1391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3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0 h 14"/>
                  <a:gd name="T22" fmla="*/ 1 w 7"/>
                  <a:gd name="T23" fmla="*/ 12 h 14"/>
                  <a:gd name="T24" fmla="*/ 3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0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0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6" name="Freeform 133"/>
              <p:cNvSpPr>
                <a:spLocks/>
              </p:cNvSpPr>
              <p:nvPr/>
            </p:nvSpPr>
            <p:spPr bwMode="auto">
              <a:xfrm>
                <a:off x="1523" y="1419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3 h 65"/>
                  <a:gd name="T4" fmla="*/ 7 w 7"/>
                  <a:gd name="T5" fmla="*/ 2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3 w 7"/>
                  <a:gd name="T13" fmla="*/ 0 h 65"/>
                  <a:gd name="T14" fmla="*/ 1 w 7"/>
                  <a:gd name="T15" fmla="*/ 2 h 65"/>
                  <a:gd name="T16" fmla="*/ 0 w 7"/>
                  <a:gd name="T17" fmla="*/ 3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3 h 65"/>
                  <a:gd name="T24" fmla="*/ 3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3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3"/>
                    </a:lnTo>
                    <a:lnTo>
                      <a:pt x="3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3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7" name="Freeform 134"/>
              <p:cNvSpPr>
                <a:spLocks/>
              </p:cNvSpPr>
              <p:nvPr/>
            </p:nvSpPr>
            <p:spPr bwMode="auto">
              <a:xfrm>
                <a:off x="1523" y="1498"/>
                <a:ext cx="7" cy="15"/>
              </a:xfrm>
              <a:custGeom>
                <a:avLst/>
                <a:gdLst>
                  <a:gd name="T0" fmla="*/ 7 w 7"/>
                  <a:gd name="T1" fmla="*/ 4 h 15"/>
                  <a:gd name="T2" fmla="*/ 7 w 7"/>
                  <a:gd name="T3" fmla="*/ 3 h 15"/>
                  <a:gd name="T4" fmla="*/ 7 w 7"/>
                  <a:gd name="T5" fmla="*/ 1 h 15"/>
                  <a:gd name="T6" fmla="*/ 6 w 7"/>
                  <a:gd name="T7" fmla="*/ 0 h 15"/>
                  <a:gd name="T8" fmla="*/ 5 w 7"/>
                  <a:gd name="T9" fmla="*/ 0 h 15"/>
                  <a:gd name="T10" fmla="*/ 4 w 7"/>
                  <a:gd name="T11" fmla="*/ 0 h 15"/>
                  <a:gd name="T12" fmla="*/ 3 w 7"/>
                  <a:gd name="T13" fmla="*/ 0 h 15"/>
                  <a:gd name="T14" fmla="*/ 1 w 7"/>
                  <a:gd name="T15" fmla="*/ 1 h 15"/>
                  <a:gd name="T16" fmla="*/ 0 w 7"/>
                  <a:gd name="T17" fmla="*/ 3 h 15"/>
                  <a:gd name="T18" fmla="*/ 0 w 7"/>
                  <a:gd name="T19" fmla="*/ 10 h 15"/>
                  <a:gd name="T20" fmla="*/ 0 w 7"/>
                  <a:gd name="T21" fmla="*/ 11 h 15"/>
                  <a:gd name="T22" fmla="*/ 1 w 7"/>
                  <a:gd name="T23" fmla="*/ 12 h 15"/>
                  <a:gd name="T24" fmla="*/ 3 w 7"/>
                  <a:gd name="T25" fmla="*/ 13 h 15"/>
                  <a:gd name="T26" fmla="*/ 4 w 7"/>
                  <a:gd name="T27" fmla="*/ 15 h 15"/>
                  <a:gd name="T28" fmla="*/ 5 w 7"/>
                  <a:gd name="T29" fmla="*/ 15 h 15"/>
                  <a:gd name="T30" fmla="*/ 6 w 7"/>
                  <a:gd name="T31" fmla="*/ 13 h 15"/>
                  <a:gd name="T32" fmla="*/ 7 w 7"/>
                  <a:gd name="T33" fmla="*/ 12 h 15"/>
                  <a:gd name="T34" fmla="*/ 7 w 7"/>
                  <a:gd name="T35" fmla="*/ 11 h 15"/>
                  <a:gd name="T36" fmla="*/ 7 w 7"/>
                  <a:gd name="T37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8" name="Freeform 135"/>
              <p:cNvSpPr>
                <a:spLocks/>
              </p:cNvSpPr>
              <p:nvPr/>
            </p:nvSpPr>
            <p:spPr bwMode="auto">
              <a:xfrm>
                <a:off x="1523" y="1527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2 h 65"/>
                  <a:gd name="T4" fmla="*/ 7 w 7"/>
                  <a:gd name="T5" fmla="*/ 1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3 w 7"/>
                  <a:gd name="T13" fmla="*/ 0 h 65"/>
                  <a:gd name="T14" fmla="*/ 1 w 7"/>
                  <a:gd name="T15" fmla="*/ 1 h 65"/>
                  <a:gd name="T16" fmla="*/ 0 w 7"/>
                  <a:gd name="T17" fmla="*/ 2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3 w 7"/>
                  <a:gd name="T25" fmla="*/ 63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3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3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9" name="Freeform 136"/>
              <p:cNvSpPr>
                <a:spLocks/>
              </p:cNvSpPr>
              <p:nvPr/>
            </p:nvSpPr>
            <p:spPr bwMode="auto">
              <a:xfrm>
                <a:off x="1523" y="1606"/>
                <a:ext cx="7" cy="14"/>
              </a:xfrm>
              <a:custGeom>
                <a:avLst/>
                <a:gdLst>
                  <a:gd name="T0" fmla="*/ 7 w 7"/>
                  <a:gd name="T1" fmla="*/ 4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3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10 h 14"/>
                  <a:gd name="T20" fmla="*/ 0 w 7"/>
                  <a:gd name="T21" fmla="*/ 11 h 14"/>
                  <a:gd name="T22" fmla="*/ 1 w 7"/>
                  <a:gd name="T23" fmla="*/ 12 h 14"/>
                  <a:gd name="T24" fmla="*/ 3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4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0" name="Freeform 137"/>
              <p:cNvSpPr>
                <a:spLocks/>
              </p:cNvSpPr>
              <p:nvPr/>
            </p:nvSpPr>
            <p:spPr bwMode="auto">
              <a:xfrm>
                <a:off x="1523" y="1635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3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60 h 64"/>
                  <a:gd name="T20" fmla="*/ 0 w 7"/>
                  <a:gd name="T21" fmla="*/ 61 h 64"/>
                  <a:gd name="T22" fmla="*/ 1 w 7"/>
                  <a:gd name="T23" fmla="*/ 62 h 64"/>
                  <a:gd name="T24" fmla="*/ 3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1" name="Freeform 138"/>
              <p:cNvSpPr>
                <a:spLocks/>
              </p:cNvSpPr>
              <p:nvPr/>
            </p:nvSpPr>
            <p:spPr bwMode="auto">
              <a:xfrm>
                <a:off x="1523" y="1714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3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0 h 14"/>
                  <a:gd name="T22" fmla="*/ 1 w 7"/>
                  <a:gd name="T23" fmla="*/ 12 h 14"/>
                  <a:gd name="T24" fmla="*/ 3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0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0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2" name="Freeform 139"/>
              <p:cNvSpPr>
                <a:spLocks/>
              </p:cNvSpPr>
              <p:nvPr/>
            </p:nvSpPr>
            <p:spPr bwMode="auto">
              <a:xfrm>
                <a:off x="1523" y="1742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3 h 65"/>
                  <a:gd name="T4" fmla="*/ 7 w 7"/>
                  <a:gd name="T5" fmla="*/ 2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3 w 7"/>
                  <a:gd name="T13" fmla="*/ 0 h 65"/>
                  <a:gd name="T14" fmla="*/ 1 w 7"/>
                  <a:gd name="T15" fmla="*/ 2 h 65"/>
                  <a:gd name="T16" fmla="*/ 0 w 7"/>
                  <a:gd name="T17" fmla="*/ 3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3 h 65"/>
                  <a:gd name="T24" fmla="*/ 3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3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3"/>
                    </a:lnTo>
                    <a:lnTo>
                      <a:pt x="3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3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3" name="Freeform 140"/>
              <p:cNvSpPr>
                <a:spLocks/>
              </p:cNvSpPr>
              <p:nvPr/>
            </p:nvSpPr>
            <p:spPr bwMode="auto">
              <a:xfrm>
                <a:off x="1523" y="1821"/>
                <a:ext cx="7" cy="15"/>
              </a:xfrm>
              <a:custGeom>
                <a:avLst/>
                <a:gdLst>
                  <a:gd name="T0" fmla="*/ 7 w 7"/>
                  <a:gd name="T1" fmla="*/ 4 h 15"/>
                  <a:gd name="T2" fmla="*/ 7 w 7"/>
                  <a:gd name="T3" fmla="*/ 3 h 15"/>
                  <a:gd name="T4" fmla="*/ 7 w 7"/>
                  <a:gd name="T5" fmla="*/ 2 h 15"/>
                  <a:gd name="T6" fmla="*/ 6 w 7"/>
                  <a:gd name="T7" fmla="*/ 0 h 15"/>
                  <a:gd name="T8" fmla="*/ 5 w 7"/>
                  <a:gd name="T9" fmla="*/ 0 h 15"/>
                  <a:gd name="T10" fmla="*/ 4 w 7"/>
                  <a:gd name="T11" fmla="*/ 0 h 15"/>
                  <a:gd name="T12" fmla="*/ 3 w 7"/>
                  <a:gd name="T13" fmla="*/ 0 h 15"/>
                  <a:gd name="T14" fmla="*/ 1 w 7"/>
                  <a:gd name="T15" fmla="*/ 2 h 15"/>
                  <a:gd name="T16" fmla="*/ 0 w 7"/>
                  <a:gd name="T17" fmla="*/ 3 h 15"/>
                  <a:gd name="T18" fmla="*/ 0 w 7"/>
                  <a:gd name="T19" fmla="*/ 10 h 15"/>
                  <a:gd name="T20" fmla="*/ 0 w 7"/>
                  <a:gd name="T21" fmla="*/ 11 h 15"/>
                  <a:gd name="T22" fmla="*/ 1 w 7"/>
                  <a:gd name="T23" fmla="*/ 12 h 15"/>
                  <a:gd name="T24" fmla="*/ 3 w 7"/>
                  <a:gd name="T25" fmla="*/ 14 h 15"/>
                  <a:gd name="T26" fmla="*/ 4 w 7"/>
                  <a:gd name="T27" fmla="*/ 15 h 15"/>
                  <a:gd name="T28" fmla="*/ 5 w 7"/>
                  <a:gd name="T29" fmla="*/ 15 h 15"/>
                  <a:gd name="T30" fmla="*/ 6 w 7"/>
                  <a:gd name="T31" fmla="*/ 14 h 15"/>
                  <a:gd name="T32" fmla="*/ 7 w 7"/>
                  <a:gd name="T33" fmla="*/ 12 h 15"/>
                  <a:gd name="T34" fmla="*/ 7 w 7"/>
                  <a:gd name="T35" fmla="*/ 11 h 15"/>
                  <a:gd name="T36" fmla="*/ 7 w 7"/>
                  <a:gd name="T37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5">
                    <a:moveTo>
                      <a:pt x="7" y="4"/>
                    </a:moveTo>
                    <a:lnTo>
                      <a:pt x="7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3" y="14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6" y="14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4" name="Freeform 141"/>
              <p:cNvSpPr>
                <a:spLocks/>
              </p:cNvSpPr>
              <p:nvPr/>
            </p:nvSpPr>
            <p:spPr bwMode="auto">
              <a:xfrm>
                <a:off x="1523" y="1850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2 h 65"/>
                  <a:gd name="T4" fmla="*/ 7 w 7"/>
                  <a:gd name="T5" fmla="*/ 1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3 w 7"/>
                  <a:gd name="T13" fmla="*/ 0 h 65"/>
                  <a:gd name="T14" fmla="*/ 1 w 7"/>
                  <a:gd name="T15" fmla="*/ 1 h 65"/>
                  <a:gd name="T16" fmla="*/ 0 w 7"/>
                  <a:gd name="T17" fmla="*/ 2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3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5" name="Freeform 142"/>
              <p:cNvSpPr>
                <a:spLocks/>
              </p:cNvSpPr>
              <p:nvPr/>
            </p:nvSpPr>
            <p:spPr bwMode="auto">
              <a:xfrm>
                <a:off x="1523" y="1929"/>
                <a:ext cx="7" cy="14"/>
              </a:xfrm>
              <a:custGeom>
                <a:avLst/>
                <a:gdLst>
                  <a:gd name="T0" fmla="*/ 7 w 7"/>
                  <a:gd name="T1" fmla="*/ 4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3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10 h 14"/>
                  <a:gd name="T20" fmla="*/ 0 w 7"/>
                  <a:gd name="T21" fmla="*/ 11 h 14"/>
                  <a:gd name="T22" fmla="*/ 1 w 7"/>
                  <a:gd name="T23" fmla="*/ 12 h 14"/>
                  <a:gd name="T24" fmla="*/ 3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4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6" name="Freeform 143"/>
              <p:cNvSpPr>
                <a:spLocks/>
              </p:cNvSpPr>
              <p:nvPr/>
            </p:nvSpPr>
            <p:spPr bwMode="auto">
              <a:xfrm>
                <a:off x="1523" y="1958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3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60 h 64"/>
                  <a:gd name="T20" fmla="*/ 0 w 7"/>
                  <a:gd name="T21" fmla="*/ 61 h 64"/>
                  <a:gd name="T22" fmla="*/ 1 w 7"/>
                  <a:gd name="T23" fmla="*/ 62 h 64"/>
                  <a:gd name="T24" fmla="*/ 3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7" name="Freeform 144"/>
              <p:cNvSpPr>
                <a:spLocks/>
              </p:cNvSpPr>
              <p:nvPr/>
            </p:nvSpPr>
            <p:spPr bwMode="auto">
              <a:xfrm>
                <a:off x="1523" y="2037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3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1 h 14"/>
                  <a:gd name="T22" fmla="*/ 1 w 7"/>
                  <a:gd name="T23" fmla="*/ 12 h 14"/>
                  <a:gd name="T24" fmla="*/ 3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8" name="Freeform 145"/>
              <p:cNvSpPr>
                <a:spLocks/>
              </p:cNvSpPr>
              <p:nvPr/>
            </p:nvSpPr>
            <p:spPr bwMode="auto">
              <a:xfrm>
                <a:off x="1523" y="2065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3 h 65"/>
                  <a:gd name="T4" fmla="*/ 7 w 7"/>
                  <a:gd name="T5" fmla="*/ 2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3 w 7"/>
                  <a:gd name="T13" fmla="*/ 0 h 65"/>
                  <a:gd name="T14" fmla="*/ 1 w 7"/>
                  <a:gd name="T15" fmla="*/ 2 h 65"/>
                  <a:gd name="T16" fmla="*/ 0 w 7"/>
                  <a:gd name="T17" fmla="*/ 3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3 h 65"/>
                  <a:gd name="T24" fmla="*/ 3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3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3"/>
                    </a:lnTo>
                    <a:lnTo>
                      <a:pt x="3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3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9" name="Freeform 146"/>
              <p:cNvSpPr>
                <a:spLocks/>
              </p:cNvSpPr>
              <p:nvPr/>
            </p:nvSpPr>
            <p:spPr bwMode="auto">
              <a:xfrm>
                <a:off x="1523" y="2144"/>
                <a:ext cx="7" cy="15"/>
              </a:xfrm>
              <a:custGeom>
                <a:avLst/>
                <a:gdLst>
                  <a:gd name="T0" fmla="*/ 7 w 7"/>
                  <a:gd name="T1" fmla="*/ 4 h 15"/>
                  <a:gd name="T2" fmla="*/ 7 w 7"/>
                  <a:gd name="T3" fmla="*/ 3 h 15"/>
                  <a:gd name="T4" fmla="*/ 7 w 7"/>
                  <a:gd name="T5" fmla="*/ 2 h 15"/>
                  <a:gd name="T6" fmla="*/ 6 w 7"/>
                  <a:gd name="T7" fmla="*/ 0 h 15"/>
                  <a:gd name="T8" fmla="*/ 5 w 7"/>
                  <a:gd name="T9" fmla="*/ 0 h 15"/>
                  <a:gd name="T10" fmla="*/ 4 w 7"/>
                  <a:gd name="T11" fmla="*/ 0 h 15"/>
                  <a:gd name="T12" fmla="*/ 3 w 7"/>
                  <a:gd name="T13" fmla="*/ 0 h 15"/>
                  <a:gd name="T14" fmla="*/ 1 w 7"/>
                  <a:gd name="T15" fmla="*/ 2 h 15"/>
                  <a:gd name="T16" fmla="*/ 0 w 7"/>
                  <a:gd name="T17" fmla="*/ 3 h 15"/>
                  <a:gd name="T18" fmla="*/ 0 w 7"/>
                  <a:gd name="T19" fmla="*/ 10 h 15"/>
                  <a:gd name="T20" fmla="*/ 0 w 7"/>
                  <a:gd name="T21" fmla="*/ 11 h 15"/>
                  <a:gd name="T22" fmla="*/ 1 w 7"/>
                  <a:gd name="T23" fmla="*/ 12 h 15"/>
                  <a:gd name="T24" fmla="*/ 3 w 7"/>
                  <a:gd name="T25" fmla="*/ 14 h 15"/>
                  <a:gd name="T26" fmla="*/ 4 w 7"/>
                  <a:gd name="T27" fmla="*/ 15 h 15"/>
                  <a:gd name="T28" fmla="*/ 5 w 7"/>
                  <a:gd name="T29" fmla="*/ 15 h 15"/>
                  <a:gd name="T30" fmla="*/ 6 w 7"/>
                  <a:gd name="T31" fmla="*/ 14 h 15"/>
                  <a:gd name="T32" fmla="*/ 7 w 7"/>
                  <a:gd name="T33" fmla="*/ 12 h 15"/>
                  <a:gd name="T34" fmla="*/ 7 w 7"/>
                  <a:gd name="T35" fmla="*/ 11 h 15"/>
                  <a:gd name="T36" fmla="*/ 7 w 7"/>
                  <a:gd name="T37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5">
                    <a:moveTo>
                      <a:pt x="7" y="4"/>
                    </a:moveTo>
                    <a:lnTo>
                      <a:pt x="7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3" y="14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6" y="14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0" name="Freeform 147"/>
              <p:cNvSpPr>
                <a:spLocks/>
              </p:cNvSpPr>
              <p:nvPr/>
            </p:nvSpPr>
            <p:spPr bwMode="auto">
              <a:xfrm>
                <a:off x="1523" y="2173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3 h 65"/>
                  <a:gd name="T4" fmla="*/ 7 w 7"/>
                  <a:gd name="T5" fmla="*/ 1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3 w 7"/>
                  <a:gd name="T13" fmla="*/ 0 h 65"/>
                  <a:gd name="T14" fmla="*/ 1 w 7"/>
                  <a:gd name="T15" fmla="*/ 1 h 65"/>
                  <a:gd name="T16" fmla="*/ 0 w 7"/>
                  <a:gd name="T17" fmla="*/ 3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3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1" name="Freeform 148"/>
              <p:cNvSpPr>
                <a:spLocks/>
              </p:cNvSpPr>
              <p:nvPr/>
            </p:nvSpPr>
            <p:spPr bwMode="auto">
              <a:xfrm>
                <a:off x="1523" y="2252"/>
                <a:ext cx="7" cy="14"/>
              </a:xfrm>
              <a:custGeom>
                <a:avLst/>
                <a:gdLst>
                  <a:gd name="T0" fmla="*/ 7 w 7"/>
                  <a:gd name="T1" fmla="*/ 4 h 14"/>
                  <a:gd name="T2" fmla="*/ 7 w 7"/>
                  <a:gd name="T3" fmla="*/ 3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3 w 7"/>
                  <a:gd name="T13" fmla="*/ 0 h 14"/>
                  <a:gd name="T14" fmla="*/ 1 w 7"/>
                  <a:gd name="T15" fmla="*/ 1 h 14"/>
                  <a:gd name="T16" fmla="*/ 0 w 7"/>
                  <a:gd name="T17" fmla="*/ 3 h 14"/>
                  <a:gd name="T18" fmla="*/ 0 w 7"/>
                  <a:gd name="T19" fmla="*/ 10 h 14"/>
                  <a:gd name="T20" fmla="*/ 0 w 7"/>
                  <a:gd name="T21" fmla="*/ 11 h 14"/>
                  <a:gd name="T22" fmla="*/ 1 w 7"/>
                  <a:gd name="T23" fmla="*/ 12 h 14"/>
                  <a:gd name="T24" fmla="*/ 3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2" name="Freeform 149"/>
              <p:cNvSpPr>
                <a:spLocks/>
              </p:cNvSpPr>
              <p:nvPr/>
            </p:nvSpPr>
            <p:spPr bwMode="auto">
              <a:xfrm>
                <a:off x="1523" y="2281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3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60 h 64"/>
                  <a:gd name="T20" fmla="*/ 0 w 7"/>
                  <a:gd name="T21" fmla="*/ 61 h 64"/>
                  <a:gd name="T22" fmla="*/ 1 w 7"/>
                  <a:gd name="T23" fmla="*/ 62 h 64"/>
                  <a:gd name="T24" fmla="*/ 3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3" name="Freeform 150"/>
              <p:cNvSpPr>
                <a:spLocks/>
              </p:cNvSpPr>
              <p:nvPr/>
            </p:nvSpPr>
            <p:spPr bwMode="auto">
              <a:xfrm>
                <a:off x="1523" y="2360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3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1 h 14"/>
                  <a:gd name="T22" fmla="*/ 1 w 7"/>
                  <a:gd name="T23" fmla="*/ 12 h 14"/>
                  <a:gd name="T24" fmla="*/ 3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4" name="Freeform 151"/>
              <p:cNvSpPr>
                <a:spLocks/>
              </p:cNvSpPr>
              <p:nvPr/>
            </p:nvSpPr>
            <p:spPr bwMode="auto">
              <a:xfrm>
                <a:off x="1523" y="2389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3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59 h 64"/>
                  <a:gd name="T20" fmla="*/ 0 w 7"/>
                  <a:gd name="T21" fmla="*/ 61 h 64"/>
                  <a:gd name="T22" fmla="*/ 1 w 7"/>
                  <a:gd name="T23" fmla="*/ 62 h 64"/>
                  <a:gd name="T24" fmla="*/ 3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9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5" name="Freeform 152"/>
              <p:cNvSpPr>
                <a:spLocks/>
              </p:cNvSpPr>
              <p:nvPr/>
            </p:nvSpPr>
            <p:spPr bwMode="auto">
              <a:xfrm>
                <a:off x="1523" y="2468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3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0 h 14"/>
                  <a:gd name="T22" fmla="*/ 1 w 7"/>
                  <a:gd name="T23" fmla="*/ 11 h 14"/>
                  <a:gd name="T24" fmla="*/ 3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1 h 14"/>
                  <a:gd name="T34" fmla="*/ 7 w 7"/>
                  <a:gd name="T35" fmla="*/ 10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1" y="11"/>
                    </a:lnTo>
                    <a:lnTo>
                      <a:pt x="3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1"/>
                    </a:lnTo>
                    <a:lnTo>
                      <a:pt x="7" y="10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6" name="Freeform 153"/>
              <p:cNvSpPr>
                <a:spLocks/>
              </p:cNvSpPr>
              <p:nvPr/>
            </p:nvSpPr>
            <p:spPr bwMode="auto">
              <a:xfrm>
                <a:off x="1523" y="2496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3 h 65"/>
                  <a:gd name="T4" fmla="*/ 7 w 7"/>
                  <a:gd name="T5" fmla="*/ 1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3 w 7"/>
                  <a:gd name="T13" fmla="*/ 0 h 65"/>
                  <a:gd name="T14" fmla="*/ 1 w 7"/>
                  <a:gd name="T15" fmla="*/ 1 h 65"/>
                  <a:gd name="T16" fmla="*/ 0 w 7"/>
                  <a:gd name="T17" fmla="*/ 3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3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7" name="Freeform 154"/>
              <p:cNvSpPr>
                <a:spLocks/>
              </p:cNvSpPr>
              <p:nvPr/>
            </p:nvSpPr>
            <p:spPr bwMode="auto">
              <a:xfrm>
                <a:off x="1523" y="2575"/>
                <a:ext cx="7" cy="15"/>
              </a:xfrm>
              <a:custGeom>
                <a:avLst/>
                <a:gdLst>
                  <a:gd name="T0" fmla="*/ 7 w 7"/>
                  <a:gd name="T1" fmla="*/ 4 h 15"/>
                  <a:gd name="T2" fmla="*/ 7 w 7"/>
                  <a:gd name="T3" fmla="*/ 3 h 15"/>
                  <a:gd name="T4" fmla="*/ 7 w 7"/>
                  <a:gd name="T5" fmla="*/ 1 h 15"/>
                  <a:gd name="T6" fmla="*/ 6 w 7"/>
                  <a:gd name="T7" fmla="*/ 0 h 15"/>
                  <a:gd name="T8" fmla="*/ 5 w 7"/>
                  <a:gd name="T9" fmla="*/ 0 h 15"/>
                  <a:gd name="T10" fmla="*/ 4 w 7"/>
                  <a:gd name="T11" fmla="*/ 0 h 15"/>
                  <a:gd name="T12" fmla="*/ 3 w 7"/>
                  <a:gd name="T13" fmla="*/ 0 h 15"/>
                  <a:gd name="T14" fmla="*/ 1 w 7"/>
                  <a:gd name="T15" fmla="*/ 1 h 15"/>
                  <a:gd name="T16" fmla="*/ 0 w 7"/>
                  <a:gd name="T17" fmla="*/ 3 h 15"/>
                  <a:gd name="T18" fmla="*/ 0 w 7"/>
                  <a:gd name="T19" fmla="*/ 10 h 15"/>
                  <a:gd name="T20" fmla="*/ 0 w 7"/>
                  <a:gd name="T21" fmla="*/ 11 h 15"/>
                  <a:gd name="T22" fmla="*/ 1 w 7"/>
                  <a:gd name="T23" fmla="*/ 12 h 15"/>
                  <a:gd name="T24" fmla="*/ 3 w 7"/>
                  <a:gd name="T25" fmla="*/ 13 h 15"/>
                  <a:gd name="T26" fmla="*/ 4 w 7"/>
                  <a:gd name="T27" fmla="*/ 15 h 15"/>
                  <a:gd name="T28" fmla="*/ 5 w 7"/>
                  <a:gd name="T29" fmla="*/ 15 h 15"/>
                  <a:gd name="T30" fmla="*/ 6 w 7"/>
                  <a:gd name="T31" fmla="*/ 13 h 15"/>
                  <a:gd name="T32" fmla="*/ 7 w 7"/>
                  <a:gd name="T33" fmla="*/ 12 h 15"/>
                  <a:gd name="T34" fmla="*/ 7 w 7"/>
                  <a:gd name="T35" fmla="*/ 11 h 15"/>
                  <a:gd name="T36" fmla="*/ 7 w 7"/>
                  <a:gd name="T37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32" name="Line 156"/>
            <p:cNvSpPr>
              <a:spLocks noChangeShapeType="1"/>
            </p:cNvSpPr>
            <p:nvPr/>
          </p:nvSpPr>
          <p:spPr bwMode="auto">
            <a:xfrm flipV="1">
              <a:off x="1279" y="1149"/>
              <a:ext cx="444" cy="33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Line 157"/>
            <p:cNvSpPr>
              <a:spLocks noChangeShapeType="1"/>
            </p:cNvSpPr>
            <p:nvPr/>
          </p:nvSpPr>
          <p:spPr bwMode="auto">
            <a:xfrm flipV="1">
              <a:off x="1121" y="1192"/>
              <a:ext cx="763" cy="23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Line 158"/>
            <p:cNvSpPr>
              <a:spLocks noChangeShapeType="1"/>
            </p:cNvSpPr>
            <p:nvPr/>
          </p:nvSpPr>
          <p:spPr bwMode="auto">
            <a:xfrm flipV="1">
              <a:off x="1354" y="1138"/>
              <a:ext cx="307" cy="35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Line 159"/>
            <p:cNvSpPr>
              <a:spLocks noChangeShapeType="1"/>
            </p:cNvSpPr>
            <p:nvPr/>
          </p:nvSpPr>
          <p:spPr bwMode="auto">
            <a:xfrm flipV="1">
              <a:off x="1438" y="1136"/>
              <a:ext cx="150" cy="36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Line 160"/>
            <p:cNvSpPr>
              <a:spLocks noChangeShapeType="1"/>
            </p:cNvSpPr>
            <p:nvPr/>
          </p:nvSpPr>
          <p:spPr bwMode="auto">
            <a:xfrm flipV="1">
              <a:off x="1509" y="1132"/>
              <a:ext cx="33" cy="37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Line 161"/>
            <p:cNvSpPr>
              <a:spLocks noChangeShapeType="1"/>
            </p:cNvSpPr>
            <p:nvPr/>
          </p:nvSpPr>
          <p:spPr bwMode="auto">
            <a:xfrm flipH="1" flipV="1">
              <a:off x="1480" y="1135"/>
              <a:ext cx="101" cy="367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Line 162"/>
            <p:cNvSpPr>
              <a:spLocks noChangeShapeType="1"/>
            </p:cNvSpPr>
            <p:nvPr/>
          </p:nvSpPr>
          <p:spPr bwMode="auto">
            <a:xfrm flipH="1" flipV="1">
              <a:off x="1409" y="1138"/>
              <a:ext cx="252" cy="35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Line 163"/>
            <p:cNvSpPr>
              <a:spLocks noChangeShapeType="1"/>
            </p:cNvSpPr>
            <p:nvPr/>
          </p:nvSpPr>
          <p:spPr bwMode="auto">
            <a:xfrm flipH="1" flipV="1">
              <a:off x="1354" y="1147"/>
              <a:ext cx="380" cy="34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Line 164"/>
            <p:cNvSpPr>
              <a:spLocks noChangeShapeType="1"/>
            </p:cNvSpPr>
            <p:nvPr/>
          </p:nvSpPr>
          <p:spPr bwMode="auto">
            <a:xfrm flipH="1" flipV="1">
              <a:off x="1297" y="1156"/>
              <a:ext cx="509" cy="31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Line 165"/>
            <p:cNvSpPr>
              <a:spLocks noChangeShapeType="1"/>
            </p:cNvSpPr>
            <p:nvPr/>
          </p:nvSpPr>
          <p:spPr bwMode="auto">
            <a:xfrm flipH="1" flipV="1">
              <a:off x="1148" y="1203"/>
              <a:ext cx="802" cy="21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Line 166"/>
            <p:cNvSpPr>
              <a:spLocks noChangeShapeType="1"/>
            </p:cNvSpPr>
            <p:nvPr/>
          </p:nvSpPr>
          <p:spPr bwMode="auto">
            <a:xfrm flipH="1" flipV="1">
              <a:off x="1076" y="1253"/>
              <a:ext cx="937" cy="9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Line 167"/>
            <p:cNvSpPr>
              <a:spLocks noChangeShapeType="1"/>
            </p:cNvSpPr>
            <p:nvPr/>
          </p:nvSpPr>
          <p:spPr bwMode="auto">
            <a:xfrm flipV="1">
              <a:off x="1038" y="1272"/>
              <a:ext cx="959" cy="5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168"/>
            <p:cNvSpPr>
              <a:spLocks/>
            </p:cNvSpPr>
            <p:nvPr/>
          </p:nvSpPr>
          <p:spPr bwMode="auto">
            <a:xfrm>
              <a:off x="1038" y="1750"/>
              <a:ext cx="977" cy="725"/>
            </a:xfrm>
            <a:custGeom>
              <a:avLst/>
              <a:gdLst>
                <a:gd name="T0" fmla="*/ 0 w 977"/>
                <a:gd name="T1" fmla="*/ 552 h 725"/>
                <a:gd name="T2" fmla="*/ 77 w 977"/>
                <a:gd name="T3" fmla="*/ 618 h 725"/>
                <a:gd name="T4" fmla="*/ 118 w 977"/>
                <a:gd name="T5" fmla="*/ 643 h 725"/>
                <a:gd name="T6" fmla="*/ 150 w 977"/>
                <a:gd name="T7" fmla="*/ 660 h 725"/>
                <a:gd name="T8" fmla="*/ 191 w 977"/>
                <a:gd name="T9" fmla="*/ 674 h 725"/>
                <a:gd name="T10" fmla="*/ 239 w 977"/>
                <a:gd name="T11" fmla="*/ 690 h 725"/>
                <a:gd name="T12" fmla="*/ 318 w 977"/>
                <a:gd name="T13" fmla="*/ 709 h 725"/>
                <a:gd name="T14" fmla="*/ 371 w 977"/>
                <a:gd name="T15" fmla="*/ 718 h 725"/>
                <a:gd name="T16" fmla="*/ 470 w 977"/>
                <a:gd name="T17" fmla="*/ 725 h 725"/>
                <a:gd name="T18" fmla="*/ 545 w 977"/>
                <a:gd name="T19" fmla="*/ 723 h 725"/>
                <a:gd name="T20" fmla="*/ 602 w 977"/>
                <a:gd name="T21" fmla="*/ 718 h 725"/>
                <a:gd name="T22" fmla="*/ 667 w 977"/>
                <a:gd name="T23" fmla="*/ 709 h 725"/>
                <a:gd name="T24" fmla="*/ 733 w 977"/>
                <a:gd name="T25" fmla="*/ 696 h 725"/>
                <a:gd name="T26" fmla="*/ 793 w 977"/>
                <a:gd name="T27" fmla="*/ 682 h 725"/>
                <a:gd name="T28" fmla="*/ 841 w 977"/>
                <a:gd name="T29" fmla="*/ 666 h 725"/>
                <a:gd name="T30" fmla="*/ 883 w 977"/>
                <a:gd name="T31" fmla="*/ 647 h 725"/>
                <a:gd name="T32" fmla="*/ 917 w 977"/>
                <a:gd name="T33" fmla="*/ 625 h 725"/>
                <a:gd name="T34" fmla="*/ 944 w 977"/>
                <a:gd name="T35" fmla="*/ 605 h 725"/>
                <a:gd name="T36" fmla="*/ 977 w 977"/>
                <a:gd name="T37" fmla="*/ 538 h 725"/>
                <a:gd name="T38" fmla="*/ 977 w 977"/>
                <a:gd name="T39" fmla="*/ 536 h 725"/>
                <a:gd name="T40" fmla="*/ 977 w 977"/>
                <a:gd name="T41" fmla="*/ 527 h 725"/>
                <a:gd name="T42" fmla="*/ 977 w 977"/>
                <a:gd name="T43" fmla="*/ 513 h 725"/>
                <a:gd name="T44" fmla="*/ 977 w 977"/>
                <a:gd name="T45" fmla="*/ 495 h 725"/>
                <a:gd name="T46" fmla="*/ 977 w 977"/>
                <a:gd name="T47" fmla="*/ 445 h 725"/>
                <a:gd name="T48" fmla="*/ 977 w 977"/>
                <a:gd name="T49" fmla="*/ 380 h 725"/>
                <a:gd name="T50" fmla="*/ 977 w 977"/>
                <a:gd name="T51" fmla="*/ 304 h 725"/>
                <a:gd name="T52" fmla="*/ 977 w 977"/>
                <a:gd name="T53" fmla="*/ 217 h 725"/>
                <a:gd name="T54" fmla="*/ 977 w 977"/>
                <a:gd name="T55" fmla="*/ 126 h 725"/>
                <a:gd name="T56" fmla="*/ 969 w 977"/>
                <a:gd name="T57" fmla="*/ 35 h 725"/>
                <a:gd name="T58" fmla="*/ 956 w 977"/>
                <a:gd name="T59" fmla="*/ 51 h 725"/>
                <a:gd name="T60" fmla="*/ 942 w 977"/>
                <a:gd name="T61" fmla="*/ 74 h 725"/>
                <a:gd name="T62" fmla="*/ 923 w 977"/>
                <a:gd name="T63" fmla="*/ 98 h 725"/>
                <a:gd name="T64" fmla="*/ 891 w 977"/>
                <a:gd name="T65" fmla="*/ 116 h 725"/>
                <a:gd name="T66" fmla="*/ 852 w 977"/>
                <a:gd name="T67" fmla="*/ 132 h 725"/>
                <a:gd name="T68" fmla="*/ 782 w 977"/>
                <a:gd name="T69" fmla="*/ 154 h 725"/>
                <a:gd name="T70" fmla="*/ 711 w 977"/>
                <a:gd name="T71" fmla="*/ 169 h 725"/>
                <a:gd name="T72" fmla="*/ 633 w 977"/>
                <a:gd name="T73" fmla="*/ 180 h 725"/>
                <a:gd name="T74" fmla="*/ 583 w 977"/>
                <a:gd name="T75" fmla="*/ 186 h 725"/>
                <a:gd name="T76" fmla="*/ 541 w 977"/>
                <a:gd name="T77" fmla="*/ 190 h 725"/>
                <a:gd name="T78" fmla="*/ 422 w 977"/>
                <a:gd name="T79" fmla="*/ 193 h 725"/>
                <a:gd name="T80" fmla="*/ 382 w 977"/>
                <a:gd name="T81" fmla="*/ 191 h 725"/>
                <a:gd name="T82" fmla="*/ 316 w 977"/>
                <a:gd name="T83" fmla="*/ 186 h 725"/>
                <a:gd name="T84" fmla="*/ 274 w 977"/>
                <a:gd name="T85" fmla="*/ 179 h 725"/>
                <a:gd name="T86" fmla="*/ 191 w 977"/>
                <a:gd name="T87" fmla="*/ 159 h 725"/>
                <a:gd name="T88" fmla="*/ 152 w 977"/>
                <a:gd name="T89" fmla="*/ 147 h 725"/>
                <a:gd name="T90" fmla="*/ 119 w 977"/>
                <a:gd name="T91" fmla="*/ 132 h 725"/>
                <a:gd name="T92" fmla="*/ 65 w 977"/>
                <a:gd name="T93" fmla="*/ 98 h 725"/>
                <a:gd name="T94" fmla="*/ 25 w 977"/>
                <a:gd name="T95" fmla="*/ 61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7" h="725">
                  <a:moveTo>
                    <a:pt x="0" y="0"/>
                  </a:moveTo>
                  <a:lnTo>
                    <a:pt x="0" y="552"/>
                  </a:lnTo>
                  <a:lnTo>
                    <a:pt x="54" y="603"/>
                  </a:lnTo>
                  <a:lnTo>
                    <a:pt x="77" y="618"/>
                  </a:lnTo>
                  <a:lnTo>
                    <a:pt x="103" y="635"/>
                  </a:lnTo>
                  <a:lnTo>
                    <a:pt x="118" y="643"/>
                  </a:lnTo>
                  <a:lnTo>
                    <a:pt x="133" y="652"/>
                  </a:lnTo>
                  <a:lnTo>
                    <a:pt x="150" y="660"/>
                  </a:lnTo>
                  <a:lnTo>
                    <a:pt x="169" y="667"/>
                  </a:lnTo>
                  <a:lnTo>
                    <a:pt x="191" y="674"/>
                  </a:lnTo>
                  <a:lnTo>
                    <a:pt x="214" y="682"/>
                  </a:lnTo>
                  <a:lnTo>
                    <a:pt x="239" y="690"/>
                  </a:lnTo>
                  <a:lnTo>
                    <a:pt x="265" y="696"/>
                  </a:lnTo>
                  <a:lnTo>
                    <a:pt x="318" y="709"/>
                  </a:lnTo>
                  <a:lnTo>
                    <a:pt x="346" y="714"/>
                  </a:lnTo>
                  <a:lnTo>
                    <a:pt x="371" y="718"/>
                  </a:lnTo>
                  <a:lnTo>
                    <a:pt x="420" y="722"/>
                  </a:lnTo>
                  <a:lnTo>
                    <a:pt x="470" y="725"/>
                  </a:lnTo>
                  <a:lnTo>
                    <a:pt x="520" y="725"/>
                  </a:lnTo>
                  <a:lnTo>
                    <a:pt x="545" y="723"/>
                  </a:lnTo>
                  <a:lnTo>
                    <a:pt x="573" y="721"/>
                  </a:lnTo>
                  <a:lnTo>
                    <a:pt x="602" y="718"/>
                  </a:lnTo>
                  <a:lnTo>
                    <a:pt x="634" y="714"/>
                  </a:lnTo>
                  <a:lnTo>
                    <a:pt x="667" y="709"/>
                  </a:lnTo>
                  <a:lnTo>
                    <a:pt x="699" y="703"/>
                  </a:lnTo>
                  <a:lnTo>
                    <a:pt x="733" y="696"/>
                  </a:lnTo>
                  <a:lnTo>
                    <a:pt x="764" y="689"/>
                  </a:lnTo>
                  <a:lnTo>
                    <a:pt x="793" y="682"/>
                  </a:lnTo>
                  <a:lnTo>
                    <a:pt x="818" y="674"/>
                  </a:lnTo>
                  <a:lnTo>
                    <a:pt x="841" y="666"/>
                  </a:lnTo>
                  <a:lnTo>
                    <a:pt x="863" y="656"/>
                  </a:lnTo>
                  <a:lnTo>
                    <a:pt x="883" y="647"/>
                  </a:lnTo>
                  <a:lnTo>
                    <a:pt x="901" y="636"/>
                  </a:lnTo>
                  <a:lnTo>
                    <a:pt x="917" y="625"/>
                  </a:lnTo>
                  <a:lnTo>
                    <a:pt x="931" y="615"/>
                  </a:lnTo>
                  <a:lnTo>
                    <a:pt x="944" y="605"/>
                  </a:lnTo>
                  <a:lnTo>
                    <a:pt x="955" y="595"/>
                  </a:lnTo>
                  <a:lnTo>
                    <a:pt x="977" y="538"/>
                  </a:lnTo>
                  <a:lnTo>
                    <a:pt x="977" y="537"/>
                  </a:lnTo>
                  <a:lnTo>
                    <a:pt x="977" y="536"/>
                  </a:lnTo>
                  <a:lnTo>
                    <a:pt x="977" y="532"/>
                  </a:lnTo>
                  <a:lnTo>
                    <a:pt x="977" y="527"/>
                  </a:lnTo>
                  <a:lnTo>
                    <a:pt x="977" y="520"/>
                  </a:lnTo>
                  <a:lnTo>
                    <a:pt x="977" y="513"/>
                  </a:lnTo>
                  <a:lnTo>
                    <a:pt x="977" y="505"/>
                  </a:lnTo>
                  <a:lnTo>
                    <a:pt x="977" y="495"/>
                  </a:lnTo>
                  <a:lnTo>
                    <a:pt x="977" y="471"/>
                  </a:lnTo>
                  <a:lnTo>
                    <a:pt x="977" y="445"/>
                  </a:lnTo>
                  <a:lnTo>
                    <a:pt x="977" y="414"/>
                  </a:lnTo>
                  <a:lnTo>
                    <a:pt x="977" y="380"/>
                  </a:lnTo>
                  <a:lnTo>
                    <a:pt x="977" y="343"/>
                  </a:lnTo>
                  <a:lnTo>
                    <a:pt x="977" y="304"/>
                  </a:lnTo>
                  <a:lnTo>
                    <a:pt x="977" y="262"/>
                  </a:lnTo>
                  <a:lnTo>
                    <a:pt x="977" y="217"/>
                  </a:lnTo>
                  <a:lnTo>
                    <a:pt x="977" y="172"/>
                  </a:lnTo>
                  <a:lnTo>
                    <a:pt x="977" y="126"/>
                  </a:lnTo>
                  <a:lnTo>
                    <a:pt x="977" y="32"/>
                  </a:lnTo>
                  <a:lnTo>
                    <a:pt x="969" y="35"/>
                  </a:lnTo>
                  <a:lnTo>
                    <a:pt x="962" y="41"/>
                  </a:lnTo>
                  <a:lnTo>
                    <a:pt x="956" y="51"/>
                  </a:lnTo>
                  <a:lnTo>
                    <a:pt x="950" y="62"/>
                  </a:lnTo>
                  <a:lnTo>
                    <a:pt x="942" y="74"/>
                  </a:lnTo>
                  <a:lnTo>
                    <a:pt x="933" y="86"/>
                  </a:lnTo>
                  <a:lnTo>
                    <a:pt x="923" y="98"/>
                  </a:lnTo>
                  <a:lnTo>
                    <a:pt x="908" y="107"/>
                  </a:lnTo>
                  <a:lnTo>
                    <a:pt x="891" y="116"/>
                  </a:lnTo>
                  <a:lnTo>
                    <a:pt x="872" y="124"/>
                  </a:lnTo>
                  <a:lnTo>
                    <a:pt x="852" y="132"/>
                  </a:lnTo>
                  <a:lnTo>
                    <a:pt x="829" y="140"/>
                  </a:lnTo>
                  <a:lnTo>
                    <a:pt x="782" y="154"/>
                  </a:lnTo>
                  <a:lnTo>
                    <a:pt x="735" y="165"/>
                  </a:lnTo>
                  <a:lnTo>
                    <a:pt x="711" y="169"/>
                  </a:lnTo>
                  <a:lnTo>
                    <a:pt x="686" y="173"/>
                  </a:lnTo>
                  <a:lnTo>
                    <a:pt x="633" y="180"/>
                  </a:lnTo>
                  <a:lnTo>
                    <a:pt x="608" y="184"/>
                  </a:lnTo>
                  <a:lnTo>
                    <a:pt x="583" y="186"/>
                  </a:lnTo>
                  <a:lnTo>
                    <a:pt x="561" y="187"/>
                  </a:lnTo>
                  <a:lnTo>
                    <a:pt x="541" y="190"/>
                  </a:lnTo>
                  <a:lnTo>
                    <a:pt x="440" y="193"/>
                  </a:lnTo>
                  <a:lnTo>
                    <a:pt x="422" y="193"/>
                  </a:lnTo>
                  <a:lnTo>
                    <a:pt x="402" y="192"/>
                  </a:lnTo>
                  <a:lnTo>
                    <a:pt x="382" y="191"/>
                  </a:lnTo>
                  <a:lnTo>
                    <a:pt x="360" y="190"/>
                  </a:lnTo>
                  <a:lnTo>
                    <a:pt x="316" y="186"/>
                  </a:lnTo>
                  <a:lnTo>
                    <a:pt x="294" y="183"/>
                  </a:lnTo>
                  <a:lnTo>
                    <a:pt x="274" y="179"/>
                  </a:lnTo>
                  <a:lnTo>
                    <a:pt x="233" y="169"/>
                  </a:lnTo>
                  <a:lnTo>
                    <a:pt x="191" y="159"/>
                  </a:lnTo>
                  <a:lnTo>
                    <a:pt x="172" y="153"/>
                  </a:lnTo>
                  <a:lnTo>
                    <a:pt x="152" y="147"/>
                  </a:lnTo>
                  <a:lnTo>
                    <a:pt x="134" y="140"/>
                  </a:lnTo>
                  <a:lnTo>
                    <a:pt x="119" y="132"/>
                  </a:lnTo>
                  <a:lnTo>
                    <a:pt x="90" y="117"/>
                  </a:lnTo>
                  <a:lnTo>
                    <a:pt x="65" y="98"/>
                  </a:lnTo>
                  <a:lnTo>
                    <a:pt x="43" y="79"/>
                  </a:lnTo>
                  <a:lnTo>
                    <a:pt x="25" y="6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Oval 169"/>
            <p:cNvSpPr>
              <a:spLocks noChangeArrowheads="1"/>
            </p:cNvSpPr>
            <p:nvPr/>
          </p:nvSpPr>
          <p:spPr bwMode="auto">
            <a:xfrm>
              <a:off x="1040" y="1574"/>
              <a:ext cx="969" cy="371"/>
            </a:xfrm>
            <a:prstGeom prst="ellips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170"/>
            <p:cNvSpPr>
              <a:spLocks/>
            </p:cNvSpPr>
            <p:nvPr/>
          </p:nvSpPr>
          <p:spPr bwMode="auto">
            <a:xfrm>
              <a:off x="1038" y="1750"/>
              <a:ext cx="977" cy="725"/>
            </a:xfrm>
            <a:custGeom>
              <a:avLst/>
              <a:gdLst>
                <a:gd name="T0" fmla="*/ 0 w 977"/>
                <a:gd name="T1" fmla="*/ 552 h 725"/>
                <a:gd name="T2" fmla="*/ 77 w 977"/>
                <a:gd name="T3" fmla="*/ 618 h 725"/>
                <a:gd name="T4" fmla="*/ 118 w 977"/>
                <a:gd name="T5" fmla="*/ 643 h 725"/>
                <a:gd name="T6" fmla="*/ 150 w 977"/>
                <a:gd name="T7" fmla="*/ 660 h 725"/>
                <a:gd name="T8" fmla="*/ 191 w 977"/>
                <a:gd name="T9" fmla="*/ 674 h 725"/>
                <a:gd name="T10" fmla="*/ 239 w 977"/>
                <a:gd name="T11" fmla="*/ 690 h 725"/>
                <a:gd name="T12" fmla="*/ 318 w 977"/>
                <a:gd name="T13" fmla="*/ 709 h 725"/>
                <a:gd name="T14" fmla="*/ 371 w 977"/>
                <a:gd name="T15" fmla="*/ 718 h 725"/>
                <a:gd name="T16" fmla="*/ 470 w 977"/>
                <a:gd name="T17" fmla="*/ 725 h 725"/>
                <a:gd name="T18" fmla="*/ 545 w 977"/>
                <a:gd name="T19" fmla="*/ 723 h 725"/>
                <a:gd name="T20" fmla="*/ 602 w 977"/>
                <a:gd name="T21" fmla="*/ 718 h 725"/>
                <a:gd name="T22" fmla="*/ 667 w 977"/>
                <a:gd name="T23" fmla="*/ 709 h 725"/>
                <a:gd name="T24" fmla="*/ 733 w 977"/>
                <a:gd name="T25" fmla="*/ 696 h 725"/>
                <a:gd name="T26" fmla="*/ 793 w 977"/>
                <a:gd name="T27" fmla="*/ 682 h 725"/>
                <a:gd name="T28" fmla="*/ 841 w 977"/>
                <a:gd name="T29" fmla="*/ 666 h 725"/>
                <a:gd name="T30" fmla="*/ 883 w 977"/>
                <a:gd name="T31" fmla="*/ 647 h 725"/>
                <a:gd name="T32" fmla="*/ 917 w 977"/>
                <a:gd name="T33" fmla="*/ 625 h 725"/>
                <a:gd name="T34" fmla="*/ 944 w 977"/>
                <a:gd name="T35" fmla="*/ 605 h 725"/>
                <a:gd name="T36" fmla="*/ 977 w 977"/>
                <a:gd name="T37" fmla="*/ 538 h 725"/>
                <a:gd name="T38" fmla="*/ 977 w 977"/>
                <a:gd name="T39" fmla="*/ 536 h 725"/>
                <a:gd name="T40" fmla="*/ 977 w 977"/>
                <a:gd name="T41" fmla="*/ 527 h 725"/>
                <a:gd name="T42" fmla="*/ 977 w 977"/>
                <a:gd name="T43" fmla="*/ 513 h 725"/>
                <a:gd name="T44" fmla="*/ 977 w 977"/>
                <a:gd name="T45" fmla="*/ 495 h 725"/>
                <a:gd name="T46" fmla="*/ 977 w 977"/>
                <a:gd name="T47" fmla="*/ 445 h 725"/>
                <a:gd name="T48" fmla="*/ 977 w 977"/>
                <a:gd name="T49" fmla="*/ 380 h 725"/>
                <a:gd name="T50" fmla="*/ 977 w 977"/>
                <a:gd name="T51" fmla="*/ 304 h 725"/>
                <a:gd name="T52" fmla="*/ 977 w 977"/>
                <a:gd name="T53" fmla="*/ 217 h 725"/>
                <a:gd name="T54" fmla="*/ 977 w 977"/>
                <a:gd name="T55" fmla="*/ 126 h 725"/>
                <a:gd name="T56" fmla="*/ 969 w 977"/>
                <a:gd name="T57" fmla="*/ 35 h 725"/>
                <a:gd name="T58" fmla="*/ 956 w 977"/>
                <a:gd name="T59" fmla="*/ 51 h 725"/>
                <a:gd name="T60" fmla="*/ 942 w 977"/>
                <a:gd name="T61" fmla="*/ 74 h 725"/>
                <a:gd name="T62" fmla="*/ 923 w 977"/>
                <a:gd name="T63" fmla="*/ 98 h 725"/>
                <a:gd name="T64" fmla="*/ 891 w 977"/>
                <a:gd name="T65" fmla="*/ 116 h 725"/>
                <a:gd name="T66" fmla="*/ 852 w 977"/>
                <a:gd name="T67" fmla="*/ 132 h 725"/>
                <a:gd name="T68" fmla="*/ 782 w 977"/>
                <a:gd name="T69" fmla="*/ 154 h 725"/>
                <a:gd name="T70" fmla="*/ 711 w 977"/>
                <a:gd name="T71" fmla="*/ 169 h 725"/>
                <a:gd name="T72" fmla="*/ 633 w 977"/>
                <a:gd name="T73" fmla="*/ 180 h 725"/>
                <a:gd name="T74" fmla="*/ 583 w 977"/>
                <a:gd name="T75" fmla="*/ 186 h 725"/>
                <a:gd name="T76" fmla="*/ 541 w 977"/>
                <a:gd name="T77" fmla="*/ 190 h 725"/>
                <a:gd name="T78" fmla="*/ 422 w 977"/>
                <a:gd name="T79" fmla="*/ 193 h 725"/>
                <a:gd name="T80" fmla="*/ 382 w 977"/>
                <a:gd name="T81" fmla="*/ 191 h 725"/>
                <a:gd name="T82" fmla="*/ 316 w 977"/>
                <a:gd name="T83" fmla="*/ 186 h 725"/>
                <a:gd name="T84" fmla="*/ 274 w 977"/>
                <a:gd name="T85" fmla="*/ 179 h 725"/>
                <a:gd name="T86" fmla="*/ 191 w 977"/>
                <a:gd name="T87" fmla="*/ 159 h 725"/>
                <a:gd name="T88" fmla="*/ 152 w 977"/>
                <a:gd name="T89" fmla="*/ 147 h 725"/>
                <a:gd name="T90" fmla="*/ 119 w 977"/>
                <a:gd name="T91" fmla="*/ 132 h 725"/>
                <a:gd name="T92" fmla="*/ 65 w 977"/>
                <a:gd name="T93" fmla="*/ 98 h 725"/>
                <a:gd name="T94" fmla="*/ 25 w 977"/>
                <a:gd name="T95" fmla="*/ 61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7" h="725">
                  <a:moveTo>
                    <a:pt x="0" y="0"/>
                  </a:moveTo>
                  <a:lnTo>
                    <a:pt x="0" y="552"/>
                  </a:lnTo>
                  <a:lnTo>
                    <a:pt x="54" y="603"/>
                  </a:lnTo>
                  <a:lnTo>
                    <a:pt x="77" y="618"/>
                  </a:lnTo>
                  <a:lnTo>
                    <a:pt x="103" y="635"/>
                  </a:lnTo>
                  <a:lnTo>
                    <a:pt x="118" y="643"/>
                  </a:lnTo>
                  <a:lnTo>
                    <a:pt x="133" y="652"/>
                  </a:lnTo>
                  <a:lnTo>
                    <a:pt x="150" y="660"/>
                  </a:lnTo>
                  <a:lnTo>
                    <a:pt x="169" y="667"/>
                  </a:lnTo>
                  <a:lnTo>
                    <a:pt x="191" y="674"/>
                  </a:lnTo>
                  <a:lnTo>
                    <a:pt x="214" y="682"/>
                  </a:lnTo>
                  <a:lnTo>
                    <a:pt x="239" y="690"/>
                  </a:lnTo>
                  <a:lnTo>
                    <a:pt x="265" y="696"/>
                  </a:lnTo>
                  <a:lnTo>
                    <a:pt x="318" y="709"/>
                  </a:lnTo>
                  <a:lnTo>
                    <a:pt x="346" y="714"/>
                  </a:lnTo>
                  <a:lnTo>
                    <a:pt x="371" y="718"/>
                  </a:lnTo>
                  <a:lnTo>
                    <a:pt x="420" y="722"/>
                  </a:lnTo>
                  <a:lnTo>
                    <a:pt x="470" y="725"/>
                  </a:lnTo>
                  <a:lnTo>
                    <a:pt x="520" y="725"/>
                  </a:lnTo>
                  <a:lnTo>
                    <a:pt x="545" y="723"/>
                  </a:lnTo>
                  <a:lnTo>
                    <a:pt x="573" y="721"/>
                  </a:lnTo>
                  <a:lnTo>
                    <a:pt x="602" y="718"/>
                  </a:lnTo>
                  <a:lnTo>
                    <a:pt x="634" y="714"/>
                  </a:lnTo>
                  <a:lnTo>
                    <a:pt x="667" y="709"/>
                  </a:lnTo>
                  <a:lnTo>
                    <a:pt x="699" y="703"/>
                  </a:lnTo>
                  <a:lnTo>
                    <a:pt x="733" y="696"/>
                  </a:lnTo>
                  <a:lnTo>
                    <a:pt x="764" y="689"/>
                  </a:lnTo>
                  <a:lnTo>
                    <a:pt x="793" y="682"/>
                  </a:lnTo>
                  <a:lnTo>
                    <a:pt x="818" y="674"/>
                  </a:lnTo>
                  <a:lnTo>
                    <a:pt x="841" y="666"/>
                  </a:lnTo>
                  <a:lnTo>
                    <a:pt x="863" y="656"/>
                  </a:lnTo>
                  <a:lnTo>
                    <a:pt x="883" y="647"/>
                  </a:lnTo>
                  <a:lnTo>
                    <a:pt x="901" y="636"/>
                  </a:lnTo>
                  <a:lnTo>
                    <a:pt x="917" y="625"/>
                  </a:lnTo>
                  <a:lnTo>
                    <a:pt x="931" y="615"/>
                  </a:lnTo>
                  <a:lnTo>
                    <a:pt x="944" y="605"/>
                  </a:lnTo>
                  <a:lnTo>
                    <a:pt x="955" y="595"/>
                  </a:lnTo>
                  <a:lnTo>
                    <a:pt x="977" y="538"/>
                  </a:lnTo>
                  <a:lnTo>
                    <a:pt x="977" y="537"/>
                  </a:lnTo>
                  <a:lnTo>
                    <a:pt x="977" y="536"/>
                  </a:lnTo>
                  <a:lnTo>
                    <a:pt x="977" y="532"/>
                  </a:lnTo>
                  <a:lnTo>
                    <a:pt x="977" y="527"/>
                  </a:lnTo>
                  <a:lnTo>
                    <a:pt x="977" y="520"/>
                  </a:lnTo>
                  <a:lnTo>
                    <a:pt x="977" y="513"/>
                  </a:lnTo>
                  <a:lnTo>
                    <a:pt x="977" y="505"/>
                  </a:lnTo>
                  <a:lnTo>
                    <a:pt x="977" y="495"/>
                  </a:lnTo>
                  <a:lnTo>
                    <a:pt x="977" y="471"/>
                  </a:lnTo>
                  <a:lnTo>
                    <a:pt x="977" y="445"/>
                  </a:lnTo>
                  <a:lnTo>
                    <a:pt x="977" y="414"/>
                  </a:lnTo>
                  <a:lnTo>
                    <a:pt x="977" y="380"/>
                  </a:lnTo>
                  <a:lnTo>
                    <a:pt x="977" y="343"/>
                  </a:lnTo>
                  <a:lnTo>
                    <a:pt x="977" y="304"/>
                  </a:lnTo>
                  <a:lnTo>
                    <a:pt x="977" y="262"/>
                  </a:lnTo>
                  <a:lnTo>
                    <a:pt x="977" y="217"/>
                  </a:lnTo>
                  <a:lnTo>
                    <a:pt x="977" y="172"/>
                  </a:lnTo>
                  <a:lnTo>
                    <a:pt x="977" y="126"/>
                  </a:lnTo>
                  <a:lnTo>
                    <a:pt x="977" y="32"/>
                  </a:lnTo>
                  <a:lnTo>
                    <a:pt x="969" y="35"/>
                  </a:lnTo>
                  <a:lnTo>
                    <a:pt x="962" y="41"/>
                  </a:lnTo>
                  <a:lnTo>
                    <a:pt x="956" y="51"/>
                  </a:lnTo>
                  <a:lnTo>
                    <a:pt x="950" y="62"/>
                  </a:lnTo>
                  <a:lnTo>
                    <a:pt x="942" y="74"/>
                  </a:lnTo>
                  <a:lnTo>
                    <a:pt x="933" y="86"/>
                  </a:lnTo>
                  <a:lnTo>
                    <a:pt x="923" y="98"/>
                  </a:lnTo>
                  <a:lnTo>
                    <a:pt x="908" y="107"/>
                  </a:lnTo>
                  <a:lnTo>
                    <a:pt x="891" y="116"/>
                  </a:lnTo>
                  <a:lnTo>
                    <a:pt x="872" y="124"/>
                  </a:lnTo>
                  <a:lnTo>
                    <a:pt x="852" y="132"/>
                  </a:lnTo>
                  <a:lnTo>
                    <a:pt x="829" y="140"/>
                  </a:lnTo>
                  <a:lnTo>
                    <a:pt x="782" y="154"/>
                  </a:lnTo>
                  <a:lnTo>
                    <a:pt x="735" y="165"/>
                  </a:lnTo>
                  <a:lnTo>
                    <a:pt x="711" y="169"/>
                  </a:lnTo>
                  <a:lnTo>
                    <a:pt x="686" y="173"/>
                  </a:lnTo>
                  <a:lnTo>
                    <a:pt x="633" y="180"/>
                  </a:lnTo>
                  <a:lnTo>
                    <a:pt x="608" y="184"/>
                  </a:lnTo>
                  <a:lnTo>
                    <a:pt x="583" y="186"/>
                  </a:lnTo>
                  <a:lnTo>
                    <a:pt x="561" y="187"/>
                  </a:lnTo>
                  <a:lnTo>
                    <a:pt x="541" y="190"/>
                  </a:lnTo>
                  <a:lnTo>
                    <a:pt x="440" y="193"/>
                  </a:lnTo>
                  <a:lnTo>
                    <a:pt x="422" y="193"/>
                  </a:lnTo>
                  <a:lnTo>
                    <a:pt x="402" y="192"/>
                  </a:lnTo>
                  <a:lnTo>
                    <a:pt x="382" y="191"/>
                  </a:lnTo>
                  <a:lnTo>
                    <a:pt x="360" y="190"/>
                  </a:lnTo>
                  <a:lnTo>
                    <a:pt x="316" y="186"/>
                  </a:lnTo>
                  <a:lnTo>
                    <a:pt x="294" y="183"/>
                  </a:lnTo>
                  <a:lnTo>
                    <a:pt x="274" y="179"/>
                  </a:lnTo>
                  <a:lnTo>
                    <a:pt x="233" y="169"/>
                  </a:lnTo>
                  <a:lnTo>
                    <a:pt x="191" y="159"/>
                  </a:lnTo>
                  <a:lnTo>
                    <a:pt x="172" y="153"/>
                  </a:lnTo>
                  <a:lnTo>
                    <a:pt x="152" y="147"/>
                  </a:lnTo>
                  <a:lnTo>
                    <a:pt x="134" y="140"/>
                  </a:lnTo>
                  <a:lnTo>
                    <a:pt x="119" y="132"/>
                  </a:lnTo>
                  <a:lnTo>
                    <a:pt x="90" y="117"/>
                  </a:lnTo>
                  <a:lnTo>
                    <a:pt x="65" y="98"/>
                  </a:lnTo>
                  <a:lnTo>
                    <a:pt x="43" y="79"/>
                  </a:lnTo>
                  <a:lnTo>
                    <a:pt x="25" y="6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Oval 171"/>
            <p:cNvSpPr>
              <a:spLocks noChangeArrowheads="1"/>
            </p:cNvSpPr>
            <p:nvPr/>
          </p:nvSpPr>
          <p:spPr bwMode="auto">
            <a:xfrm>
              <a:off x="1040" y="1574"/>
              <a:ext cx="969" cy="371"/>
            </a:xfrm>
            <a:prstGeom prst="ellips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Line 172"/>
            <p:cNvSpPr>
              <a:spLocks noChangeShapeType="1"/>
            </p:cNvSpPr>
            <p:nvPr/>
          </p:nvSpPr>
          <p:spPr bwMode="auto">
            <a:xfrm flipV="1">
              <a:off x="1121" y="1422"/>
              <a:ext cx="0" cy="43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Line 173"/>
            <p:cNvSpPr>
              <a:spLocks noChangeShapeType="1"/>
            </p:cNvSpPr>
            <p:nvPr/>
          </p:nvSpPr>
          <p:spPr bwMode="auto">
            <a:xfrm flipV="1">
              <a:off x="1196" y="1453"/>
              <a:ext cx="2" cy="44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Line 174"/>
            <p:cNvSpPr>
              <a:spLocks noChangeShapeType="1"/>
            </p:cNvSpPr>
            <p:nvPr/>
          </p:nvSpPr>
          <p:spPr bwMode="auto">
            <a:xfrm flipV="1">
              <a:off x="1277" y="1477"/>
              <a:ext cx="1" cy="44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Line 175"/>
            <p:cNvSpPr>
              <a:spLocks noChangeShapeType="1"/>
            </p:cNvSpPr>
            <p:nvPr/>
          </p:nvSpPr>
          <p:spPr bwMode="auto">
            <a:xfrm flipV="1">
              <a:off x="1351" y="1491"/>
              <a:ext cx="2" cy="44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Line 176"/>
            <p:cNvSpPr>
              <a:spLocks noChangeShapeType="1"/>
            </p:cNvSpPr>
            <p:nvPr/>
          </p:nvSpPr>
          <p:spPr bwMode="auto">
            <a:xfrm flipV="1">
              <a:off x="1436" y="1498"/>
              <a:ext cx="1" cy="44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Line 177"/>
            <p:cNvSpPr>
              <a:spLocks noChangeShapeType="1"/>
            </p:cNvSpPr>
            <p:nvPr/>
          </p:nvSpPr>
          <p:spPr bwMode="auto">
            <a:xfrm flipV="1">
              <a:off x="1503" y="1503"/>
              <a:ext cx="1" cy="43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Line 178"/>
            <p:cNvSpPr>
              <a:spLocks noChangeShapeType="1"/>
            </p:cNvSpPr>
            <p:nvPr/>
          </p:nvSpPr>
          <p:spPr bwMode="auto">
            <a:xfrm flipH="1" flipV="1">
              <a:off x="1582" y="1501"/>
              <a:ext cx="1" cy="42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Line 179"/>
            <p:cNvSpPr>
              <a:spLocks noChangeShapeType="1"/>
            </p:cNvSpPr>
            <p:nvPr/>
          </p:nvSpPr>
          <p:spPr bwMode="auto">
            <a:xfrm flipV="1">
              <a:off x="1661" y="1498"/>
              <a:ext cx="0" cy="43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Line 180"/>
            <p:cNvSpPr>
              <a:spLocks noChangeShapeType="1"/>
            </p:cNvSpPr>
            <p:nvPr/>
          </p:nvSpPr>
          <p:spPr bwMode="auto">
            <a:xfrm flipV="1">
              <a:off x="1735" y="1485"/>
              <a:ext cx="1" cy="42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Line 181"/>
            <p:cNvSpPr>
              <a:spLocks noChangeShapeType="1"/>
            </p:cNvSpPr>
            <p:nvPr/>
          </p:nvSpPr>
          <p:spPr bwMode="auto">
            <a:xfrm flipV="1">
              <a:off x="1806" y="1476"/>
              <a:ext cx="0" cy="427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Line 182"/>
            <p:cNvSpPr>
              <a:spLocks noChangeShapeType="1"/>
            </p:cNvSpPr>
            <p:nvPr/>
          </p:nvSpPr>
          <p:spPr bwMode="auto">
            <a:xfrm flipV="1">
              <a:off x="1892" y="1446"/>
              <a:ext cx="0" cy="43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Line 183"/>
            <p:cNvSpPr>
              <a:spLocks noChangeShapeType="1"/>
            </p:cNvSpPr>
            <p:nvPr/>
          </p:nvSpPr>
          <p:spPr bwMode="auto">
            <a:xfrm flipV="1">
              <a:off x="1947" y="1419"/>
              <a:ext cx="3" cy="43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Line 184"/>
            <p:cNvSpPr>
              <a:spLocks noChangeShapeType="1"/>
            </p:cNvSpPr>
            <p:nvPr/>
          </p:nvSpPr>
          <p:spPr bwMode="auto">
            <a:xfrm flipV="1">
              <a:off x="2012" y="1340"/>
              <a:ext cx="1" cy="42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Line 185"/>
            <p:cNvSpPr>
              <a:spLocks noChangeShapeType="1"/>
            </p:cNvSpPr>
            <p:nvPr/>
          </p:nvSpPr>
          <p:spPr bwMode="auto">
            <a:xfrm flipV="1">
              <a:off x="1202" y="1164"/>
              <a:ext cx="617" cy="28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Line 186"/>
            <p:cNvSpPr>
              <a:spLocks noChangeShapeType="1"/>
            </p:cNvSpPr>
            <p:nvPr/>
          </p:nvSpPr>
          <p:spPr bwMode="auto">
            <a:xfrm flipV="1">
              <a:off x="1037" y="1319"/>
              <a:ext cx="0" cy="44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Line 187"/>
            <p:cNvSpPr>
              <a:spLocks noChangeShapeType="1"/>
            </p:cNvSpPr>
            <p:nvPr/>
          </p:nvSpPr>
          <p:spPr bwMode="auto">
            <a:xfrm>
              <a:off x="1224" y="1176"/>
              <a:ext cx="669" cy="27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Oval 188"/>
            <p:cNvSpPr>
              <a:spLocks noChangeArrowheads="1"/>
            </p:cNvSpPr>
            <p:nvPr/>
          </p:nvSpPr>
          <p:spPr bwMode="auto">
            <a:xfrm>
              <a:off x="1040" y="1133"/>
              <a:ext cx="979" cy="371"/>
            </a:xfrm>
            <a:prstGeom prst="ellips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grpSp>
          <p:nvGrpSpPr>
            <p:cNvPr id="65" name="Group 223"/>
            <p:cNvGrpSpPr>
              <a:grpSpLocks/>
            </p:cNvGrpSpPr>
            <p:nvPr/>
          </p:nvGrpSpPr>
          <p:grpSpPr bwMode="auto">
            <a:xfrm>
              <a:off x="1523" y="773"/>
              <a:ext cx="7" cy="1817"/>
              <a:chOff x="1523" y="773"/>
              <a:chExt cx="7" cy="1817"/>
            </a:xfrm>
          </p:grpSpPr>
          <p:sp>
            <p:nvSpPr>
              <p:cNvPr id="400" name="Freeform 189"/>
              <p:cNvSpPr>
                <a:spLocks/>
              </p:cNvSpPr>
              <p:nvPr/>
            </p:nvSpPr>
            <p:spPr bwMode="auto">
              <a:xfrm>
                <a:off x="1523" y="773"/>
                <a:ext cx="7" cy="65"/>
              </a:xfrm>
              <a:custGeom>
                <a:avLst/>
                <a:gdLst>
                  <a:gd name="T0" fmla="*/ 7 w 7"/>
                  <a:gd name="T1" fmla="*/ 5 h 65"/>
                  <a:gd name="T2" fmla="*/ 7 w 7"/>
                  <a:gd name="T3" fmla="*/ 4 h 65"/>
                  <a:gd name="T4" fmla="*/ 6 w 7"/>
                  <a:gd name="T5" fmla="*/ 3 h 65"/>
                  <a:gd name="T6" fmla="*/ 5 w 7"/>
                  <a:gd name="T7" fmla="*/ 1 h 65"/>
                  <a:gd name="T8" fmla="*/ 4 w 7"/>
                  <a:gd name="T9" fmla="*/ 0 h 65"/>
                  <a:gd name="T10" fmla="*/ 4 w 7"/>
                  <a:gd name="T11" fmla="*/ 0 h 65"/>
                  <a:gd name="T12" fmla="*/ 3 w 7"/>
                  <a:gd name="T13" fmla="*/ 1 h 65"/>
                  <a:gd name="T14" fmla="*/ 1 w 7"/>
                  <a:gd name="T15" fmla="*/ 3 h 65"/>
                  <a:gd name="T16" fmla="*/ 0 w 7"/>
                  <a:gd name="T17" fmla="*/ 4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3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5"/>
                    </a:moveTo>
                    <a:lnTo>
                      <a:pt x="7" y="4"/>
                    </a:lnTo>
                    <a:lnTo>
                      <a:pt x="6" y="3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1" name="Freeform 190"/>
              <p:cNvSpPr>
                <a:spLocks/>
              </p:cNvSpPr>
              <p:nvPr/>
            </p:nvSpPr>
            <p:spPr bwMode="auto">
              <a:xfrm>
                <a:off x="1523" y="852"/>
                <a:ext cx="7" cy="15"/>
              </a:xfrm>
              <a:custGeom>
                <a:avLst/>
                <a:gdLst>
                  <a:gd name="T0" fmla="*/ 7 w 7"/>
                  <a:gd name="T1" fmla="*/ 4 h 15"/>
                  <a:gd name="T2" fmla="*/ 7 w 7"/>
                  <a:gd name="T3" fmla="*/ 3 h 15"/>
                  <a:gd name="T4" fmla="*/ 7 w 7"/>
                  <a:gd name="T5" fmla="*/ 1 h 15"/>
                  <a:gd name="T6" fmla="*/ 6 w 7"/>
                  <a:gd name="T7" fmla="*/ 0 h 15"/>
                  <a:gd name="T8" fmla="*/ 5 w 7"/>
                  <a:gd name="T9" fmla="*/ 0 h 15"/>
                  <a:gd name="T10" fmla="*/ 4 w 7"/>
                  <a:gd name="T11" fmla="*/ 0 h 15"/>
                  <a:gd name="T12" fmla="*/ 3 w 7"/>
                  <a:gd name="T13" fmla="*/ 0 h 15"/>
                  <a:gd name="T14" fmla="*/ 1 w 7"/>
                  <a:gd name="T15" fmla="*/ 1 h 15"/>
                  <a:gd name="T16" fmla="*/ 0 w 7"/>
                  <a:gd name="T17" fmla="*/ 3 h 15"/>
                  <a:gd name="T18" fmla="*/ 0 w 7"/>
                  <a:gd name="T19" fmla="*/ 10 h 15"/>
                  <a:gd name="T20" fmla="*/ 0 w 7"/>
                  <a:gd name="T21" fmla="*/ 11 h 15"/>
                  <a:gd name="T22" fmla="*/ 1 w 7"/>
                  <a:gd name="T23" fmla="*/ 12 h 15"/>
                  <a:gd name="T24" fmla="*/ 3 w 7"/>
                  <a:gd name="T25" fmla="*/ 13 h 15"/>
                  <a:gd name="T26" fmla="*/ 4 w 7"/>
                  <a:gd name="T27" fmla="*/ 15 h 15"/>
                  <a:gd name="T28" fmla="*/ 5 w 7"/>
                  <a:gd name="T29" fmla="*/ 15 h 15"/>
                  <a:gd name="T30" fmla="*/ 6 w 7"/>
                  <a:gd name="T31" fmla="*/ 13 h 15"/>
                  <a:gd name="T32" fmla="*/ 7 w 7"/>
                  <a:gd name="T33" fmla="*/ 12 h 15"/>
                  <a:gd name="T34" fmla="*/ 7 w 7"/>
                  <a:gd name="T35" fmla="*/ 11 h 15"/>
                  <a:gd name="T36" fmla="*/ 7 w 7"/>
                  <a:gd name="T37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2" name="Freeform 191"/>
              <p:cNvSpPr>
                <a:spLocks/>
              </p:cNvSpPr>
              <p:nvPr/>
            </p:nvSpPr>
            <p:spPr bwMode="auto">
              <a:xfrm>
                <a:off x="1523" y="881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3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60 h 64"/>
                  <a:gd name="T20" fmla="*/ 0 w 7"/>
                  <a:gd name="T21" fmla="*/ 61 h 64"/>
                  <a:gd name="T22" fmla="*/ 1 w 7"/>
                  <a:gd name="T23" fmla="*/ 62 h 64"/>
                  <a:gd name="T24" fmla="*/ 3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3" name="Freeform 192"/>
              <p:cNvSpPr>
                <a:spLocks/>
              </p:cNvSpPr>
              <p:nvPr/>
            </p:nvSpPr>
            <p:spPr bwMode="auto">
              <a:xfrm>
                <a:off x="1523" y="960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3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1 h 14"/>
                  <a:gd name="T22" fmla="*/ 1 w 7"/>
                  <a:gd name="T23" fmla="*/ 12 h 14"/>
                  <a:gd name="T24" fmla="*/ 3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4" name="Freeform 193"/>
              <p:cNvSpPr>
                <a:spLocks/>
              </p:cNvSpPr>
              <p:nvPr/>
            </p:nvSpPr>
            <p:spPr bwMode="auto">
              <a:xfrm>
                <a:off x="1523" y="989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3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59 h 64"/>
                  <a:gd name="T20" fmla="*/ 0 w 7"/>
                  <a:gd name="T21" fmla="*/ 61 h 64"/>
                  <a:gd name="T22" fmla="*/ 1 w 7"/>
                  <a:gd name="T23" fmla="*/ 62 h 64"/>
                  <a:gd name="T24" fmla="*/ 3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9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5" name="Freeform 194"/>
              <p:cNvSpPr>
                <a:spLocks/>
              </p:cNvSpPr>
              <p:nvPr/>
            </p:nvSpPr>
            <p:spPr bwMode="auto">
              <a:xfrm>
                <a:off x="1523" y="1068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3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0 h 14"/>
                  <a:gd name="T22" fmla="*/ 1 w 7"/>
                  <a:gd name="T23" fmla="*/ 12 h 14"/>
                  <a:gd name="T24" fmla="*/ 3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0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0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6" name="Freeform 195"/>
              <p:cNvSpPr>
                <a:spLocks/>
              </p:cNvSpPr>
              <p:nvPr/>
            </p:nvSpPr>
            <p:spPr bwMode="auto">
              <a:xfrm>
                <a:off x="1523" y="1096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3 h 65"/>
                  <a:gd name="T4" fmla="*/ 7 w 7"/>
                  <a:gd name="T5" fmla="*/ 1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3 w 7"/>
                  <a:gd name="T13" fmla="*/ 0 h 65"/>
                  <a:gd name="T14" fmla="*/ 1 w 7"/>
                  <a:gd name="T15" fmla="*/ 1 h 65"/>
                  <a:gd name="T16" fmla="*/ 0 w 7"/>
                  <a:gd name="T17" fmla="*/ 3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3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7" name="Freeform 196"/>
              <p:cNvSpPr>
                <a:spLocks/>
              </p:cNvSpPr>
              <p:nvPr/>
            </p:nvSpPr>
            <p:spPr bwMode="auto">
              <a:xfrm>
                <a:off x="1523" y="1175"/>
                <a:ext cx="7" cy="15"/>
              </a:xfrm>
              <a:custGeom>
                <a:avLst/>
                <a:gdLst>
                  <a:gd name="T0" fmla="*/ 7 w 7"/>
                  <a:gd name="T1" fmla="*/ 4 h 15"/>
                  <a:gd name="T2" fmla="*/ 7 w 7"/>
                  <a:gd name="T3" fmla="*/ 3 h 15"/>
                  <a:gd name="T4" fmla="*/ 7 w 7"/>
                  <a:gd name="T5" fmla="*/ 1 h 15"/>
                  <a:gd name="T6" fmla="*/ 6 w 7"/>
                  <a:gd name="T7" fmla="*/ 0 h 15"/>
                  <a:gd name="T8" fmla="*/ 5 w 7"/>
                  <a:gd name="T9" fmla="*/ 0 h 15"/>
                  <a:gd name="T10" fmla="*/ 4 w 7"/>
                  <a:gd name="T11" fmla="*/ 0 h 15"/>
                  <a:gd name="T12" fmla="*/ 3 w 7"/>
                  <a:gd name="T13" fmla="*/ 0 h 15"/>
                  <a:gd name="T14" fmla="*/ 1 w 7"/>
                  <a:gd name="T15" fmla="*/ 1 h 15"/>
                  <a:gd name="T16" fmla="*/ 0 w 7"/>
                  <a:gd name="T17" fmla="*/ 3 h 15"/>
                  <a:gd name="T18" fmla="*/ 0 w 7"/>
                  <a:gd name="T19" fmla="*/ 10 h 15"/>
                  <a:gd name="T20" fmla="*/ 0 w 7"/>
                  <a:gd name="T21" fmla="*/ 11 h 15"/>
                  <a:gd name="T22" fmla="*/ 1 w 7"/>
                  <a:gd name="T23" fmla="*/ 12 h 15"/>
                  <a:gd name="T24" fmla="*/ 3 w 7"/>
                  <a:gd name="T25" fmla="*/ 13 h 15"/>
                  <a:gd name="T26" fmla="*/ 4 w 7"/>
                  <a:gd name="T27" fmla="*/ 15 h 15"/>
                  <a:gd name="T28" fmla="*/ 5 w 7"/>
                  <a:gd name="T29" fmla="*/ 15 h 15"/>
                  <a:gd name="T30" fmla="*/ 6 w 7"/>
                  <a:gd name="T31" fmla="*/ 13 h 15"/>
                  <a:gd name="T32" fmla="*/ 7 w 7"/>
                  <a:gd name="T33" fmla="*/ 12 h 15"/>
                  <a:gd name="T34" fmla="*/ 7 w 7"/>
                  <a:gd name="T35" fmla="*/ 11 h 15"/>
                  <a:gd name="T36" fmla="*/ 7 w 7"/>
                  <a:gd name="T37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8" name="Freeform 197"/>
              <p:cNvSpPr>
                <a:spLocks/>
              </p:cNvSpPr>
              <p:nvPr/>
            </p:nvSpPr>
            <p:spPr bwMode="auto">
              <a:xfrm>
                <a:off x="1523" y="1204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2 h 65"/>
                  <a:gd name="T4" fmla="*/ 7 w 7"/>
                  <a:gd name="T5" fmla="*/ 1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3 w 7"/>
                  <a:gd name="T13" fmla="*/ 0 h 65"/>
                  <a:gd name="T14" fmla="*/ 1 w 7"/>
                  <a:gd name="T15" fmla="*/ 1 h 65"/>
                  <a:gd name="T16" fmla="*/ 0 w 7"/>
                  <a:gd name="T17" fmla="*/ 2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3 w 7"/>
                  <a:gd name="T25" fmla="*/ 63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3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3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9" name="Freeform 198"/>
              <p:cNvSpPr>
                <a:spLocks/>
              </p:cNvSpPr>
              <p:nvPr/>
            </p:nvSpPr>
            <p:spPr bwMode="auto">
              <a:xfrm>
                <a:off x="1523" y="1283"/>
                <a:ext cx="7" cy="14"/>
              </a:xfrm>
              <a:custGeom>
                <a:avLst/>
                <a:gdLst>
                  <a:gd name="T0" fmla="*/ 7 w 7"/>
                  <a:gd name="T1" fmla="*/ 4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3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1 h 14"/>
                  <a:gd name="T22" fmla="*/ 1 w 7"/>
                  <a:gd name="T23" fmla="*/ 12 h 14"/>
                  <a:gd name="T24" fmla="*/ 3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4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0" name="Freeform 199"/>
              <p:cNvSpPr>
                <a:spLocks/>
              </p:cNvSpPr>
              <p:nvPr/>
            </p:nvSpPr>
            <p:spPr bwMode="auto">
              <a:xfrm>
                <a:off x="1523" y="1312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3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59 h 64"/>
                  <a:gd name="T20" fmla="*/ 0 w 7"/>
                  <a:gd name="T21" fmla="*/ 61 h 64"/>
                  <a:gd name="T22" fmla="*/ 1 w 7"/>
                  <a:gd name="T23" fmla="*/ 62 h 64"/>
                  <a:gd name="T24" fmla="*/ 3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9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1" name="Freeform 200"/>
              <p:cNvSpPr>
                <a:spLocks/>
              </p:cNvSpPr>
              <p:nvPr/>
            </p:nvSpPr>
            <p:spPr bwMode="auto">
              <a:xfrm>
                <a:off x="1523" y="1391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3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0 h 14"/>
                  <a:gd name="T22" fmla="*/ 1 w 7"/>
                  <a:gd name="T23" fmla="*/ 12 h 14"/>
                  <a:gd name="T24" fmla="*/ 3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0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0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2" name="Freeform 201"/>
              <p:cNvSpPr>
                <a:spLocks/>
              </p:cNvSpPr>
              <p:nvPr/>
            </p:nvSpPr>
            <p:spPr bwMode="auto">
              <a:xfrm>
                <a:off x="1523" y="1419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3 h 65"/>
                  <a:gd name="T4" fmla="*/ 7 w 7"/>
                  <a:gd name="T5" fmla="*/ 2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3 w 7"/>
                  <a:gd name="T13" fmla="*/ 0 h 65"/>
                  <a:gd name="T14" fmla="*/ 1 w 7"/>
                  <a:gd name="T15" fmla="*/ 2 h 65"/>
                  <a:gd name="T16" fmla="*/ 0 w 7"/>
                  <a:gd name="T17" fmla="*/ 3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3 h 65"/>
                  <a:gd name="T24" fmla="*/ 3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3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3"/>
                    </a:lnTo>
                    <a:lnTo>
                      <a:pt x="3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3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3" name="Freeform 202"/>
              <p:cNvSpPr>
                <a:spLocks/>
              </p:cNvSpPr>
              <p:nvPr/>
            </p:nvSpPr>
            <p:spPr bwMode="auto">
              <a:xfrm>
                <a:off x="1523" y="1498"/>
                <a:ext cx="7" cy="15"/>
              </a:xfrm>
              <a:custGeom>
                <a:avLst/>
                <a:gdLst>
                  <a:gd name="T0" fmla="*/ 7 w 7"/>
                  <a:gd name="T1" fmla="*/ 4 h 15"/>
                  <a:gd name="T2" fmla="*/ 7 w 7"/>
                  <a:gd name="T3" fmla="*/ 3 h 15"/>
                  <a:gd name="T4" fmla="*/ 7 w 7"/>
                  <a:gd name="T5" fmla="*/ 1 h 15"/>
                  <a:gd name="T6" fmla="*/ 6 w 7"/>
                  <a:gd name="T7" fmla="*/ 0 h 15"/>
                  <a:gd name="T8" fmla="*/ 5 w 7"/>
                  <a:gd name="T9" fmla="*/ 0 h 15"/>
                  <a:gd name="T10" fmla="*/ 4 w 7"/>
                  <a:gd name="T11" fmla="*/ 0 h 15"/>
                  <a:gd name="T12" fmla="*/ 3 w 7"/>
                  <a:gd name="T13" fmla="*/ 0 h 15"/>
                  <a:gd name="T14" fmla="*/ 1 w 7"/>
                  <a:gd name="T15" fmla="*/ 1 h 15"/>
                  <a:gd name="T16" fmla="*/ 0 w 7"/>
                  <a:gd name="T17" fmla="*/ 3 h 15"/>
                  <a:gd name="T18" fmla="*/ 0 w 7"/>
                  <a:gd name="T19" fmla="*/ 10 h 15"/>
                  <a:gd name="T20" fmla="*/ 0 w 7"/>
                  <a:gd name="T21" fmla="*/ 11 h 15"/>
                  <a:gd name="T22" fmla="*/ 1 w 7"/>
                  <a:gd name="T23" fmla="*/ 12 h 15"/>
                  <a:gd name="T24" fmla="*/ 3 w 7"/>
                  <a:gd name="T25" fmla="*/ 13 h 15"/>
                  <a:gd name="T26" fmla="*/ 4 w 7"/>
                  <a:gd name="T27" fmla="*/ 15 h 15"/>
                  <a:gd name="T28" fmla="*/ 5 w 7"/>
                  <a:gd name="T29" fmla="*/ 15 h 15"/>
                  <a:gd name="T30" fmla="*/ 6 w 7"/>
                  <a:gd name="T31" fmla="*/ 13 h 15"/>
                  <a:gd name="T32" fmla="*/ 7 w 7"/>
                  <a:gd name="T33" fmla="*/ 12 h 15"/>
                  <a:gd name="T34" fmla="*/ 7 w 7"/>
                  <a:gd name="T35" fmla="*/ 11 h 15"/>
                  <a:gd name="T36" fmla="*/ 7 w 7"/>
                  <a:gd name="T37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4" name="Freeform 203"/>
              <p:cNvSpPr>
                <a:spLocks/>
              </p:cNvSpPr>
              <p:nvPr/>
            </p:nvSpPr>
            <p:spPr bwMode="auto">
              <a:xfrm>
                <a:off x="1523" y="1527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2 h 65"/>
                  <a:gd name="T4" fmla="*/ 7 w 7"/>
                  <a:gd name="T5" fmla="*/ 1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3 w 7"/>
                  <a:gd name="T13" fmla="*/ 0 h 65"/>
                  <a:gd name="T14" fmla="*/ 1 w 7"/>
                  <a:gd name="T15" fmla="*/ 1 h 65"/>
                  <a:gd name="T16" fmla="*/ 0 w 7"/>
                  <a:gd name="T17" fmla="*/ 2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3 w 7"/>
                  <a:gd name="T25" fmla="*/ 63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3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3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5" name="Freeform 204"/>
              <p:cNvSpPr>
                <a:spLocks/>
              </p:cNvSpPr>
              <p:nvPr/>
            </p:nvSpPr>
            <p:spPr bwMode="auto">
              <a:xfrm>
                <a:off x="1523" y="1606"/>
                <a:ext cx="7" cy="14"/>
              </a:xfrm>
              <a:custGeom>
                <a:avLst/>
                <a:gdLst>
                  <a:gd name="T0" fmla="*/ 7 w 7"/>
                  <a:gd name="T1" fmla="*/ 4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3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10 h 14"/>
                  <a:gd name="T20" fmla="*/ 0 w 7"/>
                  <a:gd name="T21" fmla="*/ 11 h 14"/>
                  <a:gd name="T22" fmla="*/ 1 w 7"/>
                  <a:gd name="T23" fmla="*/ 12 h 14"/>
                  <a:gd name="T24" fmla="*/ 3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4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6" name="Freeform 205"/>
              <p:cNvSpPr>
                <a:spLocks/>
              </p:cNvSpPr>
              <p:nvPr/>
            </p:nvSpPr>
            <p:spPr bwMode="auto">
              <a:xfrm>
                <a:off x="1523" y="1635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3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60 h 64"/>
                  <a:gd name="T20" fmla="*/ 0 w 7"/>
                  <a:gd name="T21" fmla="*/ 61 h 64"/>
                  <a:gd name="T22" fmla="*/ 1 w 7"/>
                  <a:gd name="T23" fmla="*/ 62 h 64"/>
                  <a:gd name="T24" fmla="*/ 3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7" name="Freeform 206"/>
              <p:cNvSpPr>
                <a:spLocks/>
              </p:cNvSpPr>
              <p:nvPr/>
            </p:nvSpPr>
            <p:spPr bwMode="auto">
              <a:xfrm>
                <a:off x="1523" y="1714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3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0 h 14"/>
                  <a:gd name="T22" fmla="*/ 1 w 7"/>
                  <a:gd name="T23" fmla="*/ 12 h 14"/>
                  <a:gd name="T24" fmla="*/ 3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0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0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8" name="Freeform 207"/>
              <p:cNvSpPr>
                <a:spLocks/>
              </p:cNvSpPr>
              <p:nvPr/>
            </p:nvSpPr>
            <p:spPr bwMode="auto">
              <a:xfrm>
                <a:off x="1523" y="1742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3 h 65"/>
                  <a:gd name="T4" fmla="*/ 7 w 7"/>
                  <a:gd name="T5" fmla="*/ 2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3 w 7"/>
                  <a:gd name="T13" fmla="*/ 0 h 65"/>
                  <a:gd name="T14" fmla="*/ 1 w 7"/>
                  <a:gd name="T15" fmla="*/ 2 h 65"/>
                  <a:gd name="T16" fmla="*/ 0 w 7"/>
                  <a:gd name="T17" fmla="*/ 3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3 h 65"/>
                  <a:gd name="T24" fmla="*/ 3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3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3"/>
                    </a:lnTo>
                    <a:lnTo>
                      <a:pt x="3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3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9" name="Freeform 208"/>
              <p:cNvSpPr>
                <a:spLocks/>
              </p:cNvSpPr>
              <p:nvPr/>
            </p:nvSpPr>
            <p:spPr bwMode="auto">
              <a:xfrm>
                <a:off x="1523" y="1821"/>
                <a:ext cx="7" cy="15"/>
              </a:xfrm>
              <a:custGeom>
                <a:avLst/>
                <a:gdLst>
                  <a:gd name="T0" fmla="*/ 7 w 7"/>
                  <a:gd name="T1" fmla="*/ 4 h 15"/>
                  <a:gd name="T2" fmla="*/ 7 w 7"/>
                  <a:gd name="T3" fmla="*/ 3 h 15"/>
                  <a:gd name="T4" fmla="*/ 7 w 7"/>
                  <a:gd name="T5" fmla="*/ 2 h 15"/>
                  <a:gd name="T6" fmla="*/ 6 w 7"/>
                  <a:gd name="T7" fmla="*/ 0 h 15"/>
                  <a:gd name="T8" fmla="*/ 5 w 7"/>
                  <a:gd name="T9" fmla="*/ 0 h 15"/>
                  <a:gd name="T10" fmla="*/ 4 w 7"/>
                  <a:gd name="T11" fmla="*/ 0 h 15"/>
                  <a:gd name="T12" fmla="*/ 3 w 7"/>
                  <a:gd name="T13" fmla="*/ 0 h 15"/>
                  <a:gd name="T14" fmla="*/ 1 w 7"/>
                  <a:gd name="T15" fmla="*/ 2 h 15"/>
                  <a:gd name="T16" fmla="*/ 0 w 7"/>
                  <a:gd name="T17" fmla="*/ 3 h 15"/>
                  <a:gd name="T18" fmla="*/ 0 w 7"/>
                  <a:gd name="T19" fmla="*/ 10 h 15"/>
                  <a:gd name="T20" fmla="*/ 0 w 7"/>
                  <a:gd name="T21" fmla="*/ 11 h 15"/>
                  <a:gd name="T22" fmla="*/ 1 w 7"/>
                  <a:gd name="T23" fmla="*/ 12 h 15"/>
                  <a:gd name="T24" fmla="*/ 3 w 7"/>
                  <a:gd name="T25" fmla="*/ 14 h 15"/>
                  <a:gd name="T26" fmla="*/ 4 w 7"/>
                  <a:gd name="T27" fmla="*/ 15 h 15"/>
                  <a:gd name="T28" fmla="*/ 5 w 7"/>
                  <a:gd name="T29" fmla="*/ 15 h 15"/>
                  <a:gd name="T30" fmla="*/ 6 w 7"/>
                  <a:gd name="T31" fmla="*/ 14 h 15"/>
                  <a:gd name="T32" fmla="*/ 7 w 7"/>
                  <a:gd name="T33" fmla="*/ 12 h 15"/>
                  <a:gd name="T34" fmla="*/ 7 w 7"/>
                  <a:gd name="T35" fmla="*/ 11 h 15"/>
                  <a:gd name="T36" fmla="*/ 7 w 7"/>
                  <a:gd name="T37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5">
                    <a:moveTo>
                      <a:pt x="7" y="4"/>
                    </a:moveTo>
                    <a:lnTo>
                      <a:pt x="7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3" y="14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6" y="14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0" name="Freeform 209"/>
              <p:cNvSpPr>
                <a:spLocks/>
              </p:cNvSpPr>
              <p:nvPr/>
            </p:nvSpPr>
            <p:spPr bwMode="auto">
              <a:xfrm>
                <a:off x="1523" y="1850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2 h 65"/>
                  <a:gd name="T4" fmla="*/ 7 w 7"/>
                  <a:gd name="T5" fmla="*/ 1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3 w 7"/>
                  <a:gd name="T13" fmla="*/ 0 h 65"/>
                  <a:gd name="T14" fmla="*/ 1 w 7"/>
                  <a:gd name="T15" fmla="*/ 1 h 65"/>
                  <a:gd name="T16" fmla="*/ 0 w 7"/>
                  <a:gd name="T17" fmla="*/ 2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3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1" name="Freeform 210"/>
              <p:cNvSpPr>
                <a:spLocks/>
              </p:cNvSpPr>
              <p:nvPr/>
            </p:nvSpPr>
            <p:spPr bwMode="auto">
              <a:xfrm>
                <a:off x="1523" y="1929"/>
                <a:ext cx="7" cy="14"/>
              </a:xfrm>
              <a:custGeom>
                <a:avLst/>
                <a:gdLst>
                  <a:gd name="T0" fmla="*/ 7 w 7"/>
                  <a:gd name="T1" fmla="*/ 4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3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10 h 14"/>
                  <a:gd name="T20" fmla="*/ 0 w 7"/>
                  <a:gd name="T21" fmla="*/ 11 h 14"/>
                  <a:gd name="T22" fmla="*/ 1 w 7"/>
                  <a:gd name="T23" fmla="*/ 12 h 14"/>
                  <a:gd name="T24" fmla="*/ 3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4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2" name="Freeform 211"/>
              <p:cNvSpPr>
                <a:spLocks/>
              </p:cNvSpPr>
              <p:nvPr/>
            </p:nvSpPr>
            <p:spPr bwMode="auto">
              <a:xfrm>
                <a:off x="1523" y="1958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3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60 h 64"/>
                  <a:gd name="T20" fmla="*/ 0 w 7"/>
                  <a:gd name="T21" fmla="*/ 61 h 64"/>
                  <a:gd name="T22" fmla="*/ 1 w 7"/>
                  <a:gd name="T23" fmla="*/ 62 h 64"/>
                  <a:gd name="T24" fmla="*/ 3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3" name="Freeform 212"/>
              <p:cNvSpPr>
                <a:spLocks/>
              </p:cNvSpPr>
              <p:nvPr/>
            </p:nvSpPr>
            <p:spPr bwMode="auto">
              <a:xfrm>
                <a:off x="1523" y="2037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3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1 h 14"/>
                  <a:gd name="T22" fmla="*/ 1 w 7"/>
                  <a:gd name="T23" fmla="*/ 12 h 14"/>
                  <a:gd name="T24" fmla="*/ 3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4" name="Freeform 213"/>
              <p:cNvSpPr>
                <a:spLocks/>
              </p:cNvSpPr>
              <p:nvPr/>
            </p:nvSpPr>
            <p:spPr bwMode="auto">
              <a:xfrm>
                <a:off x="1523" y="2065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3 h 65"/>
                  <a:gd name="T4" fmla="*/ 7 w 7"/>
                  <a:gd name="T5" fmla="*/ 2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3 w 7"/>
                  <a:gd name="T13" fmla="*/ 0 h 65"/>
                  <a:gd name="T14" fmla="*/ 1 w 7"/>
                  <a:gd name="T15" fmla="*/ 2 h 65"/>
                  <a:gd name="T16" fmla="*/ 0 w 7"/>
                  <a:gd name="T17" fmla="*/ 3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3 h 65"/>
                  <a:gd name="T24" fmla="*/ 3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3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3"/>
                    </a:lnTo>
                    <a:lnTo>
                      <a:pt x="3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3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5" name="Freeform 214"/>
              <p:cNvSpPr>
                <a:spLocks/>
              </p:cNvSpPr>
              <p:nvPr/>
            </p:nvSpPr>
            <p:spPr bwMode="auto">
              <a:xfrm>
                <a:off x="1523" y="2144"/>
                <a:ext cx="7" cy="15"/>
              </a:xfrm>
              <a:custGeom>
                <a:avLst/>
                <a:gdLst>
                  <a:gd name="T0" fmla="*/ 7 w 7"/>
                  <a:gd name="T1" fmla="*/ 4 h 15"/>
                  <a:gd name="T2" fmla="*/ 7 w 7"/>
                  <a:gd name="T3" fmla="*/ 3 h 15"/>
                  <a:gd name="T4" fmla="*/ 7 w 7"/>
                  <a:gd name="T5" fmla="*/ 2 h 15"/>
                  <a:gd name="T6" fmla="*/ 6 w 7"/>
                  <a:gd name="T7" fmla="*/ 0 h 15"/>
                  <a:gd name="T8" fmla="*/ 5 w 7"/>
                  <a:gd name="T9" fmla="*/ 0 h 15"/>
                  <a:gd name="T10" fmla="*/ 4 w 7"/>
                  <a:gd name="T11" fmla="*/ 0 h 15"/>
                  <a:gd name="T12" fmla="*/ 3 w 7"/>
                  <a:gd name="T13" fmla="*/ 0 h 15"/>
                  <a:gd name="T14" fmla="*/ 1 w 7"/>
                  <a:gd name="T15" fmla="*/ 2 h 15"/>
                  <a:gd name="T16" fmla="*/ 0 w 7"/>
                  <a:gd name="T17" fmla="*/ 3 h 15"/>
                  <a:gd name="T18" fmla="*/ 0 w 7"/>
                  <a:gd name="T19" fmla="*/ 10 h 15"/>
                  <a:gd name="T20" fmla="*/ 0 w 7"/>
                  <a:gd name="T21" fmla="*/ 11 h 15"/>
                  <a:gd name="T22" fmla="*/ 1 w 7"/>
                  <a:gd name="T23" fmla="*/ 12 h 15"/>
                  <a:gd name="T24" fmla="*/ 3 w 7"/>
                  <a:gd name="T25" fmla="*/ 14 h 15"/>
                  <a:gd name="T26" fmla="*/ 4 w 7"/>
                  <a:gd name="T27" fmla="*/ 15 h 15"/>
                  <a:gd name="T28" fmla="*/ 5 w 7"/>
                  <a:gd name="T29" fmla="*/ 15 h 15"/>
                  <a:gd name="T30" fmla="*/ 6 w 7"/>
                  <a:gd name="T31" fmla="*/ 14 h 15"/>
                  <a:gd name="T32" fmla="*/ 7 w 7"/>
                  <a:gd name="T33" fmla="*/ 12 h 15"/>
                  <a:gd name="T34" fmla="*/ 7 w 7"/>
                  <a:gd name="T35" fmla="*/ 11 h 15"/>
                  <a:gd name="T36" fmla="*/ 7 w 7"/>
                  <a:gd name="T37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5">
                    <a:moveTo>
                      <a:pt x="7" y="4"/>
                    </a:moveTo>
                    <a:lnTo>
                      <a:pt x="7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3" y="14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6" y="14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6" name="Freeform 215"/>
              <p:cNvSpPr>
                <a:spLocks/>
              </p:cNvSpPr>
              <p:nvPr/>
            </p:nvSpPr>
            <p:spPr bwMode="auto">
              <a:xfrm>
                <a:off x="1523" y="2173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3 h 65"/>
                  <a:gd name="T4" fmla="*/ 7 w 7"/>
                  <a:gd name="T5" fmla="*/ 1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3 w 7"/>
                  <a:gd name="T13" fmla="*/ 0 h 65"/>
                  <a:gd name="T14" fmla="*/ 1 w 7"/>
                  <a:gd name="T15" fmla="*/ 1 h 65"/>
                  <a:gd name="T16" fmla="*/ 0 w 7"/>
                  <a:gd name="T17" fmla="*/ 3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3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7" name="Freeform 216"/>
              <p:cNvSpPr>
                <a:spLocks/>
              </p:cNvSpPr>
              <p:nvPr/>
            </p:nvSpPr>
            <p:spPr bwMode="auto">
              <a:xfrm>
                <a:off x="1523" y="2252"/>
                <a:ext cx="7" cy="14"/>
              </a:xfrm>
              <a:custGeom>
                <a:avLst/>
                <a:gdLst>
                  <a:gd name="T0" fmla="*/ 7 w 7"/>
                  <a:gd name="T1" fmla="*/ 4 h 14"/>
                  <a:gd name="T2" fmla="*/ 7 w 7"/>
                  <a:gd name="T3" fmla="*/ 3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3 w 7"/>
                  <a:gd name="T13" fmla="*/ 0 h 14"/>
                  <a:gd name="T14" fmla="*/ 1 w 7"/>
                  <a:gd name="T15" fmla="*/ 1 h 14"/>
                  <a:gd name="T16" fmla="*/ 0 w 7"/>
                  <a:gd name="T17" fmla="*/ 3 h 14"/>
                  <a:gd name="T18" fmla="*/ 0 w 7"/>
                  <a:gd name="T19" fmla="*/ 10 h 14"/>
                  <a:gd name="T20" fmla="*/ 0 w 7"/>
                  <a:gd name="T21" fmla="*/ 11 h 14"/>
                  <a:gd name="T22" fmla="*/ 1 w 7"/>
                  <a:gd name="T23" fmla="*/ 12 h 14"/>
                  <a:gd name="T24" fmla="*/ 3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8" name="Freeform 217"/>
              <p:cNvSpPr>
                <a:spLocks/>
              </p:cNvSpPr>
              <p:nvPr/>
            </p:nvSpPr>
            <p:spPr bwMode="auto">
              <a:xfrm>
                <a:off x="1523" y="2281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3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60 h 64"/>
                  <a:gd name="T20" fmla="*/ 0 w 7"/>
                  <a:gd name="T21" fmla="*/ 61 h 64"/>
                  <a:gd name="T22" fmla="*/ 1 w 7"/>
                  <a:gd name="T23" fmla="*/ 62 h 64"/>
                  <a:gd name="T24" fmla="*/ 3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9" name="Freeform 218"/>
              <p:cNvSpPr>
                <a:spLocks/>
              </p:cNvSpPr>
              <p:nvPr/>
            </p:nvSpPr>
            <p:spPr bwMode="auto">
              <a:xfrm>
                <a:off x="1523" y="2360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3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1 h 14"/>
                  <a:gd name="T22" fmla="*/ 1 w 7"/>
                  <a:gd name="T23" fmla="*/ 12 h 14"/>
                  <a:gd name="T24" fmla="*/ 3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0" name="Freeform 219"/>
              <p:cNvSpPr>
                <a:spLocks/>
              </p:cNvSpPr>
              <p:nvPr/>
            </p:nvSpPr>
            <p:spPr bwMode="auto">
              <a:xfrm>
                <a:off x="1523" y="2389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3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59 h 64"/>
                  <a:gd name="T20" fmla="*/ 0 w 7"/>
                  <a:gd name="T21" fmla="*/ 61 h 64"/>
                  <a:gd name="T22" fmla="*/ 1 w 7"/>
                  <a:gd name="T23" fmla="*/ 62 h 64"/>
                  <a:gd name="T24" fmla="*/ 3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9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1" name="Freeform 220"/>
              <p:cNvSpPr>
                <a:spLocks/>
              </p:cNvSpPr>
              <p:nvPr/>
            </p:nvSpPr>
            <p:spPr bwMode="auto">
              <a:xfrm>
                <a:off x="1523" y="2468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3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0 h 14"/>
                  <a:gd name="T22" fmla="*/ 1 w 7"/>
                  <a:gd name="T23" fmla="*/ 11 h 14"/>
                  <a:gd name="T24" fmla="*/ 3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1 h 14"/>
                  <a:gd name="T34" fmla="*/ 7 w 7"/>
                  <a:gd name="T35" fmla="*/ 10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1" y="11"/>
                    </a:lnTo>
                    <a:lnTo>
                      <a:pt x="3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1"/>
                    </a:lnTo>
                    <a:lnTo>
                      <a:pt x="7" y="10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2" name="Freeform 221"/>
              <p:cNvSpPr>
                <a:spLocks/>
              </p:cNvSpPr>
              <p:nvPr/>
            </p:nvSpPr>
            <p:spPr bwMode="auto">
              <a:xfrm>
                <a:off x="1523" y="2496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3 h 65"/>
                  <a:gd name="T4" fmla="*/ 7 w 7"/>
                  <a:gd name="T5" fmla="*/ 1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3 w 7"/>
                  <a:gd name="T13" fmla="*/ 0 h 65"/>
                  <a:gd name="T14" fmla="*/ 1 w 7"/>
                  <a:gd name="T15" fmla="*/ 1 h 65"/>
                  <a:gd name="T16" fmla="*/ 0 w 7"/>
                  <a:gd name="T17" fmla="*/ 3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3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3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3" name="Freeform 222"/>
              <p:cNvSpPr>
                <a:spLocks/>
              </p:cNvSpPr>
              <p:nvPr/>
            </p:nvSpPr>
            <p:spPr bwMode="auto">
              <a:xfrm>
                <a:off x="1523" y="2575"/>
                <a:ext cx="7" cy="15"/>
              </a:xfrm>
              <a:custGeom>
                <a:avLst/>
                <a:gdLst>
                  <a:gd name="T0" fmla="*/ 7 w 7"/>
                  <a:gd name="T1" fmla="*/ 4 h 15"/>
                  <a:gd name="T2" fmla="*/ 7 w 7"/>
                  <a:gd name="T3" fmla="*/ 3 h 15"/>
                  <a:gd name="T4" fmla="*/ 7 w 7"/>
                  <a:gd name="T5" fmla="*/ 1 h 15"/>
                  <a:gd name="T6" fmla="*/ 6 w 7"/>
                  <a:gd name="T7" fmla="*/ 0 h 15"/>
                  <a:gd name="T8" fmla="*/ 5 w 7"/>
                  <a:gd name="T9" fmla="*/ 0 h 15"/>
                  <a:gd name="T10" fmla="*/ 4 w 7"/>
                  <a:gd name="T11" fmla="*/ 0 h 15"/>
                  <a:gd name="T12" fmla="*/ 3 w 7"/>
                  <a:gd name="T13" fmla="*/ 0 h 15"/>
                  <a:gd name="T14" fmla="*/ 1 w 7"/>
                  <a:gd name="T15" fmla="*/ 1 h 15"/>
                  <a:gd name="T16" fmla="*/ 0 w 7"/>
                  <a:gd name="T17" fmla="*/ 3 h 15"/>
                  <a:gd name="T18" fmla="*/ 0 w 7"/>
                  <a:gd name="T19" fmla="*/ 10 h 15"/>
                  <a:gd name="T20" fmla="*/ 0 w 7"/>
                  <a:gd name="T21" fmla="*/ 11 h 15"/>
                  <a:gd name="T22" fmla="*/ 1 w 7"/>
                  <a:gd name="T23" fmla="*/ 12 h 15"/>
                  <a:gd name="T24" fmla="*/ 3 w 7"/>
                  <a:gd name="T25" fmla="*/ 13 h 15"/>
                  <a:gd name="T26" fmla="*/ 4 w 7"/>
                  <a:gd name="T27" fmla="*/ 15 h 15"/>
                  <a:gd name="T28" fmla="*/ 5 w 7"/>
                  <a:gd name="T29" fmla="*/ 15 h 15"/>
                  <a:gd name="T30" fmla="*/ 6 w 7"/>
                  <a:gd name="T31" fmla="*/ 13 h 15"/>
                  <a:gd name="T32" fmla="*/ 7 w 7"/>
                  <a:gd name="T33" fmla="*/ 12 h 15"/>
                  <a:gd name="T34" fmla="*/ 7 w 7"/>
                  <a:gd name="T35" fmla="*/ 11 h 15"/>
                  <a:gd name="T36" fmla="*/ 7 w 7"/>
                  <a:gd name="T37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66" name="Line 224"/>
            <p:cNvSpPr>
              <a:spLocks noChangeShapeType="1"/>
            </p:cNvSpPr>
            <p:nvPr/>
          </p:nvSpPr>
          <p:spPr bwMode="auto">
            <a:xfrm flipV="1">
              <a:off x="1279" y="1149"/>
              <a:ext cx="444" cy="33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7" name="Line 225"/>
            <p:cNvSpPr>
              <a:spLocks noChangeShapeType="1"/>
            </p:cNvSpPr>
            <p:nvPr/>
          </p:nvSpPr>
          <p:spPr bwMode="auto">
            <a:xfrm flipV="1">
              <a:off x="1121" y="1192"/>
              <a:ext cx="763" cy="23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8" name="Line 226"/>
            <p:cNvSpPr>
              <a:spLocks noChangeShapeType="1"/>
            </p:cNvSpPr>
            <p:nvPr/>
          </p:nvSpPr>
          <p:spPr bwMode="auto">
            <a:xfrm flipV="1">
              <a:off x="1354" y="1138"/>
              <a:ext cx="307" cy="35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9" name="Line 227"/>
            <p:cNvSpPr>
              <a:spLocks noChangeShapeType="1"/>
            </p:cNvSpPr>
            <p:nvPr/>
          </p:nvSpPr>
          <p:spPr bwMode="auto">
            <a:xfrm flipV="1">
              <a:off x="1438" y="1136"/>
              <a:ext cx="150" cy="36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0" name="Line 228"/>
            <p:cNvSpPr>
              <a:spLocks noChangeShapeType="1"/>
            </p:cNvSpPr>
            <p:nvPr/>
          </p:nvSpPr>
          <p:spPr bwMode="auto">
            <a:xfrm flipV="1">
              <a:off x="1509" y="1132"/>
              <a:ext cx="33" cy="37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Line 229"/>
            <p:cNvSpPr>
              <a:spLocks noChangeShapeType="1"/>
            </p:cNvSpPr>
            <p:nvPr/>
          </p:nvSpPr>
          <p:spPr bwMode="auto">
            <a:xfrm flipH="1" flipV="1">
              <a:off x="1480" y="1135"/>
              <a:ext cx="101" cy="367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Line 230"/>
            <p:cNvSpPr>
              <a:spLocks noChangeShapeType="1"/>
            </p:cNvSpPr>
            <p:nvPr/>
          </p:nvSpPr>
          <p:spPr bwMode="auto">
            <a:xfrm flipH="1" flipV="1">
              <a:off x="1409" y="1138"/>
              <a:ext cx="252" cy="35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3" name="Line 231"/>
            <p:cNvSpPr>
              <a:spLocks noChangeShapeType="1"/>
            </p:cNvSpPr>
            <p:nvPr/>
          </p:nvSpPr>
          <p:spPr bwMode="auto">
            <a:xfrm flipH="1" flipV="1">
              <a:off x="1354" y="1147"/>
              <a:ext cx="380" cy="34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4" name="Line 232"/>
            <p:cNvSpPr>
              <a:spLocks noChangeShapeType="1"/>
            </p:cNvSpPr>
            <p:nvPr/>
          </p:nvSpPr>
          <p:spPr bwMode="auto">
            <a:xfrm flipH="1" flipV="1">
              <a:off x="1297" y="1156"/>
              <a:ext cx="509" cy="31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5" name="Line 233"/>
            <p:cNvSpPr>
              <a:spLocks noChangeShapeType="1"/>
            </p:cNvSpPr>
            <p:nvPr/>
          </p:nvSpPr>
          <p:spPr bwMode="auto">
            <a:xfrm flipH="1" flipV="1">
              <a:off x="1148" y="1203"/>
              <a:ext cx="802" cy="21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6" name="Line 234"/>
            <p:cNvSpPr>
              <a:spLocks noChangeShapeType="1"/>
            </p:cNvSpPr>
            <p:nvPr/>
          </p:nvSpPr>
          <p:spPr bwMode="auto">
            <a:xfrm flipH="1" flipV="1">
              <a:off x="1076" y="1253"/>
              <a:ext cx="937" cy="9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Line 235"/>
            <p:cNvSpPr>
              <a:spLocks noChangeShapeType="1"/>
            </p:cNvSpPr>
            <p:nvPr/>
          </p:nvSpPr>
          <p:spPr bwMode="auto">
            <a:xfrm flipV="1">
              <a:off x="1038" y="1272"/>
              <a:ext cx="959" cy="5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Rectangle 236"/>
            <p:cNvSpPr>
              <a:spLocks noChangeArrowheads="1"/>
            </p:cNvSpPr>
            <p:nvPr/>
          </p:nvSpPr>
          <p:spPr bwMode="auto">
            <a:xfrm>
              <a:off x="2261" y="2611"/>
              <a:ext cx="942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grpSp>
          <p:nvGrpSpPr>
            <p:cNvPr id="79" name="Group 289"/>
            <p:cNvGrpSpPr>
              <a:grpSpLocks/>
            </p:cNvGrpSpPr>
            <p:nvPr/>
          </p:nvGrpSpPr>
          <p:grpSpPr bwMode="auto">
            <a:xfrm>
              <a:off x="2242" y="773"/>
              <a:ext cx="977" cy="1817"/>
              <a:chOff x="2242" y="773"/>
              <a:chExt cx="977" cy="1817"/>
            </a:xfrm>
          </p:grpSpPr>
          <p:sp>
            <p:nvSpPr>
              <p:cNvPr id="350" name="Line 239"/>
              <p:cNvSpPr>
                <a:spLocks noChangeShapeType="1"/>
              </p:cNvSpPr>
              <p:nvPr/>
            </p:nvSpPr>
            <p:spPr bwMode="auto">
              <a:xfrm>
                <a:off x="2382" y="1637"/>
                <a:ext cx="2" cy="29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1" name="Line 240"/>
              <p:cNvSpPr>
                <a:spLocks noChangeShapeType="1"/>
              </p:cNvSpPr>
              <p:nvPr/>
            </p:nvSpPr>
            <p:spPr bwMode="auto">
              <a:xfrm>
                <a:off x="2305" y="1496"/>
                <a:ext cx="2" cy="40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grpSp>
            <p:nvGrpSpPr>
              <p:cNvPr id="352" name="Group 243"/>
              <p:cNvGrpSpPr>
                <a:grpSpLocks/>
              </p:cNvGrpSpPr>
              <p:nvPr/>
            </p:nvGrpSpPr>
            <p:grpSpPr bwMode="auto">
              <a:xfrm>
                <a:off x="2242" y="1617"/>
                <a:ext cx="977" cy="901"/>
                <a:chOff x="2242" y="1617"/>
                <a:chExt cx="977" cy="901"/>
              </a:xfrm>
            </p:grpSpPr>
            <p:sp>
              <p:nvSpPr>
                <p:cNvPr id="398" name="Freeform 241"/>
                <p:cNvSpPr>
                  <a:spLocks/>
                </p:cNvSpPr>
                <p:nvPr/>
              </p:nvSpPr>
              <p:spPr bwMode="auto">
                <a:xfrm>
                  <a:off x="2242" y="1793"/>
                  <a:ext cx="977" cy="725"/>
                </a:xfrm>
                <a:custGeom>
                  <a:avLst/>
                  <a:gdLst>
                    <a:gd name="T0" fmla="*/ 0 w 977"/>
                    <a:gd name="T1" fmla="*/ 552 h 725"/>
                    <a:gd name="T2" fmla="*/ 77 w 977"/>
                    <a:gd name="T3" fmla="*/ 618 h 725"/>
                    <a:gd name="T4" fmla="*/ 118 w 977"/>
                    <a:gd name="T5" fmla="*/ 643 h 725"/>
                    <a:gd name="T6" fmla="*/ 150 w 977"/>
                    <a:gd name="T7" fmla="*/ 660 h 725"/>
                    <a:gd name="T8" fmla="*/ 191 w 977"/>
                    <a:gd name="T9" fmla="*/ 675 h 725"/>
                    <a:gd name="T10" fmla="*/ 239 w 977"/>
                    <a:gd name="T11" fmla="*/ 690 h 725"/>
                    <a:gd name="T12" fmla="*/ 318 w 977"/>
                    <a:gd name="T13" fmla="*/ 709 h 725"/>
                    <a:gd name="T14" fmla="*/ 371 w 977"/>
                    <a:gd name="T15" fmla="*/ 718 h 725"/>
                    <a:gd name="T16" fmla="*/ 470 w 977"/>
                    <a:gd name="T17" fmla="*/ 725 h 725"/>
                    <a:gd name="T18" fmla="*/ 545 w 977"/>
                    <a:gd name="T19" fmla="*/ 724 h 725"/>
                    <a:gd name="T20" fmla="*/ 602 w 977"/>
                    <a:gd name="T21" fmla="*/ 718 h 725"/>
                    <a:gd name="T22" fmla="*/ 667 w 977"/>
                    <a:gd name="T23" fmla="*/ 709 h 725"/>
                    <a:gd name="T24" fmla="*/ 733 w 977"/>
                    <a:gd name="T25" fmla="*/ 696 h 725"/>
                    <a:gd name="T26" fmla="*/ 793 w 977"/>
                    <a:gd name="T27" fmla="*/ 682 h 725"/>
                    <a:gd name="T28" fmla="*/ 841 w 977"/>
                    <a:gd name="T29" fmla="*/ 666 h 725"/>
                    <a:gd name="T30" fmla="*/ 883 w 977"/>
                    <a:gd name="T31" fmla="*/ 647 h 725"/>
                    <a:gd name="T32" fmla="*/ 917 w 977"/>
                    <a:gd name="T33" fmla="*/ 625 h 725"/>
                    <a:gd name="T34" fmla="*/ 944 w 977"/>
                    <a:gd name="T35" fmla="*/ 605 h 725"/>
                    <a:gd name="T36" fmla="*/ 977 w 977"/>
                    <a:gd name="T37" fmla="*/ 538 h 725"/>
                    <a:gd name="T38" fmla="*/ 977 w 977"/>
                    <a:gd name="T39" fmla="*/ 536 h 725"/>
                    <a:gd name="T40" fmla="*/ 977 w 977"/>
                    <a:gd name="T41" fmla="*/ 527 h 725"/>
                    <a:gd name="T42" fmla="*/ 977 w 977"/>
                    <a:gd name="T43" fmla="*/ 513 h 725"/>
                    <a:gd name="T44" fmla="*/ 977 w 977"/>
                    <a:gd name="T45" fmla="*/ 495 h 725"/>
                    <a:gd name="T46" fmla="*/ 977 w 977"/>
                    <a:gd name="T47" fmla="*/ 445 h 725"/>
                    <a:gd name="T48" fmla="*/ 977 w 977"/>
                    <a:gd name="T49" fmla="*/ 380 h 725"/>
                    <a:gd name="T50" fmla="*/ 977 w 977"/>
                    <a:gd name="T51" fmla="*/ 304 h 725"/>
                    <a:gd name="T52" fmla="*/ 977 w 977"/>
                    <a:gd name="T53" fmla="*/ 217 h 725"/>
                    <a:gd name="T54" fmla="*/ 977 w 977"/>
                    <a:gd name="T55" fmla="*/ 126 h 725"/>
                    <a:gd name="T56" fmla="*/ 969 w 977"/>
                    <a:gd name="T57" fmla="*/ 36 h 725"/>
                    <a:gd name="T58" fmla="*/ 956 w 977"/>
                    <a:gd name="T59" fmla="*/ 51 h 725"/>
                    <a:gd name="T60" fmla="*/ 942 w 977"/>
                    <a:gd name="T61" fmla="*/ 74 h 725"/>
                    <a:gd name="T62" fmla="*/ 923 w 977"/>
                    <a:gd name="T63" fmla="*/ 98 h 725"/>
                    <a:gd name="T64" fmla="*/ 891 w 977"/>
                    <a:gd name="T65" fmla="*/ 116 h 725"/>
                    <a:gd name="T66" fmla="*/ 852 w 977"/>
                    <a:gd name="T67" fmla="*/ 132 h 725"/>
                    <a:gd name="T68" fmla="*/ 782 w 977"/>
                    <a:gd name="T69" fmla="*/ 154 h 725"/>
                    <a:gd name="T70" fmla="*/ 711 w 977"/>
                    <a:gd name="T71" fmla="*/ 170 h 725"/>
                    <a:gd name="T72" fmla="*/ 633 w 977"/>
                    <a:gd name="T73" fmla="*/ 180 h 725"/>
                    <a:gd name="T74" fmla="*/ 583 w 977"/>
                    <a:gd name="T75" fmla="*/ 186 h 725"/>
                    <a:gd name="T76" fmla="*/ 540 w 977"/>
                    <a:gd name="T77" fmla="*/ 190 h 725"/>
                    <a:gd name="T78" fmla="*/ 422 w 977"/>
                    <a:gd name="T79" fmla="*/ 193 h 725"/>
                    <a:gd name="T80" fmla="*/ 382 w 977"/>
                    <a:gd name="T81" fmla="*/ 191 h 725"/>
                    <a:gd name="T82" fmla="*/ 316 w 977"/>
                    <a:gd name="T83" fmla="*/ 186 h 725"/>
                    <a:gd name="T84" fmla="*/ 274 w 977"/>
                    <a:gd name="T85" fmla="*/ 179 h 725"/>
                    <a:gd name="T86" fmla="*/ 191 w 977"/>
                    <a:gd name="T87" fmla="*/ 159 h 725"/>
                    <a:gd name="T88" fmla="*/ 152 w 977"/>
                    <a:gd name="T89" fmla="*/ 147 h 725"/>
                    <a:gd name="T90" fmla="*/ 119 w 977"/>
                    <a:gd name="T91" fmla="*/ 132 h 725"/>
                    <a:gd name="T92" fmla="*/ 65 w 977"/>
                    <a:gd name="T93" fmla="*/ 98 h 725"/>
                    <a:gd name="T94" fmla="*/ 25 w 977"/>
                    <a:gd name="T95" fmla="*/ 61 h 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977" h="725">
                      <a:moveTo>
                        <a:pt x="0" y="0"/>
                      </a:moveTo>
                      <a:lnTo>
                        <a:pt x="0" y="552"/>
                      </a:lnTo>
                      <a:lnTo>
                        <a:pt x="54" y="603"/>
                      </a:lnTo>
                      <a:lnTo>
                        <a:pt x="77" y="618"/>
                      </a:lnTo>
                      <a:lnTo>
                        <a:pt x="103" y="635"/>
                      </a:lnTo>
                      <a:lnTo>
                        <a:pt x="118" y="643"/>
                      </a:lnTo>
                      <a:lnTo>
                        <a:pt x="133" y="652"/>
                      </a:lnTo>
                      <a:lnTo>
                        <a:pt x="150" y="660"/>
                      </a:lnTo>
                      <a:lnTo>
                        <a:pt x="169" y="667"/>
                      </a:lnTo>
                      <a:lnTo>
                        <a:pt x="191" y="675"/>
                      </a:lnTo>
                      <a:lnTo>
                        <a:pt x="214" y="682"/>
                      </a:lnTo>
                      <a:lnTo>
                        <a:pt x="239" y="690"/>
                      </a:lnTo>
                      <a:lnTo>
                        <a:pt x="265" y="696"/>
                      </a:lnTo>
                      <a:lnTo>
                        <a:pt x="318" y="709"/>
                      </a:lnTo>
                      <a:lnTo>
                        <a:pt x="346" y="714"/>
                      </a:lnTo>
                      <a:lnTo>
                        <a:pt x="371" y="718"/>
                      </a:lnTo>
                      <a:lnTo>
                        <a:pt x="420" y="722"/>
                      </a:lnTo>
                      <a:lnTo>
                        <a:pt x="470" y="725"/>
                      </a:lnTo>
                      <a:lnTo>
                        <a:pt x="520" y="725"/>
                      </a:lnTo>
                      <a:lnTo>
                        <a:pt x="545" y="724"/>
                      </a:lnTo>
                      <a:lnTo>
                        <a:pt x="573" y="721"/>
                      </a:lnTo>
                      <a:lnTo>
                        <a:pt x="602" y="718"/>
                      </a:lnTo>
                      <a:lnTo>
                        <a:pt x="634" y="714"/>
                      </a:lnTo>
                      <a:lnTo>
                        <a:pt x="667" y="709"/>
                      </a:lnTo>
                      <a:lnTo>
                        <a:pt x="699" y="703"/>
                      </a:lnTo>
                      <a:lnTo>
                        <a:pt x="733" y="696"/>
                      </a:lnTo>
                      <a:lnTo>
                        <a:pt x="764" y="689"/>
                      </a:lnTo>
                      <a:lnTo>
                        <a:pt x="793" y="682"/>
                      </a:lnTo>
                      <a:lnTo>
                        <a:pt x="818" y="675"/>
                      </a:lnTo>
                      <a:lnTo>
                        <a:pt x="841" y="666"/>
                      </a:lnTo>
                      <a:lnTo>
                        <a:pt x="863" y="657"/>
                      </a:lnTo>
                      <a:lnTo>
                        <a:pt x="883" y="647"/>
                      </a:lnTo>
                      <a:lnTo>
                        <a:pt x="901" y="636"/>
                      </a:lnTo>
                      <a:lnTo>
                        <a:pt x="917" y="625"/>
                      </a:lnTo>
                      <a:lnTo>
                        <a:pt x="931" y="615"/>
                      </a:lnTo>
                      <a:lnTo>
                        <a:pt x="944" y="605"/>
                      </a:lnTo>
                      <a:lnTo>
                        <a:pt x="955" y="596"/>
                      </a:lnTo>
                      <a:lnTo>
                        <a:pt x="977" y="538"/>
                      </a:lnTo>
                      <a:lnTo>
                        <a:pt x="977" y="537"/>
                      </a:lnTo>
                      <a:lnTo>
                        <a:pt x="977" y="536"/>
                      </a:lnTo>
                      <a:lnTo>
                        <a:pt x="977" y="532"/>
                      </a:lnTo>
                      <a:lnTo>
                        <a:pt x="977" y="527"/>
                      </a:lnTo>
                      <a:lnTo>
                        <a:pt x="977" y="520"/>
                      </a:lnTo>
                      <a:lnTo>
                        <a:pt x="977" y="513"/>
                      </a:lnTo>
                      <a:lnTo>
                        <a:pt x="977" y="505"/>
                      </a:lnTo>
                      <a:lnTo>
                        <a:pt x="977" y="495"/>
                      </a:lnTo>
                      <a:lnTo>
                        <a:pt x="977" y="471"/>
                      </a:lnTo>
                      <a:lnTo>
                        <a:pt x="977" y="445"/>
                      </a:lnTo>
                      <a:lnTo>
                        <a:pt x="977" y="414"/>
                      </a:lnTo>
                      <a:lnTo>
                        <a:pt x="977" y="380"/>
                      </a:lnTo>
                      <a:lnTo>
                        <a:pt x="977" y="343"/>
                      </a:lnTo>
                      <a:lnTo>
                        <a:pt x="977" y="304"/>
                      </a:lnTo>
                      <a:lnTo>
                        <a:pt x="977" y="262"/>
                      </a:lnTo>
                      <a:lnTo>
                        <a:pt x="977" y="217"/>
                      </a:lnTo>
                      <a:lnTo>
                        <a:pt x="977" y="172"/>
                      </a:lnTo>
                      <a:lnTo>
                        <a:pt x="977" y="126"/>
                      </a:lnTo>
                      <a:lnTo>
                        <a:pt x="977" y="32"/>
                      </a:lnTo>
                      <a:lnTo>
                        <a:pt x="969" y="36"/>
                      </a:lnTo>
                      <a:lnTo>
                        <a:pt x="962" y="42"/>
                      </a:lnTo>
                      <a:lnTo>
                        <a:pt x="956" y="51"/>
                      </a:lnTo>
                      <a:lnTo>
                        <a:pt x="950" y="62"/>
                      </a:lnTo>
                      <a:lnTo>
                        <a:pt x="942" y="74"/>
                      </a:lnTo>
                      <a:lnTo>
                        <a:pt x="933" y="86"/>
                      </a:lnTo>
                      <a:lnTo>
                        <a:pt x="923" y="98"/>
                      </a:lnTo>
                      <a:lnTo>
                        <a:pt x="908" y="107"/>
                      </a:lnTo>
                      <a:lnTo>
                        <a:pt x="891" y="116"/>
                      </a:lnTo>
                      <a:lnTo>
                        <a:pt x="872" y="124"/>
                      </a:lnTo>
                      <a:lnTo>
                        <a:pt x="852" y="132"/>
                      </a:lnTo>
                      <a:lnTo>
                        <a:pt x="829" y="140"/>
                      </a:lnTo>
                      <a:lnTo>
                        <a:pt x="782" y="154"/>
                      </a:lnTo>
                      <a:lnTo>
                        <a:pt x="735" y="165"/>
                      </a:lnTo>
                      <a:lnTo>
                        <a:pt x="711" y="170"/>
                      </a:lnTo>
                      <a:lnTo>
                        <a:pt x="686" y="173"/>
                      </a:lnTo>
                      <a:lnTo>
                        <a:pt x="633" y="180"/>
                      </a:lnTo>
                      <a:lnTo>
                        <a:pt x="608" y="184"/>
                      </a:lnTo>
                      <a:lnTo>
                        <a:pt x="583" y="186"/>
                      </a:lnTo>
                      <a:lnTo>
                        <a:pt x="561" y="188"/>
                      </a:lnTo>
                      <a:lnTo>
                        <a:pt x="540" y="190"/>
                      </a:lnTo>
                      <a:lnTo>
                        <a:pt x="440" y="193"/>
                      </a:lnTo>
                      <a:lnTo>
                        <a:pt x="422" y="193"/>
                      </a:lnTo>
                      <a:lnTo>
                        <a:pt x="402" y="192"/>
                      </a:lnTo>
                      <a:lnTo>
                        <a:pt x="382" y="191"/>
                      </a:lnTo>
                      <a:lnTo>
                        <a:pt x="360" y="190"/>
                      </a:lnTo>
                      <a:lnTo>
                        <a:pt x="316" y="186"/>
                      </a:lnTo>
                      <a:lnTo>
                        <a:pt x="294" y="183"/>
                      </a:lnTo>
                      <a:lnTo>
                        <a:pt x="274" y="179"/>
                      </a:lnTo>
                      <a:lnTo>
                        <a:pt x="233" y="170"/>
                      </a:lnTo>
                      <a:lnTo>
                        <a:pt x="191" y="159"/>
                      </a:lnTo>
                      <a:lnTo>
                        <a:pt x="172" y="153"/>
                      </a:lnTo>
                      <a:lnTo>
                        <a:pt x="152" y="147"/>
                      </a:lnTo>
                      <a:lnTo>
                        <a:pt x="134" y="140"/>
                      </a:lnTo>
                      <a:lnTo>
                        <a:pt x="119" y="132"/>
                      </a:lnTo>
                      <a:lnTo>
                        <a:pt x="90" y="117"/>
                      </a:lnTo>
                      <a:lnTo>
                        <a:pt x="65" y="98"/>
                      </a:lnTo>
                      <a:lnTo>
                        <a:pt x="43" y="79"/>
                      </a:lnTo>
                      <a:lnTo>
                        <a:pt x="25" y="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222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99" name="Oval 242"/>
                <p:cNvSpPr>
                  <a:spLocks noChangeArrowheads="1"/>
                </p:cNvSpPr>
                <p:nvPr/>
              </p:nvSpPr>
              <p:spPr bwMode="auto">
                <a:xfrm>
                  <a:off x="2244" y="1617"/>
                  <a:ext cx="969" cy="371"/>
                </a:xfrm>
                <a:prstGeom prst="ellipse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  <p:sp>
            <p:nvSpPr>
              <p:cNvPr id="353" name="Freeform 244"/>
              <p:cNvSpPr>
                <a:spLocks/>
              </p:cNvSpPr>
              <p:nvPr/>
            </p:nvSpPr>
            <p:spPr bwMode="auto">
              <a:xfrm>
                <a:off x="2250" y="1257"/>
                <a:ext cx="965" cy="1061"/>
              </a:xfrm>
              <a:custGeom>
                <a:avLst/>
                <a:gdLst>
                  <a:gd name="T0" fmla="*/ 13 w 965"/>
                  <a:gd name="T1" fmla="*/ 20 h 1061"/>
                  <a:gd name="T2" fmla="*/ 4 w 965"/>
                  <a:gd name="T3" fmla="*/ 37 h 1061"/>
                  <a:gd name="T4" fmla="*/ 0 w 965"/>
                  <a:gd name="T5" fmla="*/ 59 h 1061"/>
                  <a:gd name="T6" fmla="*/ 4 w 965"/>
                  <a:gd name="T7" fmla="*/ 100 h 1061"/>
                  <a:gd name="T8" fmla="*/ 23 w 965"/>
                  <a:gd name="T9" fmla="*/ 168 h 1061"/>
                  <a:gd name="T10" fmla="*/ 59 w 965"/>
                  <a:gd name="T11" fmla="*/ 250 h 1061"/>
                  <a:gd name="T12" fmla="*/ 112 w 965"/>
                  <a:gd name="T13" fmla="*/ 341 h 1061"/>
                  <a:gd name="T14" fmla="*/ 178 w 965"/>
                  <a:gd name="T15" fmla="*/ 440 h 1061"/>
                  <a:gd name="T16" fmla="*/ 257 w 965"/>
                  <a:gd name="T17" fmla="*/ 544 h 1061"/>
                  <a:gd name="T18" fmla="*/ 347 w 965"/>
                  <a:gd name="T19" fmla="*/ 651 h 1061"/>
                  <a:gd name="T20" fmla="*/ 444 w 965"/>
                  <a:gd name="T21" fmla="*/ 752 h 1061"/>
                  <a:gd name="T22" fmla="*/ 539 w 965"/>
                  <a:gd name="T23" fmla="*/ 842 h 1061"/>
                  <a:gd name="T24" fmla="*/ 630 w 965"/>
                  <a:gd name="T25" fmla="*/ 920 h 1061"/>
                  <a:gd name="T26" fmla="*/ 715 w 965"/>
                  <a:gd name="T27" fmla="*/ 981 h 1061"/>
                  <a:gd name="T28" fmla="*/ 791 w 965"/>
                  <a:gd name="T29" fmla="*/ 1026 h 1061"/>
                  <a:gd name="T30" fmla="*/ 841 w 965"/>
                  <a:gd name="T31" fmla="*/ 1049 h 1061"/>
                  <a:gd name="T32" fmla="*/ 871 w 965"/>
                  <a:gd name="T33" fmla="*/ 1057 h 1061"/>
                  <a:gd name="T34" fmla="*/ 898 w 965"/>
                  <a:gd name="T35" fmla="*/ 1061 h 1061"/>
                  <a:gd name="T36" fmla="*/ 919 w 965"/>
                  <a:gd name="T37" fmla="*/ 1060 h 1061"/>
                  <a:gd name="T38" fmla="*/ 939 w 965"/>
                  <a:gd name="T39" fmla="*/ 1054 h 1061"/>
                  <a:gd name="T40" fmla="*/ 952 w 965"/>
                  <a:gd name="T41" fmla="*/ 1041 h 1061"/>
                  <a:gd name="T42" fmla="*/ 961 w 965"/>
                  <a:gd name="T43" fmla="*/ 1024 h 1061"/>
                  <a:gd name="T44" fmla="*/ 965 w 965"/>
                  <a:gd name="T45" fmla="*/ 1001 h 1061"/>
                  <a:gd name="T46" fmla="*/ 961 w 965"/>
                  <a:gd name="T47" fmla="*/ 960 h 1061"/>
                  <a:gd name="T48" fmla="*/ 942 w 965"/>
                  <a:gd name="T49" fmla="*/ 892 h 1061"/>
                  <a:gd name="T50" fmla="*/ 906 w 965"/>
                  <a:gd name="T51" fmla="*/ 812 h 1061"/>
                  <a:gd name="T52" fmla="*/ 853 w 965"/>
                  <a:gd name="T53" fmla="*/ 720 h 1061"/>
                  <a:gd name="T54" fmla="*/ 787 w 965"/>
                  <a:gd name="T55" fmla="*/ 621 h 1061"/>
                  <a:gd name="T56" fmla="*/ 708 w 965"/>
                  <a:gd name="T57" fmla="*/ 517 h 1061"/>
                  <a:gd name="T58" fmla="*/ 618 w 965"/>
                  <a:gd name="T59" fmla="*/ 410 h 1061"/>
                  <a:gd name="T60" fmla="*/ 522 w 965"/>
                  <a:gd name="T61" fmla="*/ 308 h 1061"/>
                  <a:gd name="T62" fmla="*/ 427 w 965"/>
                  <a:gd name="T63" fmla="*/ 219 h 1061"/>
                  <a:gd name="T64" fmla="*/ 335 w 965"/>
                  <a:gd name="T65" fmla="*/ 141 h 1061"/>
                  <a:gd name="T66" fmla="*/ 250 w 965"/>
                  <a:gd name="T67" fmla="*/ 80 h 1061"/>
                  <a:gd name="T68" fmla="*/ 174 w 965"/>
                  <a:gd name="T69" fmla="*/ 34 h 1061"/>
                  <a:gd name="T70" fmla="*/ 124 w 965"/>
                  <a:gd name="T71" fmla="*/ 12 h 1061"/>
                  <a:gd name="T72" fmla="*/ 94 w 965"/>
                  <a:gd name="T73" fmla="*/ 3 h 1061"/>
                  <a:gd name="T74" fmla="*/ 67 w 965"/>
                  <a:gd name="T75" fmla="*/ 0 h 1061"/>
                  <a:gd name="T76" fmla="*/ 46 w 965"/>
                  <a:gd name="T77" fmla="*/ 1 h 1061"/>
                  <a:gd name="T78" fmla="*/ 27 w 965"/>
                  <a:gd name="T79" fmla="*/ 7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65" h="1061">
                    <a:moveTo>
                      <a:pt x="19" y="13"/>
                    </a:moveTo>
                    <a:lnTo>
                      <a:pt x="13" y="20"/>
                    </a:lnTo>
                    <a:lnTo>
                      <a:pt x="9" y="27"/>
                    </a:lnTo>
                    <a:lnTo>
                      <a:pt x="4" y="37"/>
                    </a:lnTo>
                    <a:lnTo>
                      <a:pt x="1" y="47"/>
                    </a:lnTo>
                    <a:lnTo>
                      <a:pt x="0" y="59"/>
                    </a:lnTo>
                    <a:lnTo>
                      <a:pt x="0" y="71"/>
                    </a:lnTo>
                    <a:lnTo>
                      <a:pt x="4" y="100"/>
                    </a:lnTo>
                    <a:lnTo>
                      <a:pt x="11" y="132"/>
                    </a:lnTo>
                    <a:lnTo>
                      <a:pt x="23" y="168"/>
                    </a:lnTo>
                    <a:lnTo>
                      <a:pt x="40" y="207"/>
                    </a:lnTo>
                    <a:lnTo>
                      <a:pt x="59" y="250"/>
                    </a:lnTo>
                    <a:lnTo>
                      <a:pt x="84" y="294"/>
                    </a:lnTo>
                    <a:lnTo>
                      <a:pt x="112" y="341"/>
                    </a:lnTo>
                    <a:lnTo>
                      <a:pt x="143" y="390"/>
                    </a:lnTo>
                    <a:lnTo>
                      <a:pt x="178" y="440"/>
                    </a:lnTo>
                    <a:lnTo>
                      <a:pt x="215" y="491"/>
                    </a:lnTo>
                    <a:lnTo>
                      <a:pt x="257" y="544"/>
                    </a:lnTo>
                    <a:lnTo>
                      <a:pt x="301" y="597"/>
                    </a:lnTo>
                    <a:lnTo>
                      <a:pt x="347" y="651"/>
                    </a:lnTo>
                    <a:lnTo>
                      <a:pt x="396" y="703"/>
                    </a:lnTo>
                    <a:lnTo>
                      <a:pt x="444" y="752"/>
                    </a:lnTo>
                    <a:lnTo>
                      <a:pt x="492" y="799"/>
                    </a:lnTo>
                    <a:lnTo>
                      <a:pt x="539" y="842"/>
                    </a:lnTo>
                    <a:lnTo>
                      <a:pt x="584" y="883"/>
                    </a:lnTo>
                    <a:lnTo>
                      <a:pt x="630" y="920"/>
                    </a:lnTo>
                    <a:lnTo>
                      <a:pt x="673" y="952"/>
                    </a:lnTo>
                    <a:lnTo>
                      <a:pt x="715" y="981"/>
                    </a:lnTo>
                    <a:lnTo>
                      <a:pt x="755" y="1006"/>
                    </a:lnTo>
                    <a:lnTo>
                      <a:pt x="791" y="1026"/>
                    </a:lnTo>
                    <a:lnTo>
                      <a:pt x="826" y="1043"/>
                    </a:lnTo>
                    <a:lnTo>
                      <a:pt x="841" y="1049"/>
                    </a:lnTo>
                    <a:lnTo>
                      <a:pt x="857" y="1054"/>
                    </a:lnTo>
                    <a:lnTo>
                      <a:pt x="871" y="1057"/>
                    </a:lnTo>
                    <a:lnTo>
                      <a:pt x="885" y="1060"/>
                    </a:lnTo>
                    <a:lnTo>
                      <a:pt x="898" y="1061"/>
                    </a:lnTo>
                    <a:lnTo>
                      <a:pt x="910" y="1061"/>
                    </a:lnTo>
                    <a:lnTo>
                      <a:pt x="919" y="1060"/>
                    </a:lnTo>
                    <a:lnTo>
                      <a:pt x="930" y="1057"/>
                    </a:lnTo>
                    <a:lnTo>
                      <a:pt x="939" y="1054"/>
                    </a:lnTo>
                    <a:lnTo>
                      <a:pt x="946" y="1048"/>
                    </a:lnTo>
                    <a:lnTo>
                      <a:pt x="952" y="1041"/>
                    </a:lnTo>
                    <a:lnTo>
                      <a:pt x="958" y="1033"/>
                    </a:lnTo>
                    <a:lnTo>
                      <a:pt x="961" y="1024"/>
                    </a:lnTo>
                    <a:lnTo>
                      <a:pt x="964" y="1013"/>
                    </a:lnTo>
                    <a:lnTo>
                      <a:pt x="965" y="1001"/>
                    </a:lnTo>
                    <a:lnTo>
                      <a:pt x="965" y="989"/>
                    </a:lnTo>
                    <a:lnTo>
                      <a:pt x="961" y="960"/>
                    </a:lnTo>
                    <a:lnTo>
                      <a:pt x="954" y="928"/>
                    </a:lnTo>
                    <a:lnTo>
                      <a:pt x="942" y="892"/>
                    </a:lnTo>
                    <a:lnTo>
                      <a:pt x="927" y="854"/>
                    </a:lnTo>
                    <a:lnTo>
                      <a:pt x="906" y="812"/>
                    </a:lnTo>
                    <a:lnTo>
                      <a:pt x="882" y="767"/>
                    </a:lnTo>
                    <a:lnTo>
                      <a:pt x="853" y="720"/>
                    </a:lnTo>
                    <a:lnTo>
                      <a:pt x="822" y="671"/>
                    </a:lnTo>
                    <a:lnTo>
                      <a:pt x="787" y="621"/>
                    </a:lnTo>
                    <a:lnTo>
                      <a:pt x="750" y="569"/>
                    </a:lnTo>
                    <a:lnTo>
                      <a:pt x="708" y="517"/>
                    </a:lnTo>
                    <a:lnTo>
                      <a:pt x="665" y="464"/>
                    </a:lnTo>
                    <a:lnTo>
                      <a:pt x="618" y="410"/>
                    </a:lnTo>
                    <a:lnTo>
                      <a:pt x="570" y="357"/>
                    </a:lnTo>
                    <a:lnTo>
                      <a:pt x="522" y="308"/>
                    </a:lnTo>
                    <a:lnTo>
                      <a:pt x="474" y="262"/>
                    </a:lnTo>
                    <a:lnTo>
                      <a:pt x="427" y="219"/>
                    </a:lnTo>
                    <a:lnTo>
                      <a:pt x="381" y="178"/>
                    </a:lnTo>
                    <a:lnTo>
                      <a:pt x="335" y="141"/>
                    </a:lnTo>
                    <a:lnTo>
                      <a:pt x="292" y="108"/>
                    </a:lnTo>
                    <a:lnTo>
                      <a:pt x="250" y="80"/>
                    </a:lnTo>
                    <a:lnTo>
                      <a:pt x="212" y="55"/>
                    </a:lnTo>
                    <a:lnTo>
                      <a:pt x="174" y="34"/>
                    </a:lnTo>
                    <a:lnTo>
                      <a:pt x="140" y="19"/>
                    </a:lnTo>
                    <a:lnTo>
                      <a:pt x="124" y="12"/>
                    </a:lnTo>
                    <a:lnTo>
                      <a:pt x="108" y="7"/>
                    </a:lnTo>
                    <a:lnTo>
                      <a:pt x="94" y="3"/>
                    </a:lnTo>
                    <a:lnTo>
                      <a:pt x="81" y="1"/>
                    </a:lnTo>
                    <a:lnTo>
                      <a:pt x="67" y="0"/>
                    </a:lnTo>
                    <a:lnTo>
                      <a:pt x="55" y="0"/>
                    </a:lnTo>
                    <a:lnTo>
                      <a:pt x="46" y="1"/>
                    </a:lnTo>
                    <a:lnTo>
                      <a:pt x="36" y="3"/>
                    </a:lnTo>
                    <a:lnTo>
                      <a:pt x="27" y="7"/>
                    </a:lnTo>
                    <a:lnTo>
                      <a:pt x="19" y="13"/>
                    </a:lnTo>
                    <a:close/>
                  </a:path>
                </a:pathLst>
              </a:cu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4" name="Line 245"/>
              <p:cNvSpPr>
                <a:spLocks noChangeShapeType="1"/>
              </p:cNvSpPr>
              <p:nvPr/>
            </p:nvSpPr>
            <p:spPr bwMode="auto">
              <a:xfrm>
                <a:off x="2243" y="1326"/>
                <a:ext cx="1" cy="48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5" name="Line 246"/>
              <p:cNvSpPr>
                <a:spLocks noChangeShapeType="1"/>
              </p:cNvSpPr>
              <p:nvPr/>
            </p:nvSpPr>
            <p:spPr bwMode="auto">
              <a:xfrm>
                <a:off x="2469" y="1752"/>
                <a:ext cx="1" cy="21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6" name="Line 247"/>
              <p:cNvSpPr>
                <a:spLocks noChangeShapeType="1"/>
              </p:cNvSpPr>
              <p:nvPr/>
            </p:nvSpPr>
            <p:spPr bwMode="auto">
              <a:xfrm>
                <a:off x="2555" y="1867"/>
                <a:ext cx="2" cy="115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7" name="Line 248"/>
              <p:cNvSpPr>
                <a:spLocks noChangeShapeType="1"/>
              </p:cNvSpPr>
              <p:nvPr/>
            </p:nvSpPr>
            <p:spPr bwMode="auto">
              <a:xfrm>
                <a:off x="2776" y="1977"/>
                <a:ext cx="2" cy="115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8" name="Line 249"/>
              <p:cNvSpPr>
                <a:spLocks noChangeShapeType="1"/>
              </p:cNvSpPr>
              <p:nvPr/>
            </p:nvSpPr>
            <p:spPr bwMode="auto">
              <a:xfrm>
                <a:off x="2853" y="1977"/>
                <a:ext cx="2" cy="17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9" name="Line 250"/>
              <p:cNvSpPr>
                <a:spLocks noChangeShapeType="1"/>
              </p:cNvSpPr>
              <p:nvPr/>
            </p:nvSpPr>
            <p:spPr bwMode="auto">
              <a:xfrm>
                <a:off x="2930" y="1970"/>
                <a:ext cx="1" cy="246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0" name="Line 251"/>
              <p:cNvSpPr>
                <a:spLocks noChangeShapeType="1"/>
              </p:cNvSpPr>
              <p:nvPr/>
            </p:nvSpPr>
            <p:spPr bwMode="auto">
              <a:xfrm>
                <a:off x="3005" y="1953"/>
                <a:ext cx="1" cy="306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1" name="Line 252"/>
              <p:cNvSpPr>
                <a:spLocks noChangeShapeType="1"/>
              </p:cNvSpPr>
              <p:nvPr/>
            </p:nvSpPr>
            <p:spPr bwMode="auto">
              <a:xfrm>
                <a:off x="3079" y="1936"/>
                <a:ext cx="1" cy="364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2" name="Line 253"/>
              <p:cNvSpPr>
                <a:spLocks noChangeShapeType="1"/>
              </p:cNvSpPr>
              <p:nvPr/>
            </p:nvSpPr>
            <p:spPr bwMode="auto">
              <a:xfrm>
                <a:off x="3151" y="1900"/>
                <a:ext cx="4" cy="422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grpSp>
            <p:nvGrpSpPr>
              <p:cNvPr id="363" name="Group 288"/>
              <p:cNvGrpSpPr>
                <a:grpSpLocks/>
              </p:cNvGrpSpPr>
              <p:nvPr/>
            </p:nvGrpSpPr>
            <p:grpSpPr bwMode="auto">
              <a:xfrm>
                <a:off x="2726" y="773"/>
                <a:ext cx="7" cy="1817"/>
                <a:chOff x="2726" y="773"/>
                <a:chExt cx="7" cy="1817"/>
              </a:xfrm>
            </p:grpSpPr>
            <p:sp>
              <p:nvSpPr>
                <p:cNvPr id="364" name="Freeform 254"/>
                <p:cNvSpPr>
                  <a:spLocks/>
                </p:cNvSpPr>
                <p:nvPr/>
              </p:nvSpPr>
              <p:spPr bwMode="auto">
                <a:xfrm>
                  <a:off x="2726" y="773"/>
                  <a:ext cx="7" cy="65"/>
                </a:xfrm>
                <a:custGeom>
                  <a:avLst/>
                  <a:gdLst>
                    <a:gd name="T0" fmla="*/ 7 w 7"/>
                    <a:gd name="T1" fmla="*/ 5 h 65"/>
                    <a:gd name="T2" fmla="*/ 7 w 7"/>
                    <a:gd name="T3" fmla="*/ 4 h 65"/>
                    <a:gd name="T4" fmla="*/ 6 w 7"/>
                    <a:gd name="T5" fmla="*/ 3 h 65"/>
                    <a:gd name="T6" fmla="*/ 5 w 7"/>
                    <a:gd name="T7" fmla="*/ 1 h 65"/>
                    <a:gd name="T8" fmla="*/ 4 w 7"/>
                    <a:gd name="T9" fmla="*/ 0 h 65"/>
                    <a:gd name="T10" fmla="*/ 4 w 7"/>
                    <a:gd name="T11" fmla="*/ 0 h 65"/>
                    <a:gd name="T12" fmla="*/ 2 w 7"/>
                    <a:gd name="T13" fmla="*/ 1 h 65"/>
                    <a:gd name="T14" fmla="*/ 1 w 7"/>
                    <a:gd name="T15" fmla="*/ 3 h 65"/>
                    <a:gd name="T16" fmla="*/ 0 w 7"/>
                    <a:gd name="T17" fmla="*/ 4 h 65"/>
                    <a:gd name="T18" fmla="*/ 0 w 7"/>
                    <a:gd name="T19" fmla="*/ 60 h 65"/>
                    <a:gd name="T20" fmla="*/ 0 w 7"/>
                    <a:gd name="T21" fmla="*/ 61 h 65"/>
                    <a:gd name="T22" fmla="*/ 1 w 7"/>
                    <a:gd name="T23" fmla="*/ 62 h 65"/>
                    <a:gd name="T24" fmla="*/ 2 w 7"/>
                    <a:gd name="T25" fmla="*/ 64 h 65"/>
                    <a:gd name="T26" fmla="*/ 4 w 7"/>
                    <a:gd name="T27" fmla="*/ 65 h 65"/>
                    <a:gd name="T28" fmla="*/ 5 w 7"/>
                    <a:gd name="T29" fmla="*/ 65 h 65"/>
                    <a:gd name="T30" fmla="*/ 6 w 7"/>
                    <a:gd name="T31" fmla="*/ 64 h 65"/>
                    <a:gd name="T32" fmla="*/ 7 w 7"/>
                    <a:gd name="T33" fmla="*/ 62 h 65"/>
                    <a:gd name="T34" fmla="*/ 7 w 7"/>
                    <a:gd name="T35" fmla="*/ 61 h 65"/>
                    <a:gd name="T36" fmla="*/ 7 w 7"/>
                    <a:gd name="T37" fmla="*/ 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5">
                      <a:moveTo>
                        <a:pt x="7" y="5"/>
                      </a:moveTo>
                      <a:lnTo>
                        <a:pt x="7" y="4"/>
                      </a:lnTo>
                      <a:lnTo>
                        <a:pt x="6" y="3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0" y="4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2" y="64"/>
                      </a:lnTo>
                      <a:lnTo>
                        <a:pt x="4" y="65"/>
                      </a:lnTo>
                      <a:lnTo>
                        <a:pt x="5" y="65"/>
                      </a:lnTo>
                      <a:lnTo>
                        <a:pt x="6" y="64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65" name="Freeform 255"/>
                <p:cNvSpPr>
                  <a:spLocks/>
                </p:cNvSpPr>
                <p:nvPr/>
              </p:nvSpPr>
              <p:spPr bwMode="auto">
                <a:xfrm>
                  <a:off x="2726" y="852"/>
                  <a:ext cx="7" cy="15"/>
                </a:xfrm>
                <a:custGeom>
                  <a:avLst/>
                  <a:gdLst>
                    <a:gd name="T0" fmla="*/ 7 w 7"/>
                    <a:gd name="T1" fmla="*/ 4 h 15"/>
                    <a:gd name="T2" fmla="*/ 7 w 7"/>
                    <a:gd name="T3" fmla="*/ 3 h 15"/>
                    <a:gd name="T4" fmla="*/ 7 w 7"/>
                    <a:gd name="T5" fmla="*/ 1 h 15"/>
                    <a:gd name="T6" fmla="*/ 6 w 7"/>
                    <a:gd name="T7" fmla="*/ 0 h 15"/>
                    <a:gd name="T8" fmla="*/ 5 w 7"/>
                    <a:gd name="T9" fmla="*/ 0 h 15"/>
                    <a:gd name="T10" fmla="*/ 4 w 7"/>
                    <a:gd name="T11" fmla="*/ 0 h 15"/>
                    <a:gd name="T12" fmla="*/ 2 w 7"/>
                    <a:gd name="T13" fmla="*/ 0 h 15"/>
                    <a:gd name="T14" fmla="*/ 1 w 7"/>
                    <a:gd name="T15" fmla="*/ 1 h 15"/>
                    <a:gd name="T16" fmla="*/ 0 w 7"/>
                    <a:gd name="T17" fmla="*/ 3 h 15"/>
                    <a:gd name="T18" fmla="*/ 0 w 7"/>
                    <a:gd name="T19" fmla="*/ 10 h 15"/>
                    <a:gd name="T20" fmla="*/ 0 w 7"/>
                    <a:gd name="T21" fmla="*/ 11 h 15"/>
                    <a:gd name="T22" fmla="*/ 1 w 7"/>
                    <a:gd name="T23" fmla="*/ 12 h 15"/>
                    <a:gd name="T24" fmla="*/ 2 w 7"/>
                    <a:gd name="T25" fmla="*/ 13 h 15"/>
                    <a:gd name="T26" fmla="*/ 4 w 7"/>
                    <a:gd name="T27" fmla="*/ 15 h 15"/>
                    <a:gd name="T28" fmla="*/ 5 w 7"/>
                    <a:gd name="T29" fmla="*/ 15 h 15"/>
                    <a:gd name="T30" fmla="*/ 6 w 7"/>
                    <a:gd name="T31" fmla="*/ 13 h 15"/>
                    <a:gd name="T32" fmla="*/ 7 w 7"/>
                    <a:gd name="T33" fmla="*/ 12 h 15"/>
                    <a:gd name="T34" fmla="*/ 7 w 7"/>
                    <a:gd name="T35" fmla="*/ 11 h 15"/>
                    <a:gd name="T36" fmla="*/ 7 w 7"/>
                    <a:gd name="T37" fmla="*/ 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5">
                      <a:moveTo>
                        <a:pt x="7" y="4"/>
                      </a:moveTo>
                      <a:lnTo>
                        <a:pt x="7" y="3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2" y="13"/>
                      </a:lnTo>
                      <a:lnTo>
                        <a:pt x="4" y="15"/>
                      </a:lnTo>
                      <a:lnTo>
                        <a:pt x="5" y="15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66" name="Freeform 256"/>
                <p:cNvSpPr>
                  <a:spLocks/>
                </p:cNvSpPr>
                <p:nvPr/>
              </p:nvSpPr>
              <p:spPr bwMode="auto">
                <a:xfrm>
                  <a:off x="2726" y="881"/>
                  <a:ext cx="7" cy="64"/>
                </a:xfrm>
                <a:custGeom>
                  <a:avLst/>
                  <a:gdLst>
                    <a:gd name="T0" fmla="*/ 7 w 7"/>
                    <a:gd name="T1" fmla="*/ 3 h 64"/>
                    <a:gd name="T2" fmla="*/ 7 w 7"/>
                    <a:gd name="T3" fmla="*/ 2 h 64"/>
                    <a:gd name="T4" fmla="*/ 7 w 7"/>
                    <a:gd name="T5" fmla="*/ 1 h 64"/>
                    <a:gd name="T6" fmla="*/ 6 w 7"/>
                    <a:gd name="T7" fmla="*/ 0 h 64"/>
                    <a:gd name="T8" fmla="*/ 5 w 7"/>
                    <a:gd name="T9" fmla="*/ 0 h 64"/>
                    <a:gd name="T10" fmla="*/ 4 w 7"/>
                    <a:gd name="T11" fmla="*/ 0 h 64"/>
                    <a:gd name="T12" fmla="*/ 2 w 7"/>
                    <a:gd name="T13" fmla="*/ 0 h 64"/>
                    <a:gd name="T14" fmla="*/ 1 w 7"/>
                    <a:gd name="T15" fmla="*/ 1 h 64"/>
                    <a:gd name="T16" fmla="*/ 0 w 7"/>
                    <a:gd name="T17" fmla="*/ 2 h 64"/>
                    <a:gd name="T18" fmla="*/ 0 w 7"/>
                    <a:gd name="T19" fmla="*/ 60 h 64"/>
                    <a:gd name="T20" fmla="*/ 0 w 7"/>
                    <a:gd name="T21" fmla="*/ 61 h 64"/>
                    <a:gd name="T22" fmla="*/ 1 w 7"/>
                    <a:gd name="T23" fmla="*/ 62 h 64"/>
                    <a:gd name="T24" fmla="*/ 2 w 7"/>
                    <a:gd name="T25" fmla="*/ 63 h 64"/>
                    <a:gd name="T26" fmla="*/ 4 w 7"/>
                    <a:gd name="T27" fmla="*/ 64 h 64"/>
                    <a:gd name="T28" fmla="*/ 5 w 7"/>
                    <a:gd name="T29" fmla="*/ 64 h 64"/>
                    <a:gd name="T30" fmla="*/ 6 w 7"/>
                    <a:gd name="T31" fmla="*/ 63 h 64"/>
                    <a:gd name="T32" fmla="*/ 7 w 7"/>
                    <a:gd name="T33" fmla="*/ 62 h 64"/>
                    <a:gd name="T34" fmla="*/ 7 w 7"/>
                    <a:gd name="T35" fmla="*/ 61 h 64"/>
                    <a:gd name="T36" fmla="*/ 7 w 7"/>
                    <a:gd name="T37" fmla="*/ 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2" y="63"/>
                      </a:lnTo>
                      <a:lnTo>
                        <a:pt x="4" y="64"/>
                      </a:lnTo>
                      <a:lnTo>
                        <a:pt x="5" y="64"/>
                      </a:lnTo>
                      <a:lnTo>
                        <a:pt x="6" y="63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67" name="Freeform 257"/>
                <p:cNvSpPr>
                  <a:spLocks/>
                </p:cNvSpPr>
                <p:nvPr/>
              </p:nvSpPr>
              <p:spPr bwMode="auto">
                <a:xfrm>
                  <a:off x="2726" y="960"/>
                  <a:ext cx="7" cy="14"/>
                </a:xfrm>
                <a:custGeom>
                  <a:avLst/>
                  <a:gdLst>
                    <a:gd name="T0" fmla="*/ 7 w 7"/>
                    <a:gd name="T1" fmla="*/ 3 h 14"/>
                    <a:gd name="T2" fmla="*/ 7 w 7"/>
                    <a:gd name="T3" fmla="*/ 2 h 14"/>
                    <a:gd name="T4" fmla="*/ 7 w 7"/>
                    <a:gd name="T5" fmla="*/ 1 h 14"/>
                    <a:gd name="T6" fmla="*/ 6 w 7"/>
                    <a:gd name="T7" fmla="*/ 0 h 14"/>
                    <a:gd name="T8" fmla="*/ 5 w 7"/>
                    <a:gd name="T9" fmla="*/ 0 h 14"/>
                    <a:gd name="T10" fmla="*/ 4 w 7"/>
                    <a:gd name="T11" fmla="*/ 0 h 14"/>
                    <a:gd name="T12" fmla="*/ 2 w 7"/>
                    <a:gd name="T13" fmla="*/ 0 h 14"/>
                    <a:gd name="T14" fmla="*/ 1 w 7"/>
                    <a:gd name="T15" fmla="*/ 1 h 14"/>
                    <a:gd name="T16" fmla="*/ 0 w 7"/>
                    <a:gd name="T17" fmla="*/ 2 h 14"/>
                    <a:gd name="T18" fmla="*/ 0 w 7"/>
                    <a:gd name="T19" fmla="*/ 9 h 14"/>
                    <a:gd name="T20" fmla="*/ 0 w 7"/>
                    <a:gd name="T21" fmla="*/ 11 h 14"/>
                    <a:gd name="T22" fmla="*/ 1 w 7"/>
                    <a:gd name="T23" fmla="*/ 12 h 14"/>
                    <a:gd name="T24" fmla="*/ 2 w 7"/>
                    <a:gd name="T25" fmla="*/ 13 h 14"/>
                    <a:gd name="T26" fmla="*/ 4 w 7"/>
                    <a:gd name="T27" fmla="*/ 14 h 14"/>
                    <a:gd name="T28" fmla="*/ 5 w 7"/>
                    <a:gd name="T29" fmla="*/ 14 h 14"/>
                    <a:gd name="T30" fmla="*/ 6 w 7"/>
                    <a:gd name="T31" fmla="*/ 13 h 14"/>
                    <a:gd name="T32" fmla="*/ 7 w 7"/>
                    <a:gd name="T33" fmla="*/ 12 h 14"/>
                    <a:gd name="T34" fmla="*/ 7 w 7"/>
                    <a:gd name="T35" fmla="*/ 11 h 14"/>
                    <a:gd name="T36" fmla="*/ 7 w 7"/>
                    <a:gd name="T37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2" y="13"/>
                      </a:lnTo>
                      <a:lnTo>
                        <a:pt x="4" y="14"/>
                      </a:lnTo>
                      <a:lnTo>
                        <a:pt x="5" y="14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68" name="Freeform 258"/>
                <p:cNvSpPr>
                  <a:spLocks/>
                </p:cNvSpPr>
                <p:nvPr/>
              </p:nvSpPr>
              <p:spPr bwMode="auto">
                <a:xfrm>
                  <a:off x="2726" y="989"/>
                  <a:ext cx="7" cy="64"/>
                </a:xfrm>
                <a:custGeom>
                  <a:avLst/>
                  <a:gdLst>
                    <a:gd name="T0" fmla="*/ 7 w 7"/>
                    <a:gd name="T1" fmla="*/ 3 h 64"/>
                    <a:gd name="T2" fmla="*/ 7 w 7"/>
                    <a:gd name="T3" fmla="*/ 2 h 64"/>
                    <a:gd name="T4" fmla="*/ 7 w 7"/>
                    <a:gd name="T5" fmla="*/ 1 h 64"/>
                    <a:gd name="T6" fmla="*/ 6 w 7"/>
                    <a:gd name="T7" fmla="*/ 0 h 64"/>
                    <a:gd name="T8" fmla="*/ 5 w 7"/>
                    <a:gd name="T9" fmla="*/ 0 h 64"/>
                    <a:gd name="T10" fmla="*/ 4 w 7"/>
                    <a:gd name="T11" fmla="*/ 0 h 64"/>
                    <a:gd name="T12" fmla="*/ 2 w 7"/>
                    <a:gd name="T13" fmla="*/ 0 h 64"/>
                    <a:gd name="T14" fmla="*/ 1 w 7"/>
                    <a:gd name="T15" fmla="*/ 1 h 64"/>
                    <a:gd name="T16" fmla="*/ 0 w 7"/>
                    <a:gd name="T17" fmla="*/ 2 h 64"/>
                    <a:gd name="T18" fmla="*/ 0 w 7"/>
                    <a:gd name="T19" fmla="*/ 59 h 64"/>
                    <a:gd name="T20" fmla="*/ 0 w 7"/>
                    <a:gd name="T21" fmla="*/ 61 h 64"/>
                    <a:gd name="T22" fmla="*/ 1 w 7"/>
                    <a:gd name="T23" fmla="*/ 62 h 64"/>
                    <a:gd name="T24" fmla="*/ 2 w 7"/>
                    <a:gd name="T25" fmla="*/ 63 h 64"/>
                    <a:gd name="T26" fmla="*/ 4 w 7"/>
                    <a:gd name="T27" fmla="*/ 64 h 64"/>
                    <a:gd name="T28" fmla="*/ 5 w 7"/>
                    <a:gd name="T29" fmla="*/ 64 h 64"/>
                    <a:gd name="T30" fmla="*/ 6 w 7"/>
                    <a:gd name="T31" fmla="*/ 63 h 64"/>
                    <a:gd name="T32" fmla="*/ 7 w 7"/>
                    <a:gd name="T33" fmla="*/ 62 h 64"/>
                    <a:gd name="T34" fmla="*/ 7 w 7"/>
                    <a:gd name="T35" fmla="*/ 61 h 64"/>
                    <a:gd name="T36" fmla="*/ 7 w 7"/>
                    <a:gd name="T37" fmla="*/ 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59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2" y="63"/>
                      </a:lnTo>
                      <a:lnTo>
                        <a:pt x="4" y="64"/>
                      </a:lnTo>
                      <a:lnTo>
                        <a:pt x="5" y="64"/>
                      </a:lnTo>
                      <a:lnTo>
                        <a:pt x="6" y="63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69" name="Freeform 259"/>
                <p:cNvSpPr>
                  <a:spLocks/>
                </p:cNvSpPr>
                <p:nvPr/>
              </p:nvSpPr>
              <p:spPr bwMode="auto">
                <a:xfrm>
                  <a:off x="2726" y="1068"/>
                  <a:ext cx="7" cy="14"/>
                </a:xfrm>
                <a:custGeom>
                  <a:avLst/>
                  <a:gdLst>
                    <a:gd name="T0" fmla="*/ 7 w 7"/>
                    <a:gd name="T1" fmla="*/ 3 h 14"/>
                    <a:gd name="T2" fmla="*/ 7 w 7"/>
                    <a:gd name="T3" fmla="*/ 2 h 14"/>
                    <a:gd name="T4" fmla="*/ 7 w 7"/>
                    <a:gd name="T5" fmla="*/ 1 h 14"/>
                    <a:gd name="T6" fmla="*/ 6 w 7"/>
                    <a:gd name="T7" fmla="*/ 0 h 14"/>
                    <a:gd name="T8" fmla="*/ 5 w 7"/>
                    <a:gd name="T9" fmla="*/ 0 h 14"/>
                    <a:gd name="T10" fmla="*/ 4 w 7"/>
                    <a:gd name="T11" fmla="*/ 0 h 14"/>
                    <a:gd name="T12" fmla="*/ 2 w 7"/>
                    <a:gd name="T13" fmla="*/ 0 h 14"/>
                    <a:gd name="T14" fmla="*/ 1 w 7"/>
                    <a:gd name="T15" fmla="*/ 1 h 14"/>
                    <a:gd name="T16" fmla="*/ 0 w 7"/>
                    <a:gd name="T17" fmla="*/ 2 h 14"/>
                    <a:gd name="T18" fmla="*/ 0 w 7"/>
                    <a:gd name="T19" fmla="*/ 9 h 14"/>
                    <a:gd name="T20" fmla="*/ 0 w 7"/>
                    <a:gd name="T21" fmla="*/ 10 h 14"/>
                    <a:gd name="T22" fmla="*/ 1 w 7"/>
                    <a:gd name="T23" fmla="*/ 12 h 14"/>
                    <a:gd name="T24" fmla="*/ 2 w 7"/>
                    <a:gd name="T25" fmla="*/ 13 h 14"/>
                    <a:gd name="T26" fmla="*/ 4 w 7"/>
                    <a:gd name="T27" fmla="*/ 14 h 14"/>
                    <a:gd name="T28" fmla="*/ 5 w 7"/>
                    <a:gd name="T29" fmla="*/ 14 h 14"/>
                    <a:gd name="T30" fmla="*/ 6 w 7"/>
                    <a:gd name="T31" fmla="*/ 13 h 14"/>
                    <a:gd name="T32" fmla="*/ 7 w 7"/>
                    <a:gd name="T33" fmla="*/ 12 h 14"/>
                    <a:gd name="T34" fmla="*/ 7 w 7"/>
                    <a:gd name="T35" fmla="*/ 10 h 14"/>
                    <a:gd name="T36" fmla="*/ 7 w 7"/>
                    <a:gd name="T37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2" y="13"/>
                      </a:lnTo>
                      <a:lnTo>
                        <a:pt x="4" y="14"/>
                      </a:lnTo>
                      <a:lnTo>
                        <a:pt x="5" y="14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0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70" name="Freeform 260"/>
                <p:cNvSpPr>
                  <a:spLocks/>
                </p:cNvSpPr>
                <p:nvPr/>
              </p:nvSpPr>
              <p:spPr bwMode="auto">
                <a:xfrm>
                  <a:off x="2726" y="1096"/>
                  <a:ext cx="7" cy="65"/>
                </a:xfrm>
                <a:custGeom>
                  <a:avLst/>
                  <a:gdLst>
                    <a:gd name="T0" fmla="*/ 7 w 7"/>
                    <a:gd name="T1" fmla="*/ 4 h 65"/>
                    <a:gd name="T2" fmla="*/ 7 w 7"/>
                    <a:gd name="T3" fmla="*/ 3 h 65"/>
                    <a:gd name="T4" fmla="*/ 7 w 7"/>
                    <a:gd name="T5" fmla="*/ 1 h 65"/>
                    <a:gd name="T6" fmla="*/ 6 w 7"/>
                    <a:gd name="T7" fmla="*/ 0 h 65"/>
                    <a:gd name="T8" fmla="*/ 5 w 7"/>
                    <a:gd name="T9" fmla="*/ 0 h 65"/>
                    <a:gd name="T10" fmla="*/ 4 w 7"/>
                    <a:gd name="T11" fmla="*/ 0 h 65"/>
                    <a:gd name="T12" fmla="*/ 2 w 7"/>
                    <a:gd name="T13" fmla="*/ 0 h 65"/>
                    <a:gd name="T14" fmla="*/ 1 w 7"/>
                    <a:gd name="T15" fmla="*/ 1 h 65"/>
                    <a:gd name="T16" fmla="*/ 0 w 7"/>
                    <a:gd name="T17" fmla="*/ 3 h 65"/>
                    <a:gd name="T18" fmla="*/ 0 w 7"/>
                    <a:gd name="T19" fmla="*/ 60 h 65"/>
                    <a:gd name="T20" fmla="*/ 0 w 7"/>
                    <a:gd name="T21" fmla="*/ 61 h 65"/>
                    <a:gd name="T22" fmla="*/ 1 w 7"/>
                    <a:gd name="T23" fmla="*/ 62 h 65"/>
                    <a:gd name="T24" fmla="*/ 2 w 7"/>
                    <a:gd name="T25" fmla="*/ 64 h 65"/>
                    <a:gd name="T26" fmla="*/ 4 w 7"/>
                    <a:gd name="T27" fmla="*/ 65 h 65"/>
                    <a:gd name="T28" fmla="*/ 5 w 7"/>
                    <a:gd name="T29" fmla="*/ 65 h 65"/>
                    <a:gd name="T30" fmla="*/ 6 w 7"/>
                    <a:gd name="T31" fmla="*/ 64 h 65"/>
                    <a:gd name="T32" fmla="*/ 7 w 7"/>
                    <a:gd name="T33" fmla="*/ 62 h 65"/>
                    <a:gd name="T34" fmla="*/ 7 w 7"/>
                    <a:gd name="T35" fmla="*/ 61 h 65"/>
                    <a:gd name="T36" fmla="*/ 7 w 7"/>
                    <a:gd name="T37" fmla="*/ 4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5">
                      <a:moveTo>
                        <a:pt x="7" y="4"/>
                      </a:moveTo>
                      <a:lnTo>
                        <a:pt x="7" y="3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2" y="64"/>
                      </a:lnTo>
                      <a:lnTo>
                        <a:pt x="4" y="65"/>
                      </a:lnTo>
                      <a:lnTo>
                        <a:pt x="5" y="65"/>
                      </a:lnTo>
                      <a:lnTo>
                        <a:pt x="6" y="64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71" name="Freeform 261"/>
                <p:cNvSpPr>
                  <a:spLocks/>
                </p:cNvSpPr>
                <p:nvPr/>
              </p:nvSpPr>
              <p:spPr bwMode="auto">
                <a:xfrm>
                  <a:off x="2726" y="1175"/>
                  <a:ext cx="7" cy="15"/>
                </a:xfrm>
                <a:custGeom>
                  <a:avLst/>
                  <a:gdLst>
                    <a:gd name="T0" fmla="*/ 7 w 7"/>
                    <a:gd name="T1" fmla="*/ 4 h 15"/>
                    <a:gd name="T2" fmla="*/ 7 w 7"/>
                    <a:gd name="T3" fmla="*/ 3 h 15"/>
                    <a:gd name="T4" fmla="*/ 7 w 7"/>
                    <a:gd name="T5" fmla="*/ 1 h 15"/>
                    <a:gd name="T6" fmla="*/ 6 w 7"/>
                    <a:gd name="T7" fmla="*/ 0 h 15"/>
                    <a:gd name="T8" fmla="*/ 5 w 7"/>
                    <a:gd name="T9" fmla="*/ 0 h 15"/>
                    <a:gd name="T10" fmla="*/ 4 w 7"/>
                    <a:gd name="T11" fmla="*/ 0 h 15"/>
                    <a:gd name="T12" fmla="*/ 2 w 7"/>
                    <a:gd name="T13" fmla="*/ 0 h 15"/>
                    <a:gd name="T14" fmla="*/ 1 w 7"/>
                    <a:gd name="T15" fmla="*/ 1 h 15"/>
                    <a:gd name="T16" fmla="*/ 0 w 7"/>
                    <a:gd name="T17" fmla="*/ 3 h 15"/>
                    <a:gd name="T18" fmla="*/ 0 w 7"/>
                    <a:gd name="T19" fmla="*/ 10 h 15"/>
                    <a:gd name="T20" fmla="*/ 0 w 7"/>
                    <a:gd name="T21" fmla="*/ 11 h 15"/>
                    <a:gd name="T22" fmla="*/ 1 w 7"/>
                    <a:gd name="T23" fmla="*/ 12 h 15"/>
                    <a:gd name="T24" fmla="*/ 2 w 7"/>
                    <a:gd name="T25" fmla="*/ 13 h 15"/>
                    <a:gd name="T26" fmla="*/ 4 w 7"/>
                    <a:gd name="T27" fmla="*/ 15 h 15"/>
                    <a:gd name="T28" fmla="*/ 5 w 7"/>
                    <a:gd name="T29" fmla="*/ 15 h 15"/>
                    <a:gd name="T30" fmla="*/ 6 w 7"/>
                    <a:gd name="T31" fmla="*/ 13 h 15"/>
                    <a:gd name="T32" fmla="*/ 7 w 7"/>
                    <a:gd name="T33" fmla="*/ 12 h 15"/>
                    <a:gd name="T34" fmla="*/ 7 w 7"/>
                    <a:gd name="T35" fmla="*/ 11 h 15"/>
                    <a:gd name="T36" fmla="*/ 7 w 7"/>
                    <a:gd name="T37" fmla="*/ 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5">
                      <a:moveTo>
                        <a:pt x="7" y="4"/>
                      </a:moveTo>
                      <a:lnTo>
                        <a:pt x="7" y="3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2" y="13"/>
                      </a:lnTo>
                      <a:lnTo>
                        <a:pt x="4" y="15"/>
                      </a:lnTo>
                      <a:lnTo>
                        <a:pt x="5" y="15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72" name="Freeform 262"/>
                <p:cNvSpPr>
                  <a:spLocks/>
                </p:cNvSpPr>
                <p:nvPr/>
              </p:nvSpPr>
              <p:spPr bwMode="auto">
                <a:xfrm>
                  <a:off x="2726" y="1204"/>
                  <a:ext cx="7" cy="65"/>
                </a:xfrm>
                <a:custGeom>
                  <a:avLst/>
                  <a:gdLst>
                    <a:gd name="T0" fmla="*/ 7 w 7"/>
                    <a:gd name="T1" fmla="*/ 4 h 65"/>
                    <a:gd name="T2" fmla="*/ 7 w 7"/>
                    <a:gd name="T3" fmla="*/ 2 h 65"/>
                    <a:gd name="T4" fmla="*/ 7 w 7"/>
                    <a:gd name="T5" fmla="*/ 1 h 65"/>
                    <a:gd name="T6" fmla="*/ 6 w 7"/>
                    <a:gd name="T7" fmla="*/ 0 h 65"/>
                    <a:gd name="T8" fmla="*/ 5 w 7"/>
                    <a:gd name="T9" fmla="*/ 0 h 65"/>
                    <a:gd name="T10" fmla="*/ 4 w 7"/>
                    <a:gd name="T11" fmla="*/ 0 h 65"/>
                    <a:gd name="T12" fmla="*/ 2 w 7"/>
                    <a:gd name="T13" fmla="*/ 0 h 65"/>
                    <a:gd name="T14" fmla="*/ 1 w 7"/>
                    <a:gd name="T15" fmla="*/ 1 h 65"/>
                    <a:gd name="T16" fmla="*/ 0 w 7"/>
                    <a:gd name="T17" fmla="*/ 2 h 65"/>
                    <a:gd name="T18" fmla="*/ 0 w 7"/>
                    <a:gd name="T19" fmla="*/ 60 h 65"/>
                    <a:gd name="T20" fmla="*/ 0 w 7"/>
                    <a:gd name="T21" fmla="*/ 61 h 65"/>
                    <a:gd name="T22" fmla="*/ 1 w 7"/>
                    <a:gd name="T23" fmla="*/ 62 h 65"/>
                    <a:gd name="T24" fmla="*/ 2 w 7"/>
                    <a:gd name="T25" fmla="*/ 63 h 65"/>
                    <a:gd name="T26" fmla="*/ 4 w 7"/>
                    <a:gd name="T27" fmla="*/ 65 h 65"/>
                    <a:gd name="T28" fmla="*/ 5 w 7"/>
                    <a:gd name="T29" fmla="*/ 65 h 65"/>
                    <a:gd name="T30" fmla="*/ 6 w 7"/>
                    <a:gd name="T31" fmla="*/ 63 h 65"/>
                    <a:gd name="T32" fmla="*/ 7 w 7"/>
                    <a:gd name="T33" fmla="*/ 62 h 65"/>
                    <a:gd name="T34" fmla="*/ 7 w 7"/>
                    <a:gd name="T35" fmla="*/ 61 h 65"/>
                    <a:gd name="T36" fmla="*/ 7 w 7"/>
                    <a:gd name="T37" fmla="*/ 4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5">
                      <a:moveTo>
                        <a:pt x="7" y="4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2" y="63"/>
                      </a:lnTo>
                      <a:lnTo>
                        <a:pt x="4" y="65"/>
                      </a:lnTo>
                      <a:lnTo>
                        <a:pt x="5" y="65"/>
                      </a:lnTo>
                      <a:lnTo>
                        <a:pt x="6" y="63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73" name="Freeform 263"/>
                <p:cNvSpPr>
                  <a:spLocks/>
                </p:cNvSpPr>
                <p:nvPr/>
              </p:nvSpPr>
              <p:spPr bwMode="auto">
                <a:xfrm>
                  <a:off x="2726" y="1283"/>
                  <a:ext cx="7" cy="14"/>
                </a:xfrm>
                <a:custGeom>
                  <a:avLst/>
                  <a:gdLst>
                    <a:gd name="T0" fmla="*/ 7 w 7"/>
                    <a:gd name="T1" fmla="*/ 4 h 14"/>
                    <a:gd name="T2" fmla="*/ 7 w 7"/>
                    <a:gd name="T3" fmla="*/ 2 h 14"/>
                    <a:gd name="T4" fmla="*/ 7 w 7"/>
                    <a:gd name="T5" fmla="*/ 1 h 14"/>
                    <a:gd name="T6" fmla="*/ 6 w 7"/>
                    <a:gd name="T7" fmla="*/ 0 h 14"/>
                    <a:gd name="T8" fmla="*/ 5 w 7"/>
                    <a:gd name="T9" fmla="*/ 0 h 14"/>
                    <a:gd name="T10" fmla="*/ 4 w 7"/>
                    <a:gd name="T11" fmla="*/ 0 h 14"/>
                    <a:gd name="T12" fmla="*/ 2 w 7"/>
                    <a:gd name="T13" fmla="*/ 0 h 14"/>
                    <a:gd name="T14" fmla="*/ 1 w 7"/>
                    <a:gd name="T15" fmla="*/ 1 h 14"/>
                    <a:gd name="T16" fmla="*/ 0 w 7"/>
                    <a:gd name="T17" fmla="*/ 2 h 14"/>
                    <a:gd name="T18" fmla="*/ 0 w 7"/>
                    <a:gd name="T19" fmla="*/ 9 h 14"/>
                    <a:gd name="T20" fmla="*/ 0 w 7"/>
                    <a:gd name="T21" fmla="*/ 11 h 14"/>
                    <a:gd name="T22" fmla="*/ 1 w 7"/>
                    <a:gd name="T23" fmla="*/ 12 h 14"/>
                    <a:gd name="T24" fmla="*/ 2 w 7"/>
                    <a:gd name="T25" fmla="*/ 13 h 14"/>
                    <a:gd name="T26" fmla="*/ 4 w 7"/>
                    <a:gd name="T27" fmla="*/ 14 h 14"/>
                    <a:gd name="T28" fmla="*/ 5 w 7"/>
                    <a:gd name="T29" fmla="*/ 14 h 14"/>
                    <a:gd name="T30" fmla="*/ 6 w 7"/>
                    <a:gd name="T31" fmla="*/ 13 h 14"/>
                    <a:gd name="T32" fmla="*/ 7 w 7"/>
                    <a:gd name="T33" fmla="*/ 12 h 14"/>
                    <a:gd name="T34" fmla="*/ 7 w 7"/>
                    <a:gd name="T35" fmla="*/ 11 h 14"/>
                    <a:gd name="T36" fmla="*/ 7 w 7"/>
                    <a:gd name="T37" fmla="*/ 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4">
                      <a:moveTo>
                        <a:pt x="7" y="4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2" y="13"/>
                      </a:lnTo>
                      <a:lnTo>
                        <a:pt x="4" y="14"/>
                      </a:lnTo>
                      <a:lnTo>
                        <a:pt x="5" y="14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74" name="Freeform 264"/>
                <p:cNvSpPr>
                  <a:spLocks/>
                </p:cNvSpPr>
                <p:nvPr/>
              </p:nvSpPr>
              <p:spPr bwMode="auto">
                <a:xfrm>
                  <a:off x="2726" y="1312"/>
                  <a:ext cx="7" cy="64"/>
                </a:xfrm>
                <a:custGeom>
                  <a:avLst/>
                  <a:gdLst>
                    <a:gd name="T0" fmla="*/ 7 w 7"/>
                    <a:gd name="T1" fmla="*/ 3 h 64"/>
                    <a:gd name="T2" fmla="*/ 7 w 7"/>
                    <a:gd name="T3" fmla="*/ 2 h 64"/>
                    <a:gd name="T4" fmla="*/ 7 w 7"/>
                    <a:gd name="T5" fmla="*/ 1 h 64"/>
                    <a:gd name="T6" fmla="*/ 6 w 7"/>
                    <a:gd name="T7" fmla="*/ 0 h 64"/>
                    <a:gd name="T8" fmla="*/ 5 w 7"/>
                    <a:gd name="T9" fmla="*/ 0 h 64"/>
                    <a:gd name="T10" fmla="*/ 4 w 7"/>
                    <a:gd name="T11" fmla="*/ 0 h 64"/>
                    <a:gd name="T12" fmla="*/ 2 w 7"/>
                    <a:gd name="T13" fmla="*/ 0 h 64"/>
                    <a:gd name="T14" fmla="*/ 1 w 7"/>
                    <a:gd name="T15" fmla="*/ 1 h 64"/>
                    <a:gd name="T16" fmla="*/ 0 w 7"/>
                    <a:gd name="T17" fmla="*/ 2 h 64"/>
                    <a:gd name="T18" fmla="*/ 0 w 7"/>
                    <a:gd name="T19" fmla="*/ 59 h 64"/>
                    <a:gd name="T20" fmla="*/ 0 w 7"/>
                    <a:gd name="T21" fmla="*/ 61 h 64"/>
                    <a:gd name="T22" fmla="*/ 1 w 7"/>
                    <a:gd name="T23" fmla="*/ 62 h 64"/>
                    <a:gd name="T24" fmla="*/ 2 w 7"/>
                    <a:gd name="T25" fmla="*/ 63 h 64"/>
                    <a:gd name="T26" fmla="*/ 4 w 7"/>
                    <a:gd name="T27" fmla="*/ 64 h 64"/>
                    <a:gd name="T28" fmla="*/ 5 w 7"/>
                    <a:gd name="T29" fmla="*/ 64 h 64"/>
                    <a:gd name="T30" fmla="*/ 6 w 7"/>
                    <a:gd name="T31" fmla="*/ 63 h 64"/>
                    <a:gd name="T32" fmla="*/ 7 w 7"/>
                    <a:gd name="T33" fmla="*/ 62 h 64"/>
                    <a:gd name="T34" fmla="*/ 7 w 7"/>
                    <a:gd name="T35" fmla="*/ 61 h 64"/>
                    <a:gd name="T36" fmla="*/ 7 w 7"/>
                    <a:gd name="T37" fmla="*/ 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59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2" y="63"/>
                      </a:lnTo>
                      <a:lnTo>
                        <a:pt x="4" y="64"/>
                      </a:lnTo>
                      <a:lnTo>
                        <a:pt x="5" y="64"/>
                      </a:lnTo>
                      <a:lnTo>
                        <a:pt x="6" y="63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75" name="Freeform 265"/>
                <p:cNvSpPr>
                  <a:spLocks/>
                </p:cNvSpPr>
                <p:nvPr/>
              </p:nvSpPr>
              <p:spPr bwMode="auto">
                <a:xfrm>
                  <a:off x="2726" y="1391"/>
                  <a:ext cx="7" cy="14"/>
                </a:xfrm>
                <a:custGeom>
                  <a:avLst/>
                  <a:gdLst>
                    <a:gd name="T0" fmla="*/ 7 w 7"/>
                    <a:gd name="T1" fmla="*/ 3 h 14"/>
                    <a:gd name="T2" fmla="*/ 7 w 7"/>
                    <a:gd name="T3" fmla="*/ 2 h 14"/>
                    <a:gd name="T4" fmla="*/ 7 w 7"/>
                    <a:gd name="T5" fmla="*/ 1 h 14"/>
                    <a:gd name="T6" fmla="*/ 6 w 7"/>
                    <a:gd name="T7" fmla="*/ 0 h 14"/>
                    <a:gd name="T8" fmla="*/ 5 w 7"/>
                    <a:gd name="T9" fmla="*/ 0 h 14"/>
                    <a:gd name="T10" fmla="*/ 4 w 7"/>
                    <a:gd name="T11" fmla="*/ 0 h 14"/>
                    <a:gd name="T12" fmla="*/ 2 w 7"/>
                    <a:gd name="T13" fmla="*/ 0 h 14"/>
                    <a:gd name="T14" fmla="*/ 1 w 7"/>
                    <a:gd name="T15" fmla="*/ 1 h 14"/>
                    <a:gd name="T16" fmla="*/ 0 w 7"/>
                    <a:gd name="T17" fmla="*/ 2 h 14"/>
                    <a:gd name="T18" fmla="*/ 0 w 7"/>
                    <a:gd name="T19" fmla="*/ 9 h 14"/>
                    <a:gd name="T20" fmla="*/ 0 w 7"/>
                    <a:gd name="T21" fmla="*/ 10 h 14"/>
                    <a:gd name="T22" fmla="*/ 1 w 7"/>
                    <a:gd name="T23" fmla="*/ 12 h 14"/>
                    <a:gd name="T24" fmla="*/ 2 w 7"/>
                    <a:gd name="T25" fmla="*/ 13 h 14"/>
                    <a:gd name="T26" fmla="*/ 4 w 7"/>
                    <a:gd name="T27" fmla="*/ 14 h 14"/>
                    <a:gd name="T28" fmla="*/ 5 w 7"/>
                    <a:gd name="T29" fmla="*/ 14 h 14"/>
                    <a:gd name="T30" fmla="*/ 6 w 7"/>
                    <a:gd name="T31" fmla="*/ 13 h 14"/>
                    <a:gd name="T32" fmla="*/ 7 w 7"/>
                    <a:gd name="T33" fmla="*/ 12 h 14"/>
                    <a:gd name="T34" fmla="*/ 7 w 7"/>
                    <a:gd name="T35" fmla="*/ 10 h 14"/>
                    <a:gd name="T36" fmla="*/ 7 w 7"/>
                    <a:gd name="T37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2" y="13"/>
                      </a:lnTo>
                      <a:lnTo>
                        <a:pt x="4" y="14"/>
                      </a:lnTo>
                      <a:lnTo>
                        <a:pt x="5" y="14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0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76" name="Freeform 266"/>
                <p:cNvSpPr>
                  <a:spLocks/>
                </p:cNvSpPr>
                <p:nvPr/>
              </p:nvSpPr>
              <p:spPr bwMode="auto">
                <a:xfrm>
                  <a:off x="2726" y="1419"/>
                  <a:ext cx="7" cy="65"/>
                </a:xfrm>
                <a:custGeom>
                  <a:avLst/>
                  <a:gdLst>
                    <a:gd name="T0" fmla="*/ 7 w 7"/>
                    <a:gd name="T1" fmla="*/ 4 h 65"/>
                    <a:gd name="T2" fmla="*/ 7 w 7"/>
                    <a:gd name="T3" fmla="*/ 3 h 65"/>
                    <a:gd name="T4" fmla="*/ 7 w 7"/>
                    <a:gd name="T5" fmla="*/ 2 h 65"/>
                    <a:gd name="T6" fmla="*/ 6 w 7"/>
                    <a:gd name="T7" fmla="*/ 0 h 65"/>
                    <a:gd name="T8" fmla="*/ 5 w 7"/>
                    <a:gd name="T9" fmla="*/ 0 h 65"/>
                    <a:gd name="T10" fmla="*/ 4 w 7"/>
                    <a:gd name="T11" fmla="*/ 0 h 65"/>
                    <a:gd name="T12" fmla="*/ 2 w 7"/>
                    <a:gd name="T13" fmla="*/ 0 h 65"/>
                    <a:gd name="T14" fmla="*/ 1 w 7"/>
                    <a:gd name="T15" fmla="*/ 2 h 65"/>
                    <a:gd name="T16" fmla="*/ 0 w 7"/>
                    <a:gd name="T17" fmla="*/ 3 h 65"/>
                    <a:gd name="T18" fmla="*/ 0 w 7"/>
                    <a:gd name="T19" fmla="*/ 60 h 65"/>
                    <a:gd name="T20" fmla="*/ 0 w 7"/>
                    <a:gd name="T21" fmla="*/ 61 h 65"/>
                    <a:gd name="T22" fmla="*/ 1 w 7"/>
                    <a:gd name="T23" fmla="*/ 63 h 65"/>
                    <a:gd name="T24" fmla="*/ 2 w 7"/>
                    <a:gd name="T25" fmla="*/ 64 h 65"/>
                    <a:gd name="T26" fmla="*/ 4 w 7"/>
                    <a:gd name="T27" fmla="*/ 65 h 65"/>
                    <a:gd name="T28" fmla="*/ 5 w 7"/>
                    <a:gd name="T29" fmla="*/ 65 h 65"/>
                    <a:gd name="T30" fmla="*/ 6 w 7"/>
                    <a:gd name="T31" fmla="*/ 64 h 65"/>
                    <a:gd name="T32" fmla="*/ 7 w 7"/>
                    <a:gd name="T33" fmla="*/ 63 h 65"/>
                    <a:gd name="T34" fmla="*/ 7 w 7"/>
                    <a:gd name="T35" fmla="*/ 61 h 65"/>
                    <a:gd name="T36" fmla="*/ 7 w 7"/>
                    <a:gd name="T37" fmla="*/ 4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5">
                      <a:moveTo>
                        <a:pt x="7" y="4"/>
                      </a:moveTo>
                      <a:lnTo>
                        <a:pt x="7" y="3"/>
                      </a:lnTo>
                      <a:lnTo>
                        <a:pt x="7" y="2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3"/>
                      </a:lnTo>
                      <a:lnTo>
                        <a:pt x="2" y="64"/>
                      </a:lnTo>
                      <a:lnTo>
                        <a:pt x="4" y="65"/>
                      </a:lnTo>
                      <a:lnTo>
                        <a:pt x="5" y="65"/>
                      </a:lnTo>
                      <a:lnTo>
                        <a:pt x="6" y="64"/>
                      </a:lnTo>
                      <a:lnTo>
                        <a:pt x="7" y="63"/>
                      </a:lnTo>
                      <a:lnTo>
                        <a:pt x="7" y="6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77" name="Freeform 267"/>
                <p:cNvSpPr>
                  <a:spLocks/>
                </p:cNvSpPr>
                <p:nvPr/>
              </p:nvSpPr>
              <p:spPr bwMode="auto">
                <a:xfrm>
                  <a:off x="2726" y="1498"/>
                  <a:ext cx="7" cy="15"/>
                </a:xfrm>
                <a:custGeom>
                  <a:avLst/>
                  <a:gdLst>
                    <a:gd name="T0" fmla="*/ 7 w 7"/>
                    <a:gd name="T1" fmla="*/ 4 h 15"/>
                    <a:gd name="T2" fmla="*/ 7 w 7"/>
                    <a:gd name="T3" fmla="*/ 3 h 15"/>
                    <a:gd name="T4" fmla="*/ 7 w 7"/>
                    <a:gd name="T5" fmla="*/ 1 h 15"/>
                    <a:gd name="T6" fmla="*/ 6 w 7"/>
                    <a:gd name="T7" fmla="*/ 0 h 15"/>
                    <a:gd name="T8" fmla="*/ 5 w 7"/>
                    <a:gd name="T9" fmla="*/ 0 h 15"/>
                    <a:gd name="T10" fmla="*/ 4 w 7"/>
                    <a:gd name="T11" fmla="*/ 0 h 15"/>
                    <a:gd name="T12" fmla="*/ 2 w 7"/>
                    <a:gd name="T13" fmla="*/ 0 h 15"/>
                    <a:gd name="T14" fmla="*/ 1 w 7"/>
                    <a:gd name="T15" fmla="*/ 1 h 15"/>
                    <a:gd name="T16" fmla="*/ 0 w 7"/>
                    <a:gd name="T17" fmla="*/ 3 h 15"/>
                    <a:gd name="T18" fmla="*/ 0 w 7"/>
                    <a:gd name="T19" fmla="*/ 10 h 15"/>
                    <a:gd name="T20" fmla="*/ 0 w 7"/>
                    <a:gd name="T21" fmla="*/ 11 h 15"/>
                    <a:gd name="T22" fmla="*/ 1 w 7"/>
                    <a:gd name="T23" fmla="*/ 12 h 15"/>
                    <a:gd name="T24" fmla="*/ 2 w 7"/>
                    <a:gd name="T25" fmla="*/ 13 h 15"/>
                    <a:gd name="T26" fmla="*/ 4 w 7"/>
                    <a:gd name="T27" fmla="*/ 15 h 15"/>
                    <a:gd name="T28" fmla="*/ 5 w 7"/>
                    <a:gd name="T29" fmla="*/ 15 h 15"/>
                    <a:gd name="T30" fmla="*/ 6 w 7"/>
                    <a:gd name="T31" fmla="*/ 13 h 15"/>
                    <a:gd name="T32" fmla="*/ 7 w 7"/>
                    <a:gd name="T33" fmla="*/ 12 h 15"/>
                    <a:gd name="T34" fmla="*/ 7 w 7"/>
                    <a:gd name="T35" fmla="*/ 11 h 15"/>
                    <a:gd name="T36" fmla="*/ 7 w 7"/>
                    <a:gd name="T37" fmla="*/ 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5">
                      <a:moveTo>
                        <a:pt x="7" y="4"/>
                      </a:moveTo>
                      <a:lnTo>
                        <a:pt x="7" y="3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2" y="13"/>
                      </a:lnTo>
                      <a:lnTo>
                        <a:pt x="4" y="15"/>
                      </a:lnTo>
                      <a:lnTo>
                        <a:pt x="5" y="15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78" name="Freeform 268"/>
                <p:cNvSpPr>
                  <a:spLocks/>
                </p:cNvSpPr>
                <p:nvPr/>
              </p:nvSpPr>
              <p:spPr bwMode="auto">
                <a:xfrm>
                  <a:off x="2726" y="1527"/>
                  <a:ext cx="7" cy="65"/>
                </a:xfrm>
                <a:custGeom>
                  <a:avLst/>
                  <a:gdLst>
                    <a:gd name="T0" fmla="*/ 7 w 7"/>
                    <a:gd name="T1" fmla="*/ 4 h 65"/>
                    <a:gd name="T2" fmla="*/ 7 w 7"/>
                    <a:gd name="T3" fmla="*/ 2 h 65"/>
                    <a:gd name="T4" fmla="*/ 7 w 7"/>
                    <a:gd name="T5" fmla="*/ 1 h 65"/>
                    <a:gd name="T6" fmla="*/ 6 w 7"/>
                    <a:gd name="T7" fmla="*/ 0 h 65"/>
                    <a:gd name="T8" fmla="*/ 5 w 7"/>
                    <a:gd name="T9" fmla="*/ 0 h 65"/>
                    <a:gd name="T10" fmla="*/ 4 w 7"/>
                    <a:gd name="T11" fmla="*/ 0 h 65"/>
                    <a:gd name="T12" fmla="*/ 2 w 7"/>
                    <a:gd name="T13" fmla="*/ 0 h 65"/>
                    <a:gd name="T14" fmla="*/ 1 w 7"/>
                    <a:gd name="T15" fmla="*/ 1 h 65"/>
                    <a:gd name="T16" fmla="*/ 0 w 7"/>
                    <a:gd name="T17" fmla="*/ 2 h 65"/>
                    <a:gd name="T18" fmla="*/ 0 w 7"/>
                    <a:gd name="T19" fmla="*/ 60 h 65"/>
                    <a:gd name="T20" fmla="*/ 0 w 7"/>
                    <a:gd name="T21" fmla="*/ 61 h 65"/>
                    <a:gd name="T22" fmla="*/ 1 w 7"/>
                    <a:gd name="T23" fmla="*/ 62 h 65"/>
                    <a:gd name="T24" fmla="*/ 2 w 7"/>
                    <a:gd name="T25" fmla="*/ 63 h 65"/>
                    <a:gd name="T26" fmla="*/ 4 w 7"/>
                    <a:gd name="T27" fmla="*/ 65 h 65"/>
                    <a:gd name="T28" fmla="*/ 5 w 7"/>
                    <a:gd name="T29" fmla="*/ 65 h 65"/>
                    <a:gd name="T30" fmla="*/ 6 w 7"/>
                    <a:gd name="T31" fmla="*/ 63 h 65"/>
                    <a:gd name="T32" fmla="*/ 7 w 7"/>
                    <a:gd name="T33" fmla="*/ 62 h 65"/>
                    <a:gd name="T34" fmla="*/ 7 w 7"/>
                    <a:gd name="T35" fmla="*/ 61 h 65"/>
                    <a:gd name="T36" fmla="*/ 7 w 7"/>
                    <a:gd name="T37" fmla="*/ 4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5">
                      <a:moveTo>
                        <a:pt x="7" y="4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2" y="63"/>
                      </a:lnTo>
                      <a:lnTo>
                        <a:pt x="4" y="65"/>
                      </a:lnTo>
                      <a:lnTo>
                        <a:pt x="5" y="65"/>
                      </a:lnTo>
                      <a:lnTo>
                        <a:pt x="6" y="63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79" name="Freeform 269"/>
                <p:cNvSpPr>
                  <a:spLocks/>
                </p:cNvSpPr>
                <p:nvPr/>
              </p:nvSpPr>
              <p:spPr bwMode="auto">
                <a:xfrm>
                  <a:off x="2726" y="1606"/>
                  <a:ext cx="7" cy="14"/>
                </a:xfrm>
                <a:custGeom>
                  <a:avLst/>
                  <a:gdLst>
                    <a:gd name="T0" fmla="*/ 7 w 7"/>
                    <a:gd name="T1" fmla="*/ 4 h 14"/>
                    <a:gd name="T2" fmla="*/ 7 w 7"/>
                    <a:gd name="T3" fmla="*/ 2 h 14"/>
                    <a:gd name="T4" fmla="*/ 7 w 7"/>
                    <a:gd name="T5" fmla="*/ 1 h 14"/>
                    <a:gd name="T6" fmla="*/ 6 w 7"/>
                    <a:gd name="T7" fmla="*/ 0 h 14"/>
                    <a:gd name="T8" fmla="*/ 5 w 7"/>
                    <a:gd name="T9" fmla="*/ 0 h 14"/>
                    <a:gd name="T10" fmla="*/ 4 w 7"/>
                    <a:gd name="T11" fmla="*/ 0 h 14"/>
                    <a:gd name="T12" fmla="*/ 2 w 7"/>
                    <a:gd name="T13" fmla="*/ 0 h 14"/>
                    <a:gd name="T14" fmla="*/ 1 w 7"/>
                    <a:gd name="T15" fmla="*/ 1 h 14"/>
                    <a:gd name="T16" fmla="*/ 0 w 7"/>
                    <a:gd name="T17" fmla="*/ 2 h 14"/>
                    <a:gd name="T18" fmla="*/ 0 w 7"/>
                    <a:gd name="T19" fmla="*/ 10 h 14"/>
                    <a:gd name="T20" fmla="*/ 0 w 7"/>
                    <a:gd name="T21" fmla="*/ 11 h 14"/>
                    <a:gd name="T22" fmla="*/ 1 w 7"/>
                    <a:gd name="T23" fmla="*/ 12 h 14"/>
                    <a:gd name="T24" fmla="*/ 2 w 7"/>
                    <a:gd name="T25" fmla="*/ 13 h 14"/>
                    <a:gd name="T26" fmla="*/ 4 w 7"/>
                    <a:gd name="T27" fmla="*/ 14 h 14"/>
                    <a:gd name="T28" fmla="*/ 5 w 7"/>
                    <a:gd name="T29" fmla="*/ 14 h 14"/>
                    <a:gd name="T30" fmla="*/ 6 w 7"/>
                    <a:gd name="T31" fmla="*/ 13 h 14"/>
                    <a:gd name="T32" fmla="*/ 7 w 7"/>
                    <a:gd name="T33" fmla="*/ 12 h 14"/>
                    <a:gd name="T34" fmla="*/ 7 w 7"/>
                    <a:gd name="T35" fmla="*/ 11 h 14"/>
                    <a:gd name="T36" fmla="*/ 7 w 7"/>
                    <a:gd name="T37" fmla="*/ 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4">
                      <a:moveTo>
                        <a:pt x="7" y="4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2" y="13"/>
                      </a:lnTo>
                      <a:lnTo>
                        <a:pt x="4" y="14"/>
                      </a:lnTo>
                      <a:lnTo>
                        <a:pt x="5" y="14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80" name="Freeform 270"/>
                <p:cNvSpPr>
                  <a:spLocks/>
                </p:cNvSpPr>
                <p:nvPr/>
              </p:nvSpPr>
              <p:spPr bwMode="auto">
                <a:xfrm>
                  <a:off x="2726" y="1635"/>
                  <a:ext cx="7" cy="64"/>
                </a:xfrm>
                <a:custGeom>
                  <a:avLst/>
                  <a:gdLst>
                    <a:gd name="T0" fmla="*/ 7 w 7"/>
                    <a:gd name="T1" fmla="*/ 3 h 64"/>
                    <a:gd name="T2" fmla="*/ 7 w 7"/>
                    <a:gd name="T3" fmla="*/ 2 h 64"/>
                    <a:gd name="T4" fmla="*/ 7 w 7"/>
                    <a:gd name="T5" fmla="*/ 1 h 64"/>
                    <a:gd name="T6" fmla="*/ 6 w 7"/>
                    <a:gd name="T7" fmla="*/ 0 h 64"/>
                    <a:gd name="T8" fmla="*/ 5 w 7"/>
                    <a:gd name="T9" fmla="*/ 0 h 64"/>
                    <a:gd name="T10" fmla="*/ 4 w 7"/>
                    <a:gd name="T11" fmla="*/ 0 h 64"/>
                    <a:gd name="T12" fmla="*/ 2 w 7"/>
                    <a:gd name="T13" fmla="*/ 0 h 64"/>
                    <a:gd name="T14" fmla="*/ 1 w 7"/>
                    <a:gd name="T15" fmla="*/ 1 h 64"/>
                    <a:gd name="T16" fmla="*/ 0 w 7"/>
                    <a:gd name="T17" fmla="*/ 2 h 64"/>
                    <a:gd name="T18" fmla="*/ 0 w 7"/>
                    <a:gd name="T19" fmla="*/ 60 h 64"/>
                    <a:gd name="T20" fmla="*/ 0 w 7"/>
                    <a:gd name="T21" fmla="*/ 61 h 64"/>
                    <a:gd name="T22" fmla="*/ 1 w 7"/>
                    <a:gd name="T23" fmla="*/ 62 h 64"/>
                    <a:gd name="T24" fmla="*/ 2 w 7"/>
                    <a:gd name="T25" fmla="*/ 63 h 64"/>
                    <a:gd name="T26" fmla="*/ 4 w 7"/>
                    <a:gd name="T27" fmla="*/ 64 h 64"/>
                    <a:gd name="T28" fmla="*/ 5 w 7"/>
                    <a:gd name="T29" fmla="*/ 64 h 64"/>
                    <a:gd name="T30" fmla="*/ 6 w 7"/>
                    <a:gd name="T31" fmla="*/ 63 h 64"/>
                    <a:gd name="T32" fmla="*/ 7 w 7"/>
                    <a:gd name="T33" fmla="*/ 62 h 64"/>
                    <a:gd name="T34" fmla="*/ 7 w 7"/>
                    <a:gd name="T35" fmla="*/ 61 h 64"/>
                    <a:gd name="T36" fmla="*/ 7 w 7"/>
                    <a:gd name="T37" fmla="*/ 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2" y="63"/>
                      </a:lnTo>
                      <a:lnTo>
                        <a:pt x="4" y="64"/>
                      </a:lnTo>
                      <a:lnTo>
                        <a:pt x="5" y="64"/>
                      </a:lnTo>
                      <a:lnTo>
                        <a:pt x="6" y="63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81" name="Freeform 271"/>
                <p:cNvSpPr>
                  <a:spLocks/>
                </p:cNvSpPr>
                <p:nvPr/>
              </p:nvSpPr>
              <p:spPr bwMode="auto">
                <a:xfrm>
                  <a:off x="2726" y="1714"/>
                  <a:ext cx="7" cy="14"/>
                </a:xfrm>
                <a:custGeom>
                  <a:avLst/>
                  <a:gdLst>
                    <a:gd name="T0" fmla="*/ 7 w 7"/>
                    <a:gd name="T1" fmla="*/ 3 h 14"/>
                    <a:gd name="T2" fmla="*/ 7 w 7"/>
                    <a:gd name="T3" fmla="*/ 2 h 14"/>
                    <a:gd name="T4" fmla="*/ 7 w 7"/>
                    <a:gd name="T5" fmla="*/ 1 h 14"/>
                    <a:gd name="T6" fmla="*/ 6 w 7"/>
                    <a:gd name="T7" fmla="*/ 0 h 14"/>
                    <a:gd name="T8" fmla="*/ 5 w 7"/>
                    <a:gd name="T9" fmla="*/ 0 h 14"/>
                    <a:gd name="T10" fmla="*/ 4 w 7"/>
                    <a:gd name="T11" fmla="*/ 0 h 14"/>
                    <a:gd name="T12" fmla="*/ 2 w 7"/>
                    <a:gd name="T13" fmla="*/ 0 h 14"/>
                    <a:gd name="T14" fmla="*/ 1 w 7"/>
                    <a:gd name="T15" fmla="*/ 1 h 14"/>
                    <a:gd name="T16" fmla="*/ 0 w 7"/>
                    <a:gd name="T17" fmla="*/ 2 h 14"/>
                    <a:gd name="T18" fmla="*/ 0 w 7"/>
                    <a:gd name="T19" fmla="*/ 9 h 14"/>
                    <a:gd name="T20" fmla="*/ 0 w 7"/>
                    <a:gd name="T21" fmla="*/ 10 h 14"/>
                    <a:gd name="T22" fmla="*/ 1 w 7"/>
                    <a:gd name="T23" fmla="*/ 12 h 14"/>
                    <a:gd name="T24" fmla="*/ 2 w 7"/>
                    <a:gd name="T25" fmla="*/ 13 h 14"/>
                    <a:gd name="T26" fmla="*/ 4 w 7"/>
                    <a:gd name="T27" fmla="*/ 14 h 14"/>
                    <a:gd name="T28" fmla="*/ 5 w 7"/>
                    <a:gd name="T29" fmla="*/ 14 h 14"/>
                    <a:gd name="T30" fmla="*/ 6 w 7"/>
                    <a:gd name="T31" fmla="*/ 13 h 14"/>
                    <a:gd name="T32" fmla="*/ 7 w 7"/>
                    <a:gd name="T33" fmla="*/ 12 h 14"/>
                    <a:gd name="T34" fmla="*/ 7 w 7"/>
                    <a:gd name="T35" fmla="*/ 10 h 14"/>
                    <a:gd name="T36" fmla="*/ 7 w 7"/>
                    <a:gd name="T37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10"/>
                      </a:lnTo>
                      <a:lnTo>
                        <a:pt x="1" y="12"/>
                      </a:lnTo>
                      <a:lnTo>
                        <a:pt x="2" y="13"/>
                      </a:lnTo>
                      <a:lnTo>
                        <a:pt x="4" y="14"/>
                      </a:lnTo>
                      <a:lnTo>
                        <a:pt x="5" y="14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0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82" name="Freeform 272"/>
                <p:cNvSpPr>
                  <a:spLocks/>
                </p:cNvSpPr>
                <p:nvPr/>
              </p:nvSpPr>
              <p:spPr bwMode="auto">
                <a:xfrm>
                  <a:off x="2726" y="1742"/>
                  <a:ext cx="7" cy="65"/>
                </a:xfrm>
                <a:custGeom>
                  <a:avLst/>
                  <a:gdLst>
                    <a:gd name="T0" fmla="*/ 7 w 7"/>
                    <a:gd name="T1" fmla="*/ 4 h 65"/>
                    <a:gd name="T2" fmla="*/ 7 w 7"/>
                    <a:gd name="T3" fmla="*/ 3 h 65"/>
                    <a:gd name="T4" fmla="*/ 7 w 7"/>
                    <a:gd name="T5" fmla="*/ 2 h 65"/>
                    <a:gd name="T6" fmla="*/ 6 w 7"/>
                    <a:gd name="T7" fmla="*/ 0 h 65"/>
                    <a:gd name="T8" fmla="*/ 5 w 7"/>
                    <a:gd name="T9" fmla="*/ 0 h 65"/>
                    <a:gd name="T10" fmla="*/ 4 w 7"/>
                    <a:gd name="T11" fmla="*/ 0 h 65"/>
                    <a:gd name="T12" fmla="*/ 2 w 7"/>
                    <a:gd name="T13" fmla="*/ 0 h 65"/>
                    <a:gd name="T14" fmla="*/ 1 w 7"/>
                    <a:gd name="T15" fmla="*/ 2 h 65"/>
                    <a:gd name="T16" fmla="*/ 0 w 7"/>
                    <a:gd name="T17" fmla="*/ 3 h 65"/>
                    <a:gd name="T18" fmla="*/ 0 w 7"/>
                    <a:gd name="T19" fmla="*/ 60 h 65"/>
                    <a:gd name="T20" fmla="*/ 0 w 7"/>
                    <a:gd name="T21" fmla="*/ 61 h 65"/>
                    <a:gd name="T22" fmla="*/ 1 w 7"/>
                    <a:gd name="T23" fmla="*/ 63 h 65"/>
                    <a:gd name="T24" fmla="*/ 2 w 7"/>
                    <a:gd name="T25" fmla="*/ 64 h 65"/>
                    <a:gd name="T26" fmla="*/ 4 w 7"/>
                    <a:gd name="T27" fmla="*/ 65 h 65"/>
                    <a:gd name="T28" fmla="*/ 5 w 7"/>
                    <a:gd name="T29" fmla="*/ 65 h 65"/>
                    <a:gd name="T30" fmla="*/ 6 w 7"/>
                    <a:gd name="T31" fmla="*/ 64 h 65"/>
                    <a:gd name="T32" fmla="*/ 7 w 7"/>
                    <a:gd name="T33" fmla="*/ 63 h 65"/>
                    <a:gd name="T34" fmla="*/ 7 w 7"/>
                    <a:gd name="T35" fmla="*/ 61 h 65"/>
                    <a:gd name="T36" fmla="*/ 7 w 7"/>
                    <a:gd name="T37" fmla="*/ 4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5">
                      <a:moveTo>
                        <a:pt x="7" y="4"/>
                      </a:moveTo>
                      <a:lnTo>
                        <a:pt x="7" y="3"/>
                      </a:lnTo>
                      <a:lnTo>
                        <a:pt x="7" y="2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3"/>
                      </a:lnTo>
                      <a:lnTo>
                        <a:pt x="2" y="64"/>
                      </a:lnTo>
                      <a:lnTo>
                        <a:pt x="4" y="65"/>
                      </a:lnTo>
                      <a:lnTo>
                        <a:pt x="5" y="65"/>
                      </a:lnTo>
                      <a:lnTo>
                        <a:pt x="6" y="64"/>
                      </a:lnTo>
                      <a:lnTo>
                        <a:pt x="7" y="63"/>
                      </a:lnTo>
                      <a:lnTo>
                        <a:pt x="7" y="6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83" name="Freeform 273"/>
                <p:cNvSpPr>
                  <a:spLocks/>
                </p:cNvSpPr>
                <p:nvPr/>
              </p:nvSpPr>
              <p:spPr bwMode="auto">
                <a:xfrm>
                  <a:off x="2726" y="1821"/>
                  <a:ext cx="7" cy="15"/>
                </a:xfrm>
                <a:custGeom>
                  <a:avLst/>
                  <a:gdLst>
                    <a:gd name="T0" fmla="*/ 7 w 7"/>
                    <a:gd name="T1" fmla="*/ 4 h 15"/>
                    <a:gd name="T2" fmla="*/ 7 w 7"/>
                    <a:gd name="T3" fmla="*/ 3 h 15"/>
                    <a:gd name="T4" fmla="*/ 7 w 7"/>
                    <a:gd name="T5" fmla="*/ 2 h 15"/>
                    <a:gd name="T6" fmla="*/ 6 w 7"/>
                    <a:gd name="T7" fmla="*/ 0 h 15"/>
                    <a:gd name="T8" fmla="*/ 5 w 7"/>
                    <a:gd name="T9" fmla="*/ 0 h 15"/>
                    <a:gd name="T10" fmla="*/ 4 w 7"/>
                    <a:gd name="T11" fmla="*/ 0 h 15"/>
                    <a:gd name="T12" fmla="*/ 2 w 7"/>
                    <a:gd name="T13" fmla="*/ 0 h 15"/>
                    <a:gd name="T14" fmla="*/ 1 w 7"/>
                    <a:gd name="T15" fmla="*/ 2 h 15"/>
                    <a:gd name="T16" fmla="*/ 0 w 7"/>
                    <a:gd name="T17" fmla="*/ 3 h 15"/>
                    <a:gd name="T18" fmla="*/ 0 w 7"/>
                    <a:gd name="T19" fmla="*/ 10 h 15"/>
                    <a:gd name="T20" fmla="*/ 0 w 7"/>
                    <a:gd name="T21" fmla="*/ 11 h 15"/>
                    <a:gd name="T22" fmla="*/ 1 w 7"/>
                    <a:gd name="T23" fmla="*/ 12 h 15"/>
                    <a:gd name="T24" fmla="*/ 2 w 7"/>
                    <a:gd name="T25" fmla="*/ 14 h 15"/>
                    <a:gd name="T26" fmla="*/ 4 w 7"/>
                    <a:gd name="T27" fmla="*/ 15 h 15"/>
                    <a:gd name="T28" fmla="*/ 5 w 7"/>
                    <a:gd name="T29" fmla="*/ 15 h 15"/>
                    <a:gd name="T30" fmla="*/ 6 w 7"/>
                    <a:gd name="T31" fmla="*/ 14 h 15"/>
                    <a:gd name="T32" fmla="*/ 7 w 7"/>
                    <a:gd name="T33" fmla="*/ 12 h 15"/>
                    <a:gd name="T34" fmla="*/ 7 w 7"/>
                    <a:gd name="T35" fmla="*/ 11 h 15"/>
                    <a:gd name="T36" fmla="*/ 7 w 7"/>
                    <a:gd name="T37" fmla="*/ 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5">
                      <a:moveTo>
                        <a:pt x="7" y="4"/>
                      </a:moveTo>
                      <a:lnTo>
                        <a:pt x="7" y="3"/>
                      </a:lnTo>
                      <a:lnTo>
                        <a:pt x="7" y="2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2" y="14"/>
                      </a:lnTo>
                      <a:lnTo>
                        <a:pt x="4" y="15"/>
                      </a:lnTo>
                      <a:lnTo>
                        <a:pt x="5" y="15"/>
                      </a:lnTo>
                      <a:lnTo>
                        <a:pt x="6" y="14"/>
                      </a:ln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84" name="Freeform 274"/>
                <p:cNvSpPr>
                  <a:spLocks/>
                </p:cNvSpPr>
                <p:nvPr/>
              </p:nvSpPr>
              <p:spPr bwMode="auto">
                <a:xfrm>
                  <a:off x="2726" y="1850"/>
                  <a:ext cx="7" cy="65"/>
                </a:xfrm>
                <a:custGeom>
                  <a:avLst/>
                  <a:gdLst>
                    <a:gd name="T0" fmla="*/ 7 w 7"/>
                    <a:gd name="T1" fmla="*/ 4 h 65"/>
                    <a:gd name="T2" fmla="*/ 7 w 7"/>
                    <a:gd name="T3" fmla="*/ 2 h 65"/>
                    <a:gd name="T4" fmla="*/ 7 w 7"/>
                    <a:gd name="T5" fmla="*/ 1 h 65"/>
                    <a:gd name="T6" fmla="*/ 6 w 7"/>
                    <a:gd name="T7" fmla="*/ 0 h 65"/>
                    <a:gd name="T8" fmla="*/ 5 w 7"/>
                    <a:gd name="T9" fmla="*/ 0 h 65"/>
                    <a:gd name="T10" fmla="*/ 4 w 7"/>
                    <a:gd name="T11" fmla="*/ 0 h 65"/>
                    <a:gd name="T12" fmla="*/ 2 w 7"/>
                    <a:gd name="T13" fmla="*/ 0 h 65"/>
                    <a:gd name="T14" fmla="*/ 1 w 7"/>
                    <a:gd name="T15" fmla="*/ 1 h 65"/>
                    <a:gd name="T16" fmla="*/ 0 w 7"/>
                    <a:gd name="T17" fmla="*/ 2 h 65"/>
                    <a:gd name="T18" fmla="*/ 0 w 7"/>
                    <a:gd name="T19" fmla="*/ 60 h 65"/>
                    <a:gd name="T20" fmla="*/ 0 w 7"/>
                    <a:gd name="T21" fmla="*/ 61 h 65"/>
                    <a:gd name="T22" fmla="*/ 1 w 7"/>
                    <a:gd name="T23" fmla="*/ 62 h 65"/>
                    <a:gd name="T24" fmla="*/ 2 w 7"/>
                    <a:gd name="T25" fmla="*/ 64 h 65"/>
                    <a:gd name="T26" fmla="*/ 4 w 7"/>
                    <a:gd name="T27" fmla="*/ 65 h 65"/>
                    <a:gd name="T28" fmla="*/ 5 w 7"/>
                    <a:gd name="T29" fmla="*/ 65 h 65"/>
                    <a:gd name="T30" fmla="*/ 6 w 7"/>
                    <a:gd name="T31" fmla="*/ 64 h 65"/>
                    <a:gd name="T32" fmla="*/ 7 w 7"/>
                    <a:gd name="T33" fmla="*/ 62 h 65"/>
                    <a:gd name="T34" fmla="*/ 7 w 7"/>
                    <a:gd name="T35" fmla="*/ 61 h 65"/>
                    <a:gd name="T36" fmla="*/ 7 w 7"/>
                    <a:gd name="T37" fmla="*/ 4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5">
                      <a:moveTo>
                        <a:pt x="7" y="4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2" y="64"/>
                      </a:lnTo>
                      <a:lnTo>
                        <a:pt x="4" y="65"/>
                      </a:lnTo>
                      <a:lnTo>
                        <a:pt x="5" y="65"/>
                      </a:lnTo>
                      <a:lnTo>
                        <a:pt x="6" y="64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85" name="Freeform 275"/>
                <p:cNvSpPr>
                  <a:spLocks/>
                </p:cNvSpPr>
                <p:nvPr/>
              </p:nvSpPr>
              <p:spPr bwMode="auto">
                <a:xfrm>
                  <a:off x="2726" y="1929"/>
                  <a:ext cx="7" cy="14"/>
                </a:xfrm>
                <a:custGeom>
                  <a:avLst/>
                  <a:gdLst>
                    <a:gd name="T0" fmla="*/ 7 w 7"/>
                    <a:gd name="T1" fmla="*/ 4 h 14"/>
                    <a:gd name="T2" fmla="*/ 7 w 7"/>
                    <a:gd name="T3" fmla="*/ 2 h 14"/>
                    <a:gd name="T4" fmla="*/ 7 w 7"/>
                    <a:gd name="T5" fmla="*/ 1 h 14"/>
                    <a:gd name="T6" fmla="*/ 6 w 7"/>
                    <a:gd name="T7" fmla="*/ 0 h 14"/>
                    <a:gd name="T8" fmla="*/ 5 w 7"/>
                    <a:gd name="T9" fmla="*/ 0 h 14"/>
                    <a:gd name="T10" fmla="*/ 4 w 7"/>
                    <a:gd name="T11" fmla="*/ 0 h 14"/>
                    <a:gd name="T12" fmla="*/ 2 w 7"/>
                    <a:gd name="T13" fmla="*/ 0 h 14"/>
                    <a:gd name="T14" fmla="*/ 1 w 7"/>
                    <a:gd name="T15" fmla="*/ 1 h 14"/>
                    <a:gd name="T16" fmla="*/ 0 w 7"/>
                    <a:gd name="T17" fmla="*/ 2 h 14"/>
                    <a:gd name="T18" fmla="*/ 0 w 7"/>
                    <a:gd name="T19" fmla="*/ 10 h 14"/>
                    <a:gd name="T20" fmla="*/ 0 w 7"/>
                    <a:gd name="T21" fmla="*/ 11 h 14"/>
                    <a:gd name="T22" fmla="*/ 1 w 7"/>
                    <a:gd name="T23" fmla="*/ 12 h 14"/>
                    <a:gd name="T24" fmla="*/ 2 w 7"/>
                    <a:gd name="T25" fmla="*/ 13 h 14"/>
                    <a:gd name="T26" fmla="*/ 4 w 7"/>
                    <a:gd name="T27" fmla="*/ 14 h 14"/>
                    <a:gd name="T28" fmla="*/ 5 w 7"/>
                    <a:gd name="T29" fmla="*/ 14 h 14"/>
                    <a:gd name="T30" fmla="*/ 6 w 7"/>
                    <a:gd name="T31" fmla="*/ 13 h 14"/>
                    <a:gd name="T32" fmla="*/ 7 w 7"/>
                    <a:gd name="T33" fmla="*/ 12 h 14"/>
                    <a:gd name="T34" fmla="*/ 7 w 7"/>
                    <a:gd name="T35" fmla="*/ 11 h 14"/>
                    <a:gd name="T36" fmla="*/ 7 w 7"/>
                    <a:gd name="T37" fmla="*/ 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4">
                      <a:moveTo>
                        <a:pt x="7" y="4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2" y="13"/>
                      </a:lnTo>
                      <a:lnTo>
                        <a:pt x="4" y="14"/>
                      </a:lnTo>
                      <a:lnTo>
                        <a:pt x="5" y="14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86" name="Freeform 276"/>
                <p:cNvSpPr>
                  <a:spLocks/>
                </p:cNvSpPr>
                <p:nvPr/>
              </p:nvSpPr>
              <p:spPr bwMode="auto">
                <a:xfrm>
                  <a:off x="2726" y="1958"/>
                  <a:ext cx="7" cy="64"/>
                </a:xfrm>
                <a:custGeom>
                  <a:avLst/>
                  <a:gdLst>
                    <a:gd name="T0" fmla="*/ 7 w 7"/>
                    <a:gd name="T1" fmla="*/ 3 h 64"/>
                    <a:gd name="T2" fmla="*/ 7 w 7"/>
                    <a:gd name="T3" fmla="*/ 2 h 64"/>
                    <a:gd name="T4" fmla="*/ 7 w 7"/>
                    <a:gd name="T5" fmla="*/ 1 h 64"/>
                    <a:gd name="T6" fmla="*/ 6 w 7"/>
                    <a:gd name="T7" fmla="*/ 0 h 64"/>
                    <a:gd name="T8" fmla="*/ 5 w 7"/>
                    <a:gd name="T9" fmla="*/ 0 h 64"/>
                    <a:gd name="T10" fmla="*/ 4 w 7"/>
                    <a:gd name="T11" fmla="*/ 0 h 64"/>
                    <a:gd name="T12" fmla="*/ 2 w 7"/>
                    <a:gd name="T13" fmla="*/ 0 h 64"/>
                    <a:gd name="T14" fmla="*/ 1 w 7"/>
                    <a:gd name="T15" fmla="*/ 1 h 64"/>
                    <a:gd name="T16" fmla="*/ 0 w 7"/>
                    <a:gd name="T17" fmla="*/ 2 h 64"/>
                    <a:gd name="T18" fmla="*/ 0 w 7"/>
                    <a:gd name="T19" fmla="*/ 60 h 64"/>
                    <a:gd name="T20" fmla="*/ 0 w 7"/>
                    <a:gd name="T21" fmla="*/ 61 h 64"/>
                    <a:gd name="T22" fmla="*/ 1 w 7"/>
                    <a:gd name="T23" fmla="*/ 62 h 64"/>
                    <a:gd name="T24" fmla="*/ 2 w 7"/>
                    <a:gd name="T25" fmla="*/ 63 h 64"/>
                    <a:gd name="T26" fmla="*/ 4 w 7"/>
                    <a:gd name="T27" fmla="*/ 64 h 64"/>
                    <a:gd name="T28" fmla="*/ 5 w 7"/>
                    <a:gd name="T29" fmla="*/ 64 h 64"/>
                    <a:gd name="T30" fmla="*/ 6 w 7"/>
                    <a:gd name="T31" fmla="*/ 63 h 64"/>
                    <a:gd name="T32" fmla="*/ 7 w 7"/>
                    <a:gd name="T33" fmla="*/ 62 h 64"/>
                    <a:gd name="T34" fmla="*/ 7 w 7"/>
                    <a:gd name="T35" fmla="*/ 61 h 64"/>
                    <a:gd name="T36" fmla="*/ 7 w 7"/>
                    <a:gd name="T37" fmla="*/ 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2" y="63"/>
                      </a:lnTo>
                      <a:lnTo>
                        <a:pt x="4" y="64"/>
                      </a:lnTo>
                      <a:lnTo>
                        <a:pt x="5" y="64"/>
                      </a:lnTo>
                      <a:lnTo>
                        <a:pt x="6" y="63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87" name="Freeform 277"/>
                <p:cNvSpPr>
                  <a:spLocks/>
                </p:cNvSpPr>
                <p:nvPr/>
              </p:nvSpPr>
              <p:spPr bwMode="auto">
                <a:xfrm>
                  <a:off x="2726" y="2037"/>
                  <a:ext cx="7" cy="14"/>
                </a:xfrm>
                <a:custGeom>
                  <a:avLst/>
                  <a:gdLst>
                    <a:gd name="T0" fmla="*/ 7 w 7"/>
                    <a:gd name="T1" fmla="*/ 3 h 14"/>
                    <a:gd name="T2" fmla="*/ 7 w 7"/>
                    <a:gd name="T3" fmla="*/ 2 h 14"/>
                    <a:gd name="T4" fmla="*/ 7 w 7"/>
                    <a:gd name="T5" fmla="*/ 1 h 14"/>
                    <a:gd name="T6" fmla="*/ 6 w 7"/>
                    <a:gd name="T7" fmla="*/ 0 h 14"/>
                    <a:gd name="T8" fmla="*/ 5 w 7"/>
                    <a:gd name="T9" fmla="*/ 0 h 14"/>
                    <a:gd name="T10" fmla="*/ 4 w 7"/>
                    <a:gd name="T11" fmla="*/ 0 h 14"/>
                    <a:gd name="T12" fmla="*/ 2 w 7"/>
                    <a:gd name="T13" fmla="*/ 0 h 14"/>
                    <a:gd name="T14" fmla="*/ 1 w 7"/>
                    <a:gd name="T15" fmla="*/ 1 h 14"/>
                    <a:gd name="T16" fmla="*/ 0 w 7"/>
                    <a:gd name="T17" fmla="*/ 2 h 14"/>
                    <a:gd name="T18" fmla="*/ 0 w 7"/>
                    <a:gd name="T19" fmla="*/ 9 h 14"/>
                    <a:gd name="T20" fmla="*/ 0 w 7"/>
                    <a:gd name="T21" fmla="*/ 11 h 14"/>
                    <a:gd name="T22" fmla="*/ 1 w 7"/>
                    <a:gd name="T23" fmla="*/ 12 h 14"/>
                    <a:gd name="T24" fmla="*/ 2 w 7"/>
                    <a:gd name="T25" fmla="*/ 13 h 14"/>
                    <a:gd name="T26" fmla="*/ 4 w 7"/>
                    <a:gd name="T27" fmla="*/ 14 h 14"/>
                    <a:gd name="T28" fmla="*/ 5 w 7"/>
                    <a:gd name="T29" fmla="*/ 14 h 14"/>
                    <a:gd name="T30" fmla="*/ 6 w 7"/>
                    <a:gd name="T31" fmla="*/ 13 h 14"/>
                    <a:gd name="T32" fmla="*/ 7 w 7"/>
                    <a:gd name="T33" fmla="*/ 12 h 14"/>
                    <a:gd name="T34" fmla="*/ 7 w 7"/>
                    <a:gd name="T35" fmla="*/ 11 h 14"/>
                    <a:gd name="T36" fmla="*/ 7 w 7"/>
                    <a:gd name="T37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2" y="13"/>
                      </a:lnTo>
                      <a:lnTo>
                        <a:pt x="4" y="14"/>
                      </a:lnTo>
                      <a:lnTo>
                        <a:pt x="5" y="14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88" name="Freeform 278"/>
                <p:cNvSpPr>
                  <a:spLocks/>
                </p:cNvSpPr>
                <p:nvPr/>
              </p:nvSpPr>
              <p:spPr bwMode="auto">
                <a:xfrm>
                  <a:off x="2726" y="2065"/>
                  <a:ext cx="7" cy="65"/>
                </a:xfrm>
                <a:custGeom>
                  <a:avLst/>
                  <a:gdLst>
                    <a:gd name="T0" fmla="*/ 7 w 7"/>
                    <a:gd name="T1" fmla="*/ 4 h 65"/>
                    <a:gd name="T2" fmla="*/ 7 w 7"/>
                    <a:gd name="T3" fmla="*/ 3 h 65"/>
                    <a:gd name="T4" fmla="*/ 7 w 7"/>
                    <a:gd name="T5" fmla="*/ 2 h 65"/>
                    <a:gd name="T6" fmla="*/ 6 w 7"/>
                    <a:gd name="T7" fmla="*/ 0 h 65"/>
                    <a:gd name="T8" fmla="*/ 5 w 7"/>
                    <a:gd name="T9" fmla="*/ 0 h 65"/>
                    <a:gd name="T10" fmla="*/ 4 w 7"/>
                    <a:gd name="T11" fmla="*/ 0 h 65"/>
                    <a:gd name="T12" fmla="*/ 2 w 7"/>
                    <a:gd name="T13" fmla="*/ 0 h 65"/>
                    <a:gd name="T14" fmla="*/ 1 w 7"/>
                    <a:gd name="T15" fmla="*/ 2 h 65"/>
                    <a:gd name="T16" fmla="*/ 0 w 7"/>
                    <a:gd name="T17" fmla="*/ 3 h 65"/>
                    <a:gd name="T18" fmla="*/ 0 w 7"/>
                    <a:gd name="T19" fmla="*/ 60 h 65"/>
                    <a:gd name="T20" fmla="*/ 0 w 7"/>
                    <a:gd name="T21" fmla="*/ 61 h 65"/>
                    <a:gd name="T22" fmla="*/ 1 w 7"/>
                    <a:gd name="T23" fmla="*/ 63 h 65"/>
                    <a:gd name="T24" fmla="*/ 2 w 7"/>
                    <a:gd name="T25" fmla="*/ 64 h 65"/>
                    <a:gd name="T26" fmla="*/ 4 w 7"/>
                    <a:gd name="T27" fmla="*/ 65 h 65"/>
                    <a:gd name="T28" fmla="*/ 5 w 7"/>
                    <a:gd name="T29" fmla="*/ 65 h 65"/>
                    <a:gd name="T30" fmla="*/ 6 w 7"/>
                    <a:gd name="T31" fmla="*/ 64 h 65"/>
                    <a:gd name="T32" fmla="*/ 7 w 7"/>
                    <a:gd name="T33" fmla="*/ 63 h 65"/>
                    <a:gd name="T34" fmla="*/ 7 w 7"/>
                    <a:gd name="T35" fmla="*/ 61 h 65"/>
                    <a:gd name="T36" fmla="*/ 7 w 7"/>
                    <a:gd name="T37" fmla="*/ 4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5">
                      <a:moveTo>
                        <a:pt x="7" y="4"/>
                      </a:moveTo>
                      <a:lnTo>
                        <a:pt x="7" y="3"/>
                      </a:lnTo>
                      <a:lnTo>
                        <a:pt x="7" y="2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3"/>
                      </a:lnTo>
                      <a:lnTo>
                        <a:pt x="2" y="64"/>
                      </a:lnTo>
                      <a:lnTo>
                        <a:pt x="4" y="65"/>
                      </a:lnTo>
                      <a:lnTo>
                        <a:pt x="5" y="65"/>
                      </a:lnTo>
                      <a:lnTo>
                        <a:pt x="6" y="64"/>
                      </a:lnTo>
                      <a:lnTo>
                        <a:pt x="7" y="63"/>
                      </a:lnTo>
                      <a:lnTo>
                        <a:pt x="7" y="6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89" name="Freeform 279"/>
                <p:cNvSpPr>
                  <a:spLocks/>
                </p:cNvSpPr>
                <p:nvPr/>
              </p:nvSpPr>
              <p:spPr bwMode="auto">
                <a:xfrm>
                  <a:off x="2726" y="2144"/>
                  <a:ext cx="7" cy="15"/>
                </a:xfrm>
                <a:custGeom>
                  <a:avLst/>
                  <a:gdLst>
                    <a:gd name="T0" fmla="*/ 7 w 7"/>
                    <a:gd name="T1" fmla="*/ 4 h 15"/>
                    <a:gd name="T2" fmla="*/ 7 w 7"/>
                    <a:gd name="T3" fmla="*/ 3 h 15"/>
                    <a:gd name="T4" fmla="*/ 7 w 7"/>
                    <a:gd name="T5" fmla="*/ 2 h 15"/>
                    <a:gd name="T6" fmla="*/ 6 w 7"/>
                    <a:gd name="T7" fmla="*/ 0 h 15"/>
                    <a:gd name="T8" fmla="*/ 5 w 7"/>
                    <a:gd name="T9" fmla="*/ 0 h 15"/>
                    <a:gd name="T10" fmla="*/ 4 w 7"/>
                    <a:gd name="T11" fmla="*/ 0 h 15"/>
                    <a:gd name="T12" fmla="*/ 2 w 7"/>
                    <a:gd name="T13" fmla="*/ 0 h 15"/>
                    <a:gd name="T14" fmla="*/ 1 w 7"/>
                    <a:gd name="T15" fmla="*/ 2 h 15"/>
                    <a:gd name="T16" fmla="*/ 0 w 7"/>
                    <a:gd name="T17" fmla="*/ 3 h 15"/>
                    <a:gd name="T18" fmla="*/ 0 w 7"/>
                    <a:gd name="T19" fmla="*/ 10 h 15"/>
                    <a:gd name="T20" fmla="*/ 0 w 7"/>
                    <a:gd name="T21" fmla="*/ 11 h 15"/>
                    <a:gd name="T22" fmla="*/ 1 w 7"/>
                    <a:gd name="T23" fmla="*/ 12 h 15"/>
                    <a:gd name="T24" fmla="*/ 2 w 7"/>
                    <a:gd name="T25" fmla="*/ 14 h 15"/>
                    <a:gd name="T26" fmla="*/ 4 w 7"/>
                    <a:gd name="T27" fmla="*/ 15 h 15"/>
                    <a:gd name="T28" fmla="*/ 5 w 7"/>
                    <a:gd name="T29" fmla="*/ 15 h 15"/>
                    <a:gd name="T30" fmla="*/ 6 w 7"/>
                    <a:gd name="T31" fmla="*/ 14 h 15"/>
                    <a:gd name="T32" fmla="*/ 7 w 7"/>
                    <a:gd name="T33" fmla="*/ 12 h 15"/>
                    <a:gd name="T34" fmla="*/ 7 w 7"/>
                    <a:gd name="T35" fmla="*/ 11 h 15"/>
                    <a:gd name="T36" fmla="*/ 7 w 7"/>
                    <a:gd name="T37" fmla="*/ 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5">
                      <a:moveTo>
                        <a:pt x="7" y="4"/>
                      </a:moveTo>
                      <a:lnTo>
                        <a:pt x="7" y="3"/>
                      </a:lnTo>
                      <a:lnTo>
                        <a:pt x="7" y="2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2" y="14"/>
                      </a:lnTo>
                      <a:lnTo>
                        <a:pt x="4" y="15"/>
                      </a:lnTo>
                      <a:lnTo>
                        <a:pt x="5" y="15"/>
                      </a:lnTo>
                      <a:lnTo>
                        <a:pt x="6" y="14"/>
                      </a:ln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90" name="Freeform 280"/>
                <p:cNvSpPr>
                  <a:spLocks/>
                </p:cNvSpPr>
                <p:nvPr/>
              </p:nvSpPr>
              <p:spPr bwMode="auto">
                <a:xfrm>
                  <a:off x="2726" y="2173"/>
                  <a:ext cx="7" cy="65"/>
                </a:xfrm>
                <a:custGeom>
                  <a:avLst/>
                  <a:gdLst>
                    <a:gd name="T0" fmla="*/ 7 w 7"/>
                    <a:gd name="T1" fmla="*/ 4 h 65"/>
                    <a:gd name="T2" fmla="*/ 7 w 7"/>
                    <a:gd name="T3" fmla="*/ 3 h 65"/>
                    <a:gd name="T4" fmla="*/ 7 w 7"/>
                    <a:gd name="T5" fmla="*/ 1 h 65"/>
                    <a:gd name="T6" fmla="*/ 6 w 7"/>
                    <a:gd name="T7" fmla="*/ 0 h 65"/>
                    <a:gd name="T8" fmla="*/ 5 w 7"/>
                    <a:gd name="T9" fmla="*/ 0 h 65"/>
                    <a:gd name="T10" fmla="*/ 4 w 7"/>
                    <a:gd name="T11" fmla="*/ 0 h 65"/>
                    <a:gd name="T12" fmla="*/ 2 w 7"/>
                    <a:gd name="T13" fmla="*/ 0 h 65"/>
                    <a:gd name="T14" fmla="*/ 1 w 7"/>
                    <a:gd name="T15" fmla="*/ 1 h 65"/>
                    <a:gd name="T16" fmla="*/ 0 w 7"/>
                    <a:gd name="T17" fmla="*/ 3 h 65"/>
                    <a:gd name="T18" fmla="*/ 0 w 7"/>
                    <a:gd name="T19" fmla="*/ 60 h 65"/>
                    <a:gd name="T20" fmla="*/ 0 w 7"/>
                    <a:gd name="T21" fmla="*/ 61 h 65"/>
                    <a:gd name="T22" fmla="*/ 1 w 7"/>
                    <a:gd name="T23" fmla="*/ 62 h 65"/>
                    <a:gd name="T24" fmla="*/ 2 w 7"/>
                    <a:gd name="T25" fmla="*/ 64 h 65"/>
                    <a:gd name="T26" fmla="*/ 4 w 7"/>
                    <a:gd name="T27" fmla="*/ 65 h 65"/>
                    <a:gd name="T28" fmla="*/ 5 w 7"/>
                    <a:gd name="T29" fmla="*/ 65 h 65"/>
                    <a:gd name="T30" fmla="*/ 6 w 7"/>
                    <a:gd name="T31" fmla="*/ 64 h 65"/>
                    <a:gd name="T32" fmla="*/ 7 w 7"/>
                    <a:gd name="T33" fmla="*/ 62 h 65"/>
                    <a:gd name="T34" fmla="*/ 7 w 7"/>
                    <a:gd name="T35" fmla="*/ 61 h 65"/>
                    <a:gd name="T36" fmla="*/ 7 w 7"/>
                    <a:gd name="T37" fmla="*/ 4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5">
                      <a:moveTo>
                        <a:pt x="7" y="4"/>
                      </a:moveTo>
                      <a:lnTo>
                        <a:pt x="7" y="3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2" y="64"/>
                      </a:lnTo>
                      <a:lnTo>
                        <a:pt x="4" y="65"/>
                      </a:lnTo>
                      <a:lnTo>
                        <a:pt x="5" y="65"/>
                      </a:lnTo>
                      <a:lnTo>
                        <a:pt x="6" y="64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91" name="Freeform 281"/>
                <p:cNvSpPr>
                  <a:spLocks/>
                </p:cNvSpPr>
                <p:nvPr/>
              </p:nvSpPr>
              <p:spPr bwMode="auto">
                <a:xfrm>
                  <a:off x="2726" y="2252"/>
                  <a:ext cx="7" cy="14"/>
                </a:xfrm>
                <a:custGeom>
                  <a:avLst/>
                  <a:gdLst>
                    <a:gd name="T0" fmla="*/ 7 w 7"/>
                    <a:gd name="T1" fmla="*/ 4 h 14"/>
                    <a:gd name="T2" fmla="*/ 7 w 7"/>
                    <a:gd name="T3" fmla="*/ 3 h 14"/>
                    <a:gd name="T4" fmla="*/ 7 w 7"/>
                    <a:gd name="T5" fmla="*/ 1 h 14"/>
                    <a:gd name="T6" fmla="*/ 6 w 7"/>
                    <a:gd name="T7" fmla="*/ 0 h 14"/>
                    <a:gd name="T8" fmla="*/ 5 w 7"/>
                    <a:gd name="T9" fmla="*/ 0 h 14"/>
                    <a:gd name="T10" fmla="*/ 4 w 7"/>
                    <a:gd name="T11" fmla="*/ 0 h 14"/>
                    <a:gd name="T12" fmla="*/ 2 w 7"/>
                    <a:gd name="T13" fmla="*/ 0 h 14"/>
                    <a:gd name="T14" fmla="*/ 1 w 7"/>
                    <a:gd name="T15" fmla="*/ 1 h 14"/>
                    <a:gd name="T16" fmla="*/ 0 w 7"/>
                    <a:gd name="T17" fmla="*/ 3 h 14"/>
                    <a:gd name="T18" fmla="*/ 0 w 7"/>
                    <a:gd name="T19" fmla="*/ 10 h 14"/>
                    <a:gd name="T20" fmla="*/ 0 w 7"/>
                    <a:gd name="T21" fmla="*/ 11 h 14"/>
                    <a:gd name="T22" fmla="*/ 1 w 7"/>
                    <a:gd name="T23" fmla="*/ 12 h 14"/>
                    <a:gd name="T24" fmla="*/ 2 w 7"/>
                    <a:gd name="T25" fmla="*/ 13 h 14"/>
                    <a:gd name="T26" fmla="*/ 4 w 7"/>
                    <a:gd name="T27" fmla="*/ 14 h 14"/>
                    <a:gd name="T28" fmla="*/ 5 w 7"/>
                    <a:gd name="T29" fmla="*/ 14 h 14"/>
                    <a:gd name="T30" fmla="*/ 6 w 7"/>
                    <a:gd name="T31" fmla="*/ 13 h 14"/>
                    <a:gd name="T32" fmla="*/ 7 w 7"/>
                    <a:gd name="T33" fmla="*/ 12 h 14"/>
                    <a:gd name="T34" fmla="*/ 7 w 7"/>
                    <a:gd name="T35" fmla="*/ 11 h 14"/>
                    <a:gd name="T36" fmla="*/ 7 w 7"/>
                    <a:gd name="T37" fmla="*/ 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4">
                      <a:moveTo>
                        <a:pt x="7" y="4"/>
                      </a:moveTo>
                      <a:lnTo>
                        <a:pt x="7" y="3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2" y="13"/>
                      </a:lnTo>
                      <a:lnTo>
                        <a:pt x="4" y="14"/>
                      </a:lnTo>
                      <a:lnTo>
                        <a:pt x="5" y="14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92" name="Freeform 282"/>
                <p:cNvSpPr>
                  <a:spLocks/>
                </p:cNvSpPr>
                <p:nvPr/>
              </p:nvSpPr>
              <p:spPr bwMode="auto">
                <a:xfrm>
                  <a:off x="2726" y="2281"/>
                  <a:ext cx="7" cy="64"/>
                </a:xfrm>
                <a:custGeom>
                  <a:avLst/>
                  <a:gdLst>
                    <a:gd name="T0" fmla="*/ 7 w 7"/>
                    <a:gd name="T1" fmla="*/ 3 h 64"/>
                    <a:gd name="T2" fmla="*/ 7 w 7"/>
                    <a:gd name="T3" fmla="*/ 2 h 64"/>
                    <a:gd name="T4" fmla="*/ 7 w 7"/>
                    <a:gd name="T5" fmla="*/ 1 h 64"/>
                    <a:gd name="T6" fmla="*/ 6 w 7"/>
                    <a:gd name="T7" fmla="*/ 0 h 64"/>
                    <a:gd name="T8" fmla="*/ 5 w 7"/>
                    <a:gd name="T9" fmla="*/ 0 h 64"/>
                    <a:gd name="T10" fmla="*/ 4 w 7"/>
                    <a:gd name="T11" fmla="*/ 0 h 64"/>
                    <a:gd name="T12" fmla="*/ 2 w 7"/>
                    <a:gd name="T13" fmla="*/ 0 h 64"/>
                    <a:gd name="T14" fmla="*/ 1 w 7"/>
                    <a:gd name="T15" fmla="*/ 1 h 64"/>
                    <a:gd name="T16" fmla="*/ 0 w 7"/>
                    <a:gd name="T17" fmla="*/ 2 h 64"/>
                    <a:gd name="T18" fmla="*/ 0 w 7"/>
                    <a:gd name="T19" fmla="*/ 60 h 64"/>
                    <a:gd name="T20" fmla="*/ 0 w 7"/>
                    <a:gd name="T21" fmla="*/ 61 h 64"/>
                    <a:gd name="T22" fmla="*/ 1 w 7"/>
                    <a:gd name="T23" fmla="*/ 62 h 64"/>
                    <a:gd name="T24" fmla="*/ 2 w 7"/>
                    <a:gd name="T25" fmla="*/ 63 h 64"/>
                    <a:gd name="T26" fmla="*/ 4 w 7"/>
                    <a:gd name="T27" fmla="*/ 64 h 64"/>
                    <a:gd name="T28" fmla="*/ 5 w 7"/>
                    <a:gd name="T29" fmla="*/ 64 h 64"/>
                    <a:gd name="T30" fmla="*/ 6 w 7"/>
                    <a:gd name="T31" fmla="*/ 63 h 64"/>
                    <a:gd name="T32" fmla="*/ 7 w 7"/>
                    <a:gd name="T33" fmla="*/ 62 h 64"/>
                    <a:gd name="T34" fmla="*/ 7 w 7"/>
                    <a:gd name="T35" fmla="*/ 61 h 64"/>
                    <a:gd name="T36" fmla="*/ 7 w 7"/>
                    <a:gd name="T37" fmla="*/ 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2" y="63"/>
                      </a:lnTo>
                      <a:lnTo>
                        <a:pt x="4" y="64"/>
                      </a:lnTo>
                      <a:lnTo>
                        <a:pt x="5" y="64"/>
                      </a:lnTo>
                      <a:lnTo>
                        <a:pt x="6" y="63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93" name="Freeform 283"/>
                <p:cNvSpPr>
                  <a:spLocks/>
                </p:cNvSpPr>
                <p:nvPr/>
              </p:nvSpPr>
              <p:spPr bwMode="auto">
                <a:xfrm>
                  <a:off x="2726" y="2360"/>
                  <a:ext cx="7" cy="14"/>
                </a:xfrm>
                <a:custGeom>
                  <a:avLst/>
                  <a:gdLst>
                    <a:gd name="T0" fmla="*/ 7 w 7"/>
                    <a:gd name="T1" fmla="*/ 3 h 14"/>
                    <a:gd name="T2" fmla="*/ 7 w 7"/>
                    <a:gd name="T3" fmla="*/ 2 h 14"/>
                    <a:gd name="T4" fmla="*/ 7 w 7"/>
                    <a:gd name="T5" fmla="*/ 1 h 14"/>
                    <a:gd name="T6" fmla="*/ 6 w 7"/>
                    <a:gd name="T7" fmla="*/ 0 h 14"/>
                    <a:gd name="T8" fmla="*/ 5 w 7"/>
                    <a:gd name="T9" fmla="*/ 0 h 14"/>
                    <a:gd name="T10" fmla="*/ 4 w 7"/>
                    <a:gd name="T11" fmla="*/ 0 h 14"/>
                    <a:gd name="T12" fmla="*/ 2 w 7"/>
                    <a:gd name="T13" fmla="*/ 0 h 14"/>
                    <a:gd name="T14" fmla="*/ 1 w 7"/>
                    <a:gd name="T15" fmla="*/ 1 h 14"/>
                    <a:gd name="T16" fmla="*/ 0 w 7"/>
                    <a:gd name="T17" fmla="*/ 2 h 14"/>
                    <a:gd name="T18" fmla="*/ 0 w 7"/>
                    <a:gd name="T19" fmla="*/ 9 h 14"/>
                    <a:gd name="T20" fmla="*/ 0 w 7"/>
                    <a:gd name="T21" fmla="*/ 11 h 14"/>
                    <a:gd name="T22" fmla="*/ 1 w 7"/>
                    <a:gd name="T23" fmla="*/ 12 h 14"/>
                    <a:gd name="T24" fmla="*/ 2 w 7"/>
                    <a:gd name="T25" fmla="*/ 13 h 14"/>
                    <a:gd name="T26" fmla="*/ 4 w 7"/>
                    <a:gd name="T27" fmla="*/ 14 h 14"/>
                    <a:gd name="T28" fmla="*/ 5 w 7"/>
                    <a:gd name="T29" fmla="*/ 14 h 14"/>
                    <a:gd name="T30" fmla="*/ 6 w 7"/>
                    <a:gd name="T31" fmla="*/ 13 h 14"/>
                    <a:gd name="T32" fmla="*/ 7 w 7"/>
                    <a:gd name="T33" fmla="*/ 12 h 14"/>
                    <a:gd name="T34" fmla="*/ 7 w 7"/>
                    <a:gd name="T35" fmla="*/ 11 h 14"/>
                    <a:gd name="T36" fmla="*/ 7 w 7"/>
                    <a:gd name="T37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2" y="13"/>
                      </a:lnTo>
                      <a:lnTo>
                        <a:pt x="4" y="14"/>
                      </a:lnTo>
                      <a:lnTo>
                        <a:pt x="5" y="14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94" name="Freeform 284"/>
                <p:cNvSpPr>
                  <a:spLocks/>
                </p:cNvSpPr>
                <p:nvPr/>
              </p:nvSpPr>
              <p:spPr bwMode="auto">
                <a:xfrm>
                  <a:off x="2726" y="2389"/>
                  <a:ext cx="7" cy="64"/>
                </a:xfrm>
                <a:custGeom>
                  <a:avLst/>
                  <a:gdLst>
                    <a:gd name="T0" fmla="*/ 7 w 7"/>
                    <a:gd name="T1" fmla="*/ 3 h 64"/>
                    <a:gd name="T2" fmla="*/ 7 w 7"/>
                    <a:gd name="T3" fmla="*/ 2 h 64"/>
                    <a:gd name="T4" fmla="*/ 7 w 7"/>
                    <a:gd name="T5" fmla="*/ 1 h 64"/>
                    <a:gd name="T6" fmla="*/ 6 w 7"/>
                    <a:gd name="T7" fmla="*/ 0 h 64"/>
                    <a:gd name="T8" fmla="*/ 5 w 7"/>
                    <a:gd name="T9" fmla="*/ 0 h 64"/>
                    <a:gd name="T10" fmla="*/ 4 w 7"/>
                    <a:gd name="T11" fmla="*/ 0 h 64"/>
                    <a:gd name="T12" fmla="*/ 2 w 7"/>
                    <a:gd name="T13" fmla="*/ 0 h 64"/>
                    <a:gd name="T14" fmla="*/ 1 w 7"/>
                    <a:gd name="T15" fmla="*/ 1 h 64"/>
                    <a:gd name="T16" fmla="*/ 0 w 7"/>
                    <a:gd name="T17" fmla="*/ 2 h 64"/>
                    <a:gd name="T18" fmla="*/ 0 w 7"/>
                    <a:gd name="T19" fmla="*/ 59 h 64"/>
                    <a:gd name="T20" fmla="*/ 0 w 7"/>
                    <a:gd name="T21" fmla="*/ 61 h 64"/>
                    <a:gd name="T22" fmla="*/ 1 w 7"/>
                    <a:gd name="T23" fmla="*/ 62 h 64"/>
                    <a:gd name="T24" fmla="*/ 2 w 7"/>
                    <a:gd name="T25" fmla="*/ 63 h 64"/>
                    <a:gd name="T26" fmla="*/ 4 w 7"/>
                    <a:gd name="T27" fmla="*/ 64 h 64"/>
                    <a:gd name="T28" fmla="*/ 5 w 7"/>
                    <a:gd name="T29" fmla="*/ 64 h 64"/>
                    <a:gd name="T30" fmla="*/ 6 w 7"/>
                    <a:gd name="T31" fmla="*/ 63 h 64"/>
                    <a:gd name="T32" fmla="*/ 7 w 7"/>
                    <a:gd name="T33" fmla="*/ 62 h 64"/>
                    <a:gd name="T34" fmla="*/ 7 w 7"/>
                    <a:gd name="T35" fmla="*/ 61 h 64"/>
                    <a:gd name="T36" fmla="*/ 7 w 7"/>
                    <a:gd name="T37" fmla="*/ 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59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2" y="63"/>
                      </a:lnTo>
                      <a:lnTo>
                        <a:pt x="4" y="64"/>
                      </a:lnTo>
                      <a:lnTo>
                        <a:pt x="5" y="64"/>
                      </a:lnTo>
                      <a:lnTo>
                        <a:pt x="6" y="63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95" name="Freeform 285"/>
                <p:cNvSpPr>
                  <a:spLocks/>
                </p:cNvSpPr>
                <p:nvPr/>
              </p:nvSpPr>
              <p:spPr bwMode="auto">
                <a:xfrm>
                  <a:off x="2726" y="2468"/>
                  <a:ext cx="7" cy="14"/>
                </a:xfrm>
                <a:custGeom>
                  <a:avLst/>
                  <a:gdLst>
                    <a:gd name="T0" fmla="*/ 7 w 7"/>
                    <a:gd name="T1" fmla="*/ 3 h 14"/>
                    <a:gd name="T2" fmla="*/ 7 w 7"/>
                    <a:gd name="T3" fmla="*/ 2 h 14"/>
                    <a:gd name="T4" fmla="*/ 7 w 7"/>
                    <a:gd name="T5" fmla="*/ 1 h 14"/>
                    <a:gd name="T6" fmla="*/ 6 w 7"/>
                    <a:gd name="T7" fmla="*/ 0 h 14"/>
                    <a:gd name="T8" fmla="*/ 5 w 7"/>
                    <a:gd name="T9" fmla="*/ 0 h 14"/>
                    <a:gd name="T10" fmla="*/ 4 w 7"/>
                    <a:gd name="T11" fmla="*/ 0 h 14"/>
                    <a:gd name="T12" fmla="*/ 2 w 7"/>
                    <a:gd name="T13" fmla="*/ 0 h 14"/>
                    <a:gd name="T14" fmla="*/ 1 w 7"/>
                    <a:gd name="T15" fmla="*/ 1 h 14"/>
                    <a:gd name="T16" fmla="*/ 0 w 7"/>
                    <a:gd name="T17" fmla="*/ 2 h 14"/>
                    <a:gd name="T18" fmla="*/ 0 w 7"/>
                    <a:gd name="T19" fmla="*/ 9 h 14"/>
                    <a:gd name="T20" fmla="*/ 0 w 7"/>
                    <a:gd name="T21" fmla="*/ 10 h 14"/>
                    <a:gd name="T22" fmla="*/ 1 w 7"/>
                    <a:gd name="T23" fmla="*/ 11 h 14"/>
                    <a:gd name="T24" fmla="*/ 2 w 7"/>
                    <a:gd name="T25" fmla="*/ 13 h 14"/>
                    <a:gd name="T26" fmla="*/ 4 w 7"/>
                    <a:gd name="T27" fmla="*/ 14 h 14"/>
                    <a:gd name="T28" fmla="*/ 5 w 7"/>
                    <a:gd name="T29" fmla="*/ 14 h 14"/>
                    <a:gd name="T30" fmla="*/ 6 w 7"/>
                    <a:gd name="T31" fmla="*/ 13 h 14"/>
                    <a:gd name="T32" fmla="*/ 7 w 7"/>
                    <a:gd name="T33" fmla="*/ 11 h 14"/>
                    <a:gd name="T34" fmla="*/ 7 w 7"/>
                    <a:gd name="T35" fmla="*/ 10 h 14"/>
                    <a:gd name="T36" fmla="*/ 7 w 7"/>
                    <a:gd name="T37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4">
                      <a:moveTo>
                        <a:pt x="7" y="3"/>
                      </a:move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9"/>
                      </a:lnTo>
                      <a:lnTo>
                        <a:pt x="0" y="10"/>
                      </a:lnTo>
                      <a:lnTo>
                        <a:pt x="1" y="11"/>
                      </a:lnTo>
                      <a:lnTo>
                        <a:pt x="2" y="13"/>
                      </a:lnTo>
                      <a:lnTo>
                        <a:pt x="4" y="14"/>
                      </a:lnTo>
                      <a:lnTo>
                        <a:pt x="5" y="14"/>
                      </a:lnTo>
                      <a:lnTo>
                        <a:pt x="6" y="13"/>
                      </a:lnTo>
                      <a:lnTo>
                        <a:pt x="7" y="11"/>
                      </a:lnTo>
                      <a:lnTo>
                        <a:pt x="7" y="10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96" name="Freeform 286"/>
                <p:cNvSpPr>
                  <a:spLocks/>
                </p:cNvSpPr>
                <p:nvPr/>
              </p:nvSpPr>
              <p:spPr bwMode="auto">
                <a:xfrm>
                  <a:off x="2726" y="2496"/>
                  <a:ext cx="7" cy="65"/>
                </a:xfrm>
                <a:custGeom>
                  <a:avLst/>
                  <a:gdLst>
                    <a:gd name="T0" fmla="*/ 7 w 7"/>
                    <a:gd name="T1" fmla="*/ 4 h 65"/>
                    <a:gd name="T2" fmla="*/ 7 w 7"/>
                    <a:gd name="T3" fmla="*/ 3 h 65"/>
                    <a:gd name="T4" fmla="*/ 7 w 7"/>
                    <a:gd name="T5" fmla="*/ 1 h 65"/>
                    <a:gd name="T6" fmla="*/ 6 w 7"/>
                    <a:gd name="T7" fmla="*/ 0 h 65"/>
                    <a:gd name="T8" fmla="*/ 5 w 7"/>
                    <a:gd name="T9" fmla="*/ 0 h 65"/>
                    <a:gd name="T10" fmla="*/ 4 w 7"/>
                    <a:gd name="T11" fmla="*/ 0 h 65"/>
                    <a:gd name="T12" fmla="*/ 2 w 7"/>
                    <a:gd name="T13" fmla="*/ 0 h 65"/>
                    <a:gd name="T14" fmla="*/ 1 w 7"/>
                    <a:gd name="T15" fmla="*/ 1 h 65"/>
                    <a:gd name="T16" fmla="*/ 0 w 7"/>
                    <a:gd name="T17" fmla="*/ 3 h 65"/>
                    <a:gd name="T18" fmla="*/ 0 w 7"/>
                    <a:gd name="T19" fmla="*/ 60 h 65"/>
                    <a:gd name="T20" fmla="*/ 0 w 7"/>
                    <a:gd name="T21" fmla="*/ 61 h 65"/>
                    <a:gd name="T22" fmla="*/ 1 w 7"/>
                    <a:gd name="T23" fmla="*/ 62 h 65"/>
                    <a:gd name="T24" fmla="*/ 2 w 7"/>
                    <a:gd name="T25" fmla="*/ 64 h 65"/>
                    <a:gd name="T26" fmla="*/ 4 w 7"/>
                    <a:gd name="T27" fmla="*/ 65 h 65"/>
                    <a:gd name="T28" fmla="*/ 5 w 7"/>
                    <a:gd name="T29" fmla="*/ 65 h 65"/>
                    <a:gd name="T30" fmla="*/ 6 w 7"/>
                    <a:gd name="T31" fmla="*/ 64 h 65"/>
                    <a:gd name="T32" fmla="*/ 7 w 7"/>
                    <a:gd name="T33" fmla="*/ 62 h 65"/>
                    <a:gd name="T34" fmla="*/ 7 w 7"/>
                    <a:gd name="T35" fmla="*/ 61 h 65"/>
                    <a:gd name="T36" fmla="*/ 7 w 7"/>
                    <a:gd name="T37" fmla="*/ 4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65">
                      <a:moveTo>
                        <a:pt x="7" y="4"/>
                      </a:moveTo>
                      <a:lnTo>
                        <a:pt x="7" y="3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60"/>
                      </a:lnTo>
                      <a:lnTo>
                        <a:pt x="0" y="61"/>
                      </a:lnTo>
                      <a:lnTo>
                        <a:pt x="1" y="62"/>
                      </a:lnTo>
                      <a:lnTo>
                        <a:pt x="2" y="64"/>
                      </a:lnTo>
                      <a:lnTo>
                        <a:pt x="4" y="65"/>
                      </a:lnTo>
                      <a:lnTo>
                        <a:pt x="5" y="65"/>
                      </a:lnTo>
                      <a:lnTo>
                        <a:pt x="6" y="64"/>
                      </a:lnTo>
                      <a:lnTo>
                        <a:pt x="7" y="62"/>
                      </a:lnTo>
                      <a:lnTo>
                        <a:pt x="7" y="6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397" name="Freeform 287"/>
                <p:cNvSpPr>
                  <a:spLocks/>
                </p:cNvSpPr>
                <p:nvPr/>
              </p:nvSpPr>
              <p:spPr bwMode="auto">
                <a:xfrm>
                  <a:off x="2726" y="2575"/>
                  <a:ext cx="7" cy="15"/>
                </a:xfrm>
                <a:custGeom>
                  <a:avLst/>
                  <a:gdLst>
                    <a:gd name="T0" fmla="*/ 7 w 7"/>
                    <a:gd name="T1" fmla="*/ 4 h 15"/>
                    <a:gd name="T2" fmla="*/ 7 w 7"/>
                    <a:gd name="T3" fmla="*/ 3 h 15"/>
                    <a:gd name="T4" fmla="*/ 7 w 7"/>
                    <a:gd name="T5" fmla="*/ 1 h 15"/>
                    <a:gd name="T6" fmla="*/ 6 w 7"/>
                    <a:gd name="T7" fmla="*/ 0 h 15"/>
                    <a:gd name="T8" fmla="*/ 5 w 7"/>
                    <a:gd name="T9" fmla="*/ 0 h 15"/>
                    <a:gd name="T10" fmla="*/ 4 w 7"/>
                    <a:gd name="T11" fmla="*/ 0 h 15"/>
                    <a:gd name="T12" fmla="*/ 2 w 7"/>
                    <a:gd name="T13" fmla="*/ 0 h 15"/>
                    <a:gd name="T14" fmla="*/ 1 w 7"/>
                    <a:gd name="T15" fmla="*/ 1 h 15"/>
                    <a:gd name="T16" fmla="*/ 0 w 7"/>
                    <a:gd name="T17" fmla="*/ 3 h 15"/>
                    <a:gd name="T18" fmla="*/ 0 w 7"/>
                    <a:gd name="T19" fmla="*/ 10 h 15"/>
                    <a:gd name="T20" fmla="*/ 0 w 7"/>
                    <a:gd name="T21" fmla="*/ 11 h 15"/>
                    <a:gd name="T22" fmla="*/ 1 w 7"/>
                    <a:gd name="T23" fmla="*/ 12 h 15"/>
                    <a:gd name="T24" fmla="*/ 2 w 7"/>
                    <a:gd name="T25" fmla="*/ 13 h 15"/>
                    <a:gd name="T26" fmla="*/ 4 w 7"/>
                    <a:gd name="T27" fmla="*/ 15 h 15"/>
                    <a:gd name="T28" fmla="*/ 5 w 7"/>
                    <a:gd name="T29" fmla="*/ 15 h 15"/>
                    <a:gd name="T30" fmla="*/ 6 w 7"/>
                    <a:gd name="T31" fmla="*/ 13 h 15"/>
                    <a:gd name="T32" fmla="*/ 7 w 7"/>
                    <a:gd name="T33" fmla="*/ 12 h 15"/>
                    <a:gd name="T34" fmla="*/ 7 w 7"/>
                    <a:gd name="T35" fmla="*/ 11 h 15"/>
                    <a:gd name="T36" fmla="*/ 7 w 7"/>
                    <a:gd name="T37" fmla="*/ 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5">
                      <a:moveTo>
                        <a:pt x="7" y="4"/>
                      </a:moveTo>
                      <a:lnTo>
                        <a:pt x="7" y="3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2" y="13"/>
                      </a:lnTo>
                      <a:lnTo>
                        <a:pt x="4" y="15"/>
                      </a:lnTo>
                      <a:lnTo>
                        <a:pt x="5" y="15"/>
                      </a:lnTo>
                      <a:lnTo>
                        <a:pt x="6" y="13"/>
                      </a:lnTo>
                      <a:lnTo>
                        <a:pt x="7" y="12"/>
                      </a:lnTo>
                      <a:lnTo>
                        <a:pt x="7" y="11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</p:grpSp>
        <p:sp>
          <p:nvSpPr>
            <p:cNvPr id="80" name="Rectangle 290"/>
            <p:cNvSpPr>
              <a:spLocks noChangeArrowheads="1"/>
            </p:cNvSpPr>
            <p:nvPr/>
          </p:nvSpPr>
          <p:spPr bwMode="auto">
            <a:xfrm>
              <a:off x="2261" y="2611"/>
              <a:ext cx="942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1" name="Rectangle 291"/>
            <p:cNvSpPr>
              <a:spLocks noChangeArrowheads="1"/>
            </p:cNvSpPr>
            <p:nvPr/>
          </p:nvSpPr>
          <p:spPr bwMode="auto">
            <a:xfrm>
              <a:off x="2218" y="2609"/>
              <a:ext cx="100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7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Rotative </a:t>
              </a:r>
              <a:r>
                <a:rPr kumimoji="0" lang="fr-FR" sz="1700" b="1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bending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82" name="Line 293"/>
            <p:cNvSpPr>
              <a:spLocks noChangeShapeType="1"/>
            </p:cNvSpPr>
            <p:nvPr/>
          </p:nvSpPr>
          <p:spPr bwMode="auto">
            <a:xfrm>
              <a:off x="2382" y="1637"/>
              <a:ext cx="2" cy="29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3" name="Line 294"/>
            <p:cNvSpPr>
              <a:spLocks noChangeShapeType="1"/>
            </p:cNvSpPr>
            <p:nvPr/>
          </p:nvSpPr>
          <p:spPr bwMode="auto">
            <a:xfrm>
              <a:off x="2305" y="1496"/>
              <a:ext cx="2" cy="40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grpSp>
          <p:nvGrpSpPr>
            <p:cNvPr id="84" name="Group 297"/>
            <p:cNvGrpSpPr>
              <a:grpSpLocks/>
            </p:cNvGrpSpPr>
            <p:nvPr/>
          </p:nvGrpSpPr>
          <p:grpSpPr bwMode="auto">
            <a:xfrm>
              <a:off x="2242" y="1617"/>
              <a:ext cx="977" cy="901"/>
              <a:chOff x="2242" y="1617"/>
              <a:chExt cx="977" cy="901"/>
            </a:xfrm>
          </p:grpSpPr>
          <p:sp>
            <p:nvSpPr>
              <p:cNvPr id="348" name="Freeform 295"/>
              <p:cNvSpPr>
                <a:spLocks/>
              </p:cNvSpPr>
              <p:nvPr/>
            </p:nvSpPr>
            <p:spPr bwMode="auto">
              <a:xfrm>
                <a:off x="2242" y="1793"/>
                <a:ext cx="977" cy="725"/>
              </a:xfrm>
              <a:custGeom>
                <a:avLst/>
                <a:gdLst>
                  <a:gd name="T0" fmla="*/ 0 w 977"/>
                  <a:gd name="T1" fmla="*/ 552 h 725"/>
                  <a:gd name="T2" fmla="*/ 77 w 977"/>
                  <a:gd name="T3" fmla="*/ 618 h 725"/>
                  <a:gd name="T4" fmla="*/ 118 w 977"/>
                  <a:gd name="T5" fmla="*/ 643 h 725"/>
                  <a:gd name="T6" fmla="*/ 150 w 977"/>
                  <a:gd name="T7" fmla="*/ 660 h 725"/>
                  <a:gd name="T8" fmla="*/ 191 w 977"/>
                  <a:gd name="T9" fmla="*/ 675 h 725"/>
                  <a:gd name="T10" fmla="*/ 239 w 977"/>
                  <a:gd name="T11" fmla="*/ 690 h 725"/>
                  <a:gd name="T12" fmla="*/ 318 w 977"/>
                  <a:gd name="T13" fmla="*/ 709 h 725"/>
                  <a:gd name="T14" fmla="*/ 371 w 977"/>
                  <a:gd name="T15" fmla="*/ 718 h 725"/>
                  <a:gd name="T16" fmla="*/ 470 w 977"/>
                  <a:gd name="T17" fmla="*/ 725 h 725"/>
                  <a:gd name="T18" fmla="*/ 545 w 977"/>
                  <a:gd name="T19" fmla="*/ 724 h 725"/>
                  <a:gd name="T20" fmla="*/ 602 w 977"/>
                  <a:gd name="T21" fmla="*/ 718 h 725"/>
                  <a:gd name="T22" fmla="*/ 667 w 977"/>
                  <a:gd name="T23" fmla="*/ 709 h 725"/>
                  <a:gd name="T24" fmla="*/ 733 w 977"/>
                  <a:gd name="T25" fmla="*/ 696 h 725"/>
                  <a:gd name="T26" fmla="*/ 793 w 977"/>
                  <a:gd name="T27" fmla="*/ 682 h 725"/>
                  <a:gd name="T28" fmla="*/ 841 w 977"/>
                  <a:gd name="T29" fmla="*/ 666 h 725"/>
                  <a:gd name="T30" fmla="*/ 883 w 977"/>
                  <a:gd name="T31" fmla="*/ 647 h 725"/>
                  <a:gd name="T32" fmla="*/ 917 w 977"/>
                  <a:gd name="T33" fmla="*/ 625 h 725"/>
                  <a:gd name="T34" fmla="*/ 944 w 977"/>
                  <a:gd name="T35" fmla="*/ 605 h 725"/>
                  <a:gd name="T36" fmla="*/ 977 w 977"/>
                  <a:gd name="T37" fmla="*/ 538 h 725"/>
                  <a:gd name="T38" fmla="*/ 977 w 977"/>
                  <a:gd name="T39" fmla="*/ 536 h 725"/>
                  <a:gd name="T40" fmla="*/ 977 w 977"/>
                  <a:gd name="T41" fmla="*/ 527 h 725"/>
                  <a:gd name="T42" fmla="*/ 977 w 977"/>
                  <a:gd name="T43" fmla="*/ 513 h 725"/>
                  <a:gd name="T44" fmla="*/ 977 w 977"/>
                  <a:gd name="T45" fmla="*/ 495 h 725"/>
                  <a:gd name="T46" fmla="*/ 977 w 977"/>
                  <a:gd name="T47" fmla="*/ 445 h 725"/>
                  <a:gd name="T48" fmla="*/ 977 w 977"/>
                  <a:gd name="T49" fmla="*/ 380 h 725"/>
                  <a:gd name="T50" fmla="*/ 977 w 977"/>
                  <a:gd name="T51" fmla="*/ 304 h 725"/>
                  <a:gd name="T52" fmla="*/ 977 w 977"/>
                  <a:gd name="T53" fmla="*/ 217 h 725"/>
                  <a:gd name="T54" fmla="*/ 977 w 977"/>
                  <a:gd name="T55" fmla="*/ 126 h 725"/>
                  <a:gd name="T56" fmla="*/ 969 w 977"/>
                  <a:gd name="T57" fmla="*/ 36 h 725"/>
                  <a:gd name="T58" fmla="*/ 956 w 977"/>
                  <a:gd name="T59" fmla="*/ 51 h 725"/>
                  <a:gd name="T60" fmla="*/ 942 w 977"/>
                  <a:gd name="T61" fmla="*/ 74 h 725"/>
                  <a:gd name="T62" fmla="*/ 923 w 977"/>
                  <a:gd name="T63" fmla="*/ 98 h 725"/>
                  <a:gd name="T64" fmla="*/ 891 w 977"/>
                  <a:gd name="T65" fmla="*/ 116 h 725"/>
                  <a:gd name="T66" fmla="*/ 852 w 977"/>
                  <a:gd name="T67" fmla="*/ 132 h 725"/>
                  <a:gd name="T68" fmla="*/ 782 w 977"/>
                  <a:gd name="T69" fmla="*/ 154 h 725"/>
                  <a:gd name="T70" fmla="*/ 711 w 977"/>
                  <a:gd name="T71" fmla="*/ 170 h 725"/>
                  <a:gd name="T72" fmla="*/ 633 w 977"/>
                  <a:gd name="T73" fmla="*/ 180 h 725"/>
                  <a:gd name="T74" fmla="*/ 583 w 977"/>
                  <a:gd name="T75" fmla="*/ 186 h 725"/>
                  <a:gd name="T76" fmla="*/ 540 w 977"/>
                  <a:gd name="T77" fmla="*/ 190 h 725"/>
                  <a:gd name="T78" fmla="*/ 422 w 977"/>
                  <a:gd name="T79" fmla="*/ 193 h 725"/>
                  <a:gd name="T80" fmla="*/ 382 w 977"/>
                  <a:gd name="T81" fmla="*/ 191 h 725"/>
                  <a:gd name="T82" fmla="*/ 316 w 977"/>
                  <a:gd name="T83" fmla="*/ 186 h 725"/>
                  <a:gd name="T84" fmla="*/ 274 w 977"/>
                  <a:gd name="T85" fmla="*/ 179 h 725"/>
                  <a:gd name="T86" fmla="*/ 191 w 977"/>
                  <a:gd name="T87" fmla="*/ 159 h 725"/>
                  <a:gd name="T88" fmla="*/ 152 w 977"/>
                  <a:gd name="T89" fmla="*/ 147 h 725"/>
                  <a:gd name="T90" fmla="*/ 119 w 977"/>
                  <a:gd name="T91" fmla="*/ 132 h 725"/>
                  <a:gd name="T92" fmla="*/ 65 w 977"/>
                  <a:gd name="T93" fmla="*/ 98 h 725"/>
                  <a:gd name="T94" fmla="*/ 25 w 977"/>
                  <a:gd name="T95" fmla="*/ 61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77" h="725">
                    <a:moveTo>
                      <a:pt x="0" y="0"/>
                    </a:moveTo>
                    <a:lnTo>
                      <a:pt x="0" y="552"/>
                    </a:lnTo>
                    <a:lnTo>
                      <a:pt x="54" y="603"/>
                    </a:lnTo>
                    <a:lnTo>
                      <a:pt x="77" y="618"/>
                    </a:lnTo>
                    <a:lnTo>
                      <a:pt x="103" y="635"/>
                    </a:lnTo>
                    <a:lnTo>
                      <a:pt x="118" y="643"/>
                    </a:lnTo>
                    <a:lnTo>
                      <a:pt x="133" y="652"/>
                    </a:lnTo>
                    <a:lnTo>
                      <a:pt x="150" y="660"/>
                    </a:lnTo>
                    <a:lnTo>
                      <a:pt x="169" y="667"/>
                    </a:lnTo>
                    <a:lnTo>
                      <a:pt x="191" y="675"/>
                    </a:lnTo>
                    <a:lnTo>
                      <a:pt x="214" y="682"/>
                    </a:lnTo>
                    <a:lnTo>
                      <a:pt x="239" y="690"/>
                    </a:lnTo>
                    <a:lnTo>
                      <a:pt x="265" y="696"/>
                    </a:lnTo>
                    <a:lnTo>
                      <a:pt x="318" y="709"/>
                    </a:lnTo>
                    <a:lnTo>
                      <a:pt x="346" y="714"/>
                    </a:lnTo>
                    <a:lnTo>
                      <a:pt x="371" y="718"/>
                    </a:lnTo>
                    <a:lnTo>
                      <a:pt x="420" y="722"/>
                    </a:lnTo>
                    <a:lnTo>
                      <a:pt x="470" y="725"/>
                    </a:lnTo>
                    <a:lnTo>
                      <a:pt x="520" y="725"/>
                    </a:lnTo>
                    <a:lnTo>
                      <a:pt x="545" y="724"/>
                    </a:lnTo>
                    <a:lnTo>
                      <a:pt x="573" y="721"/>
                    </a:lnTo>
                    <a:lnTo>
                      <a:pt x="602" y="718"/>
                    </a:lnTo>
                    <a:lnTo>
                      <a:pt x="634" y="714"/>
                    </a:lnTo>
                    <a:lnTo>
                      <a:pt x="667" y="709"/>
                    </a:lnTo>
                    <a:lnTo>
                      <a:pt x="699" y="703"/>
                    </a:lnTo>
                    <a:lnTo>
                      <a:pt x="733" y="696"/>
                    </a:lnTo>
                    <a:lnTo>
                      <a:pt x="764" y="689"/>
                    </a:lnTo>
                    <a:lnTo>
                      <a:pt x="793" y="682"/>
                    </a:lnTo>
                    <a:lnTo>
                      <a:pt x="818" y="675"/>
                    </a:lnTo>
                    <a:lnTo>
                      <a:pt x="841" y="666"/>
                    </a:lnTo>
                    <a:lnTo>
                      <a:pt x="863" y="657"/>
                    </a:lnTo>
                    <a:lnTo>
                      <a:pt x="883" y="647"/>
                    </a:lnTo>
                    <a:lnTo>
                      <a:pt x="901" y="636"/>
                    </a:lnTo>
                    <a:lnTo>
                      <a:pt x="917" y="625"/>
                    </a:lnTo>
                    <a:lnTo>
                      <a:pt x="931" y="615"/>
                    </a:lnTo>
                    <a:lnTo>
                      <a:pt x="944" y="605"/>
                    </a:lnTo>
                    <a:lnTo>
                      <a:pt x="955" y="596"/>
                    </a:lnTo>
                    <a:lnTo>
                      <a:pt x="977" y="538"/>
                    </a:lnTo>
                    <a:lnTo>
                      <a:pt x="977" y="537"/>
                    </a:lnTo>
                    <a:lnTo>
                      <a:pt x="977" y="536"/>
                    </a:lnTo>
                    <a:lnTo>
                      <a:pt x="977" y="532"/>
                    </a:lnTo>
                    <a:lnTo>
                      <a:pt x="977" y="527"/>
                    </a:lnTo>
                    <a:lnTo>
                      <a:pt x="977" y="520"/>
                    </a:lnTo>
                    <a:lnTo>
                      <a:pt x="977" y="513"/>
                    </a:lnTo>
                    <a:lnTo>
                      <a:pt x="977" y="505"/>
                    </a:lnTo>
                    <a:lnTo>
                      <a:pt x="977" y="495"/>
                    </a:lnTo>
                    <a:lnTo>
                      <a:pt x="977" y="471"/>
                    </a:lnTo>
                    <a:lnTo>
                      <a:pt x="977" y="445"/>
                    </a:lnTo>
                    <a:lnTo>
                      <a:pt x="977" y="414"/>
                    </a:lnTo>
                    <a:lnTo>
                      <a:pt x="977" y="380"/>
                    </a:lnTo>
                    <a:lnTo>
                      <a:pt x="977" y="343"/>
                    </a:lnTo>
                    <a:lnTo>
                      <a:pt x="977" y="304"/>
                    </a:lnTo>
                    <a:lnTo>
                      <a:pt x="977" y="262"/>
                    </a:lnTo>
                    <a:lnTo>
                      <a:pt x="977" y="217"/>
                    </a:lnTo>
                    <a:lnTo>
                      <a:pt x="977" y="172"/>
                    </a:lnTo>
                    <a:lnTo>
                      <a:pt x="977" y="126"/>
                    </a:lnTo>
                    <a:lnTo>
                      <a:pt x="977" y="32"/>
                    </a:lnTo>
                    <a:lnTo>
                      <a:pt x="969" y="36"/>
                    </a:lnTo>
                    <a:lnTo>
                      <a:pt x="962" y="42"/>
                    </a:lnTo>
                    <a:lnTo>
                      <a:pt x="956" y="51"/>
                    </a:lnTo>
                    <a:lnTo>
                      <a:pt x="950" y="62"/>
                    </a:lnTo>
                    <a:lnTo>
                      <a:pt x="942" y="74"/>
                    </a:lnTo>
                    <a:lnTo>
                      <a:pt x="933" y="86"/>
                    </a:lnTo>
                    <a:lnTo>
                      <a:pt x="923" y="98"/>
                    </a:lnTo>
                    <a:lnTo>
                      <a:pt x="908" y="107"/>
                    </a:lnTo>
                    <a:lnTo>
                      <a:pt x="891" y="116"/>
                    </a:lnTo>
                    <a:lnTo>
                      <a:pt x="872" y="124"/>
                    </a:lnTo>
                    <a:lnTo>
                      <a:pt x="852" y="132"/>
                    </a:lnTo>
                    <a:lnTo>
                      <a:pt x="829" y="140"/>
                    </a:lnTo>
                    <a:lnTo>
                      <a:pt x="782" y="154"/>
                    </a:lnTo>
                    <a:lnTo>
                      <a:pt x="735" y="165"/>
                    </a:lnTo>
                    <a:lnTo>
                      <a:pt x="711" y="170"/>
                    </a:lnTo>
                    <a:lnTo>
                      <a:pt x="686" y="173"/>
                    </a:lnTo>
                    <a:lnTo>
                      <a:pt x="633" y="180"/>
                    </a:lnTo>
                    <a:lnTo>
                      <a:pt x="608" y="184"/>
                    </a:lnTo>
                    <a:lnTo>
                      <a:pt x="583" y="186"/>
                    </a:lnTo>
                    <a:lnTo>
                      <a:pt x="561" y="188"/>
                    </a:lnTo>
                    <a:lnTo>
                      <a:pt x="540" y="190"/>
                    </a:lnTo>
                    <a:lnTo>
                      <a:pt x="440" y="193"/>
                    </a:lnTo>
                    <a:lnTo>
                      <a:pt x="422" y="193"/>
                    </a:lnTo>
                    <a:lnTo>
                      <a:pt x="402" y="192"/>
                    </a:lnTo>
                    <a:lnTo>
                      <a:pt x="382" y="191"/>
                    </a:lnTo>
                    <a:lnTo>
                      <a:pt x="360" y="190"/>
                    </a:lnTo>
                    <a:lnTo>
                      <a:pt x="316" y="186"/>
                    </a:lnTo>
                    <a:lnTo>
                      <a:pt x="294" y="183"/>
                    </a:lnTo>
                    <a:lnTo>
                      <a:pt x="274" y="179"/>
                    </a:lnTo>
                    <a:lnTo>
                      <a:pt x="233" y="170"/>
                    </a:lnTo>
                    <a:lnTo>
                      <a:pt x="191" y="159"/>
                    </a:lnTo>
                    <a:lnTo>
                      <a:pt x="172" y="153"/>
                    </a:lnTo>
                    <a:lnTo>
                      <a:pt x="152" y="147"/>
                    </a:lnTo>
                    <a:lnTo>
                      <a:pt x="134" y="140"/>
                    </a:lnTo>
                    <a:lnTo>
                      <a:pt x="119" y="132"/>
                    </a:lnTo>
                    <a:lnTo>
                      <a:pt x="90" y="117"/>
                    </a:lnTo>
                    <a:lnTo>
                      <a:pt x="65" y="98"/>
                    </a:lnTo>
                    <a:lnTo>
                      <a:pt x="43" y="79"/>
                    </a:lnTo>
                    <a:lnTo>
                      <a:pt x="25" y="6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222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9" name="Oval 296"/>
              <p:cNvSpPr>
                <a:spLocks noChangeArrowheads="1"/>
              </p:cNvSpPr>
              <p:nvPr/>
            </p:nvSpPr>
            <p:spPr bwMode="auto">
              <a:xfrm>
                <a:off x="2244" y="1617"/>
                <a:ext cx="969" cy="371"/>
              </a:xfrm>
              <a:prstGeom prst="ellips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85" name="Freeform 298"/>
            <p:cNvSpPr>
              <a:spLocks/>
            </p:cNvSpPr>
            <p:nvPr/>
          </p:nvSpPr>
          <p:spPr bwMode="auto">
            <a:xfrm>
              <a:off x="2250" y="1257"/>
              <a:ext cx="965" cy="1061"/>
            </a:xfrm>
            <a:custGeom>
              <a:avLst/>
              <a:gdLst>
                <a:gd name="T0" fmla="*/ 13 w 965"/>
                <a:gd name="T1" fmla="*/ 20 h 1061"/>
                <a:gd name="T2" fmla="*/ 4 w 965"/>
                <a:gd name="T3" fmla="*/ 37 h 1061"/>
                <a:gd name="T4" fmla="*/ 0 w 965"/>
                <a:gd name="T5" fmla="*/ 59 h 1061"/>
                <a:gd name="T6" fmla="*/ 4 w 965"/>
                <a:gd name="T7" fmla="*/ 100 h 1061"/>
                <a:gd name="T8" fmla="*/ 23 w 965"/>
                <a:gd name="T9" fmla="*/ 168 h 1061"/>
                <a:gd name="T10" fmla="*/ 59 w 965"/>
                <a:gd name="T11" fmla="*/ 250 h 1061"/>
                <a:gd name="T12" fmla="*/ 112 w 965"/>
                <a:gd name="T13" fmla="*/ 341 h 1061"/>
                <a:gd name="T14" fmla="*/ 178 w 965"/>
                <a:gd name="T15" fmla="*/ 440 h 1061"/>
                <a:gd name="T16" fmla="*/ 257 w 965"/>
                <a:gd name="T17" fmla="*/ 544 h 1061"/>
                <a:gd name="T18" fmla="*/ 347 w 965"/>
                <a:gd name="T19" fmla="*/ 651 h 1061"/>
                <a:gd name="T20" fmla="*/ 444 w 965"/>
                <a:gd name="T21" fmla="*/ 752 h 1061"/>
                <a:gd name="T22" fmla="*/ 539 w 965"/>
                <a:gd name="T23" fmla="*/ 842 h 1061"/>
                <a:gd name="T24" fmla="*/ 630 w 965"/>
                <a:gd name="T25" fmla="*/ 920 h 1061"/>
                <a:gd name="T26" fmla="*/ 715 w 965"/>
                <a:gd name="T27" fmla="*/ 981 h 1061"/>
                <a:gd name="T28" fmla="*/ 791 w 965"/>
                <a:gd name="T29" fmla="*/ 1026 h 1061"/>
                <a:gd name="T30" fmla="*/ 841 w 965"/>
                <a:gd name="T31" fmla="*/ 1049 h 1061"/>
                <a:gd name="T32" fmla="*/ 871 w 965"/>
                <a:gd name="T33" fmla="*/ 1057 h 1061"/>
                <a:gd name="T34" fmla="*/ 898 w 965"/>
                <a:gd name="T35" fmla="*/ 1061 h 1061"/>
                <a:gd name="T36" fmla="*/ 919 w 965"/>
                <a:gd name="T37" fmla="*/ 1060 h 1061"/>
                <a:gd name="T38" fmla="*/ 939 w 965"/>
                <a:gd name="T39" fmla="*/ 1054 h 1061"/>
                <a:gd name="T40" fmla="*/ 952 w 965"/>
                <a:gd name="T41" fmla="*/ 1041 h 1061"/>
                <a:gd name="T42" fmla="*/ 961 w 965"/>
                <a:gd name="T43" fmla="*/ 1024 h 1061"/>
                <a:gd name="T44" fmla="*/ 965 w 965"/>
                <a:gd name="T45" fmla="*/ 1001 h 1061"/>
                <a:gd name="T46" fmla="*/ 961 w 965"/>
                <a:gd name="T47" fmla="*/ 960 h 1061"/>
                <a:gd name="T48" fmla="*/ 942 w 965"/>
                <a:gd name="T49" fmla="*/ 892 h 1061"/>
                <a:gd name="T50" fmla="*/ 906 w 965"/>
                <a:gd name="T51" fmla="*/ 812 h 1061"/>
                <a:gd name="T52" fmla="*/ 853 w 965"/>
                <a:gd name="T53" fmla="*/ 720 h 1061"/>
                <a:gd name="T54" fmla="*/ 787 w 965"/>
                <a:gd name="T55" fmla="*/ 621 h 1061"/>
                <a:gd name="T56" fmla="*/ 708 w 965"/>
                <a:gd name="T57" fmla="*/ 517 h 1061"/>
                <a:gd name="T58" fmla="*/ 618 w 965"/>
                <a:gd name="T59" fmla="*/ 410 h 1061"/>
                <a:gd name="T60" fmla="*/ 522 w 965"/>
                <a:gd name="T61" fmla="*/ 308 h 1061"/>
                <a:gd name="T62" fmla="*/ 427 w 965"/>
                <a:gd name="T63" fmla="*/ 219 h 1061"/>
                <a:gd name="T64" fmla="*/ 335 w 965"/>
                <a:gd name="T65" fmla="*/ 141 h 1061"/>
                <a:gd name="T66" fmla="*/ 250 w 965"/>
                <a:gd name="T67" fmla="*/ 80 h 1061"/>
                <a:gd name="T68" fmla="*/ 174 w 965"/>
                <a:gd name="T69" fmla="*/ 34 h 1061"/>
                <a:gd name="T70" fmla="*/ 124 w 965"/>
                <a:gd name="T71" fmla="*/ 12 h 1061"/>
                <a:gd name="T72" fmla="*/ 94 w 965"/>
                <a:gd name="T73" fmla="*/ 3 h 1061"/>
                <a:gd name="T74" fmla="*/ 67 w 965"/>
                <a:gd name="T75" fmla="*/ 0 h 1061"/>
                <a:gd name="T76" fmla="*/ 46 w 965"/>
                <a:gd name="T77" fmla="*/ 1 h 1061"/>
                <a:gd name="T78" fmla="*/ 27 w 965"/>
                <a:gd name="T79" fmla="*/ 7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65" h="1061">
                  <a:moveTo>
                    <a:pt x="19" y="13"/>
                  </a:moveTo>
                  <a:lnTo>
                    <a:pt x="13" y="20"/>
                  </a:lnTo>
                  <a:lnTo>
                    <a:pt x="9" y="27"/>
                  </a:lnTo>
                  <a:lnTo>
                    <a:pt x="4" y="37"/>
                  </a:lnTo>
                  <a:lnTo>
                    <a:pt x="1" y="47"/>
                  </a:lnTo>
                  <a:lnTo>
                    <a:pt x="0" y="59"/>
                  </a:lnTo>
                  <a:lnTo>
                    <a:pt x="0" y="71"/>
                  </a:lnTo>
                  <a:lnTo>
                    <a:pt x="4" y="100"/>
                  </a:lnTo>
                  <a:lnTo>
                    <a:pt x="11" y="132"/>
                  </a:lnTo>
                  <a:lnTo>
                    <a:pt x="23" y="168"/>
                  </a:lnTo>
                  <a:lnTo>
                    <a:pt x="40" y="207"/>
                  </a:lnTo>
                  <a:lnTo>
                    <a:pt x="59" y="250"/>
                  </a:lnTo>
                  <a:lnTo>
                    <a:pt x="84" y="294"/>
                  </a:lnTo>
                  <a:lnTo>
                    <a:pt x="112" y="341"/>
                  </a:lnTo>
                  <a:lnTo>
                    <a:pt x="143" y="390"/>
                  </a:lnTo>
                  <a:lnTo>
                    <a:pt x="178" y="440"/>
                  </a:lnTo>
                  <a:lnTo>
                    <a:pt x="215" y="491"/>
                  </a:lnTo>
                  <a:lnTo>
                    <a:pt x="257" y="544"/>
                  </a:lnTo>
                  <a:lnTo>
                    <a:pt x="301" y="597"/>
                  </a:lnTo>
                  <a:lnTo>
                    <a:pt x="347" y="651"/>
                  </a:lnTo>
                  <a:lnTo>
                    <a:pt x="396" y="703"/>
                  </a:lnTo>
                  <a:lnTo>
                    <a:pt x="444" y="752"/>
                  </a:lnTo>
                  <a:lnTo>
                    <a:pt x="492" y="799"/>
                  </a:lnTo>
                  <a:lnTo>
                    <a:pt x="539" y="842"/>
                  </a:lnTo>
                  <a:lnTo>
                    <a:pt x="584" y="883"/>
                  </a:lnTo>
                  <a:lnTo>
                    <a:pt x="630" y="920"/>
                  </a:lnTo>
                  <a:lnTo>
                    <a:pt x="673" y="952"/>
                  </a:lnTo>
                  <a:lnTo>
                    <a:pt x="715" y="981"/>
                  </a:lnTo>
                  <a:lnTo>
                    <a:pt x="755" y="1006"/>
                  </a:lnTo>
                  <a:lnTo>
                    <a:pt x="791" y="1026"/>
                  </a:lnTo>
                  <a:lnTo>
                    <a:pt x="826" y="1043"/>
                  </a:lnTo>
                  <a:lnTo>
                    <a:pt x="841" y="1049"/>
                  </a:lnTo>
                  <a:lnTo>
                    <a:pt x="857" y="1054"/>
                  </a:lnTo>
                  <a:lnTo>
                    <a:pt x="871" y="1057"/>
                  </a:lnTo>
                  <a:lnTo>
                    <a:pt x="885" y="1060"/>
                  </a:lnTo>
                  <a:lnTo>
                    <a:pt x="898" y="1061"/>
                  </a:lnTo>
                  <a:lnTo>
                    <a:pt x="910" y="1061"/>
                  </a:lnTo>
                  <a:lnTo>
                    <a:pt x="919" y="1060"/>
                  </a:lnTo>
                  <a:lnTo>
                    <a:pt x="930" y="1057"/>
                  </a:lnTo>
                  <a:lnTo>
                    <a:pt x="939" y="1054"/>
                  </a:lnTo>
                  <a:lnTo>
                    <a:pt x="946" y="1048"/>
                  </a:lnTo>
                  <a:lnTo>
                    <a:pt x="952" y="1041"/>
                  </a:lnTo>
                  <a:lnTo>
                    <a:pt x="958" y="1033"/>
                  </a:lnTo>
                  <a:lnTo>
                    <a:pt x="961" y="1024"/>
                  </a:lnTo>
                  <a:lnTo>
                    <a:pt x="964" y="1013"/>
                  </a:lnTo>
                  <a:lnTo>
                    <a:pt x="965" y="1001"/>
                  </a:lnTo>
                  <a:lnTo>
                    <a:pt x="965" y="989"/>
                  </a:lnTo>
                  <a:lnTo>
                    <a:pt x="961" y="960"/>
                  </a:lnTo>
                  <a:lnTo>
                    <a:pt x="954" y="928"/>
                  </a:lnTo>
                  <a:lnTo>
                    <a:pt x="942" y="892"/>
                  </a:lnTo>
                  <a:lnTo>
                    <a:pt x="927" y="854"/>
                  </a:lnTo>
                  <a:lnTo>
                    <a:pt x="906" y="812"/>
                  </a:lnTo>
                  <a:lnTo>
                    <a:pt x="882" y="767"/>
                  </a:lnTo>
                  <a:lnTo>
                    <a:pt x="853" y="720"/>
                  </a:lnTo>
                  <a:lnTo>
                    <a:pt x="822" y="671"/>
                  </a:lnTo>
                  <a:lnTo>
                    <a:pt x="787" y="621"/>
                  </a:lnTo>
                  <a:lnTo>
                    <a:pt x="750" y="569"/>
                  </a:lnTo>
                  <a:lnTo>
                    <a:pt x="708" y="517"/>
                  </a:lnTo>
                  <a:lnTo>
                    <a:pt x="665" y="464"/>
                  </a:lnTo>
                  <a:lnTo>
                    <a:pt x="618" y="410"/>
                  </a:lnTo>
                  <a:lnTo>
                    <a:pt x="570" y="357"/>
                  </a:lnTo>
                  <a:lnTo>
                    <a:pt x="522" y="308"/>
                  </a:lnTo>
                  <a:lnTo>
                    <a:pt x="474" y="262"/>
                  </a:lnTo>
                  <a:lnTo>
                    <a:pt x="427" y="219"/>
                  </a:lnTo>
                  <a:lnTo>
                    <a:pt x="381" y="178"/>
                  </a:lnTo>
                  <a:lnTo>
                    <a:pt x="335" y="141"/>
                  </a:lnTo>
                  <a:lnTo>
                    <a:pt x="292" y="108"/>
                  </a:lnTo>
                  <a:lnTo>
                    <a:pt x="250" y="80"/>
                  </a:lnTo>
                  <a:lnTo>
                    <a:pt x="212" y="55"/>
                  </a:lnTo>
                  <a:lnTo>
                    <a:pt x="174" y="34"/>
                  </a:lnTo>
                  <a:lnTo>
                    <a:pt x="140" y="19"/>
                  </a:lnTo>
                  <a:lnTo>
                    <a:pt x="124" y="12"/>
                  </a:lnTo>
                  <a:lnTo>
                    <a:pt x="108" y="7"/>
                  </a:lnTo>
                  <a:lnTo>
                    <a:pt x="94" y="3"/>
                  </a:lnTo>
                  <a:lnTo>
                    <a:pt x="81" y="1"/>
                  </a:lnTo>
                  <a:lnTo>
                    <a:pt x="67" y="0"/>
                  </a:lnTo>
                  <a:lnTo>
                    <a:pt x="55" y="0"/>
                  </a:lnTo>
                  <a:lnTo>
                    <a:pt x="46" y="1"/>
                  </a:lnTo>
                  <a:lnTo>
                    <a:pt x="36" y="3"/>
                  </a:lnTo>
                  <a:lnTo>
                    <a:pt x="27" y="7"/>
                  </a:lnTo>
                  <a:lnTo>
                    <a:pt x="19" y="13"/>
                  </a:lnTo>
                  <a:close/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6" name="Line 299"/>
            <p:cNvSpPr>
              <a:spLocks noChangeShapeType="1"/>
            </p:cNvSpPr>
            <p:nvPr/>
          </p:nvSpPr>
          <p:spPr bwMode="auto">
            <a:xfrm>
              <a:off x="2243" y="1326"/>
              <a:ext cx="1" cy="48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7" name="Line 300"/>
            <p:cNvSpPr>
              <a:spLocks noChangeShapeType="1"/>
            </p:cNvSpPr>
            <p:nvPr/>
          </p:nvSpPr>
          <p:spPr bwMode="auto">
            <a:xfrm>
              <a:off x="2469" y="1752"/>
              <a:ext cx="1" cy="21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8" name="Line 301"/>
            <p:cNvSpPr>
              <a:spLocks noChangeShapeType="1"/>
            </p:cNvSpPr>
            <p:nvPr/>
          </p:nvSpPr>
          <p:spPr bwMode="auto">
            <a:xfrm>
              <a:off x="2555" y="1867"/>
              <a:ext cx="2" cy="115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" name="Line 302"/>
            <p:cNvSpPr>
              <a:spLocks noChangeShapeType="1"/>
            </p:cNvSpPr>
            <p:nvPr/>
          </p:nvSpPr>
          <p:spPr bwMode="auto">
            <a:xfrm>
              <a:off x="2776" y="1977"/>
              <a:ext cx="2" cy="115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" name="Line 303"/>
            <p:cNvSpPr>
              <a:spLocks noChangeShapeType="1"/>
            </p:cNvSpPr>
            <p:nvPr/>
          </p:nvSpPr>
          <p:spPr bwMode="auto">
            <a:xfrm>
              <a:off x="2853" y="1977"/>
              <a:ext cx="2" cy="177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" name="Line 304"/>
            <p:cNvSpPr>
              <a:spLocks noChangeShapeType="1"/>
            </p:cNvSpPr>
            <p:nvPr/>
          </p:nvSpPr>
          <p:spPr bwMode="auto">
            <a:xfrm>
              <a:off x="2930" y="1970"/>
              <a:ext cx="1" cy="24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" name="Line 305"/>
            <p:cNvSpPr>
              <a:spLocks noChangeShapeType="1"/>
            </p:cNvSpPr>
            <p:nvPr/>
          </p:nvSpPr>
          <p:spPr bwMode="auto">
            <a:xfrm>
              <a:off x="3005" y="1953"/>
              <a:ext cx="1" cy="30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" name="Line 306"/>
            <p:cNvSpPr>
              <a:spLocks noChangeShapeType="1"/>
            </p:cNvSpPr>
            <p:nvPr/>
          </p:nvSpPr>
          <p:spPr bwMode="auto">
            <a:xfrm>
              <a:off x="3079" y="1936"/>
              <a:ext cx="1" cy="3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" name="Line 307"/>
            <p:cNvSpPr>
              <a:spLocks noChangeShapeType="1"/>
            </p:cNvSpPr>
            <p:nvPr/>
          </p:nvSpPr>
          <p:spPr bwMode="auto">
            <a:xfrm>
              <a:off x="3151" y="1900"/>
              <a:ext cx="4" cy="42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grpSp>
          <p:nvGrpSpPr>
            <p:cNvPr id="95" name="Group 342"/>
            <p:cNvGrpSpPr>
              <a:grpSpLocks/>
            </p:cNvGrpSpPr>
            <p:nvPr/>
          </p:nvGrpSpPr>
          <p:grpSpPr bwMode="auto">
            <a:xfrm>
              <a:off x="2726" y="773"/>
              <a:ext cx="7" cy="1817"/>
              <a:chOff x="2726" y="773"/>
              <a:chExt cx="7" cy="1817"/>
            </a:xfrm>
          </p:grpSpPr>
          <p:sp>
            <p:nvSpPr>
              <p:cNvPr id="314" name="Freeform 308"/>
              <p:cNvSpPr>
                <a:spLocks/>
              </p:cNvSpPr>
              <p:nvPr/>
            </p:nvSpPr>
            <p:spPr bwMode="auto">
              <a:xfrm>
                <a:off x="2726" y="773"/>
                <a:ext cx="7" cy="65"/>
              </a:xfrm>
              <a:custGeom>
                <a:avLst/>
                <a:gdLst>
                  <a:gd name="T0" fmla="*/ 7 w 7"/>
                  <a:gd name="T1" fmla="*/ 5 h 65"/>
                  <a:gd name="T2" fmla="*/ 7 w 7"/>
                  <a:gd name="T3" fmla="*/ 4 h 65"/>
                  <a:gd name="T4" fmla="*/ 6 w 7"/>
                  <a:gd name="T5" fmla="*/ 3 h 65"/>
                  <a:gd name="T6" fmla="*/ 5 w 7"/>
                  <a:gd name="T7" fmla="*/ 1 h 65"/>
                  <a:gd name="T8" fmla="*/ 4 w 7"/>
                  <a:gd name="T9" fmla="*/ 0 h 65"/>
                  <a:gd name="T10" fmla="*/ 4 w 7"/>
                  <a:gd name="T11" fmla="*/ 0 h 65"/>
                  <a:gd name="T12" fmla="*/ 2 w 7"/>
                  <a:gd name="T13" fmla="*/ 1 h 65"/>
                  <a:gd name="T14" fmla="*/ 1 w 7"/>
                  <a:gd name="T15" fmla="*/ 3 h 65"/>
                  <a:gd name="T16" fmla="*/ 0 w 7"/>
                  <a:gd name="T17" fmla="*/ 4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2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5"/>
                    </a:moveTo>
                    <a:lnTo>
                      <a:pt x="7" y="4"/>
                    </a:lnTo>
                    <a:lnTo>
                      <a:pt x="6" y="3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5" name="Freeform 309"/>
              <p:cNvSpPr>
                <a:spLocks/>
              </p:cNvSpPr>
              <p:nvPr/>
            </p:nvSpPr>
            <p:spPr bwMode="auto">
              <a:xfrm>
                <a:off x="2726" y="852"/>
                <a:ext cx="7" cy="15"/>
              </a:xfrm>
              <a:custGeom>
                <a:avLst/>
                <a:gdLst>
                  <a:gd name="T0" fmla="*/ 7 w 7"/>
                  <a:gd name="T1" fmla="*/ 4 h 15"/>
                  <a:gd name="T2" fmla="*/ 7 w 7"/>
                  <a:gd name="T3" fmla="*/ 3 h 15"/>
                  <a:gd name="T4" fmla="*/ 7 w 7"/>
                  <a:gd name="T5" fmla="*/ 1 h 15"/>
                  <a:gd name="T6" fmla="*/ 6 w 7"/>
                  <a:gd name="T7" fmla="*/ 0 h 15"/>
                  <a:gd name="T8" fmla="*/ 5 w 7"/>
                  <a:gd name="T9" fmla="*/ 0 h 15"/>
                  <a:gd name="T10" fmla="*/ 4 w 7"/>
                  <a:gd name="T11" fmla="*/ 0 h 15"/>
                  <a:gd name="T12" fmla="*/ 2 w 7"/>
                  <a:gd name="T13" fmla="*/ 0 h 15"/>
                  <a:gd name="T14" fmla="*/ 1 w 7"/>
                  <a:gd name="T15" fmla="*/ 1 h 15"/>
                  <a:gd name="T16" fmla="*/ 0 w 7"/>
                  <a:gd name="T17" fmla="*/ 3 h 15"/>
                  <a:gd name="T18" fmla="*/ 0 w 7"/>
                  <a:gd name="T19" fmla="*/ 10 h 15"/>
                  <a:gd name="T20" fmla="*/ 0 w 7"/>
                  <a:gd name="T21" fmla="*/ 11 h 15"/>
                  <a:gd name="T22" fmla="*/ 1 w 7"/>
                  <a:gd name="T23" fmla="*/ 12 h 15"/>
                  <a:gd name="T24" fmla="*/ 2 w 7"/>
                  <a:gd name="T25" fmla="*/ 13 h 15"/>
                  <a:gd name="T26" fmla="*/ 4 w 7"/>
                  <a:gd name="T27" fmla="*/ 15 h 15"/>
                  <a:gd name="T28" fmla="*/ 5 w 7"/>
                  <a:gd name="T29" fmla="*/ 15 h 15"/>
                  <a:gd name="T30" fmla="*/ 6 w 7"/>
                  <a:gd name="T31" fmla="*/ 13 h 15"/>
                  <a:gd name="T32" fmla="*/ 7 w 7"/>
                  <a:gd name="T33" fmla="*/ 12 h 15"/>
                  <a:gd name="T34" fmla="*/ 7 w 7"/>
                  <a:gd name="T35" fmla="*/ 11 h 15"/>
                  <a:gd name="T36" fmla="*/ 7 w 7"/>
                  <a:gd name="T37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6" name="Freeform 310"/>
              <p:cNvSpPr>
                <a:spLocks/>
              </p:cNvSpPr>
              <p:nvPr/>
            </p:nvSpPr>
            <p:spPr bwMode="auto">
              <a:xfrm>
                <a:off x="2726" y="881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2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60 h 64"/>
                  <a:gd name="T20" fmla="*/ 0 w 7"/>
                  <a:gd name="T21" fmla="*/ 61 h 64"/>
                  <a:gd name="T22" fmla="*/ 1 w 7"/>
                  <a:gd name="T23" fmla="*/ 62 h 64"/>
                  <a:gd name="T24" fmla="*/ 2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7" name="Freeform 311"/>
              <p:cNvSpPr>
                <a:spLocks/>
              </p:cNvSpPr>
              <p:nvPr/>
            </p:nvSpPr>
            <p:spPr bwMode="auto">
              <a:xfrm>
                <a:off x="2726" y="960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2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1 h 14"/>
                  <a:gd name="T22" fmla="*/ 1 w 7"/>
                  <a:gd name="T23" fmla="*/ 12 h 14"/>
                  <a:gd name="T24" fmla="*/ 2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8" name="Freeform 312"/>
              <p:cNvSpPr>
                <a:spLocks/>
              </p:cNvSpPr>
              <p:nvPr/>
            </p:nvSpPr>
            <p:spPr bwMode="auto">
              <a:xfrm>
                <a:off x="2726" y="989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2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59 h 64"/>
                  <a:gd name="T20" fmla="*/ 0 w 7"/>
                  <a:gd name="T21" fmla="*/ 61 h 64"/>
                  <a:gd name="T22" fmla="*/ 1 w 7"/>
                  <a:gd name="T23" fmla="*/ 62 h 64"/>
                  <a:gd name="T24" fmla="*/ 2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9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9" name="Freeform 313"/>
              <p:cNvSpPr>
                <a:spLocks/>
              </p:cNvSpPr>
              <p:nvPr/>
            </p:nvSpPr>
            <p:spPr bwMode="auto">
              <a:xfrm>
                <a:off x="2726" y="1068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2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0 h 14"/>
                  <a:gd name="T22" fmla="*/ 1 w 7"/>
                  <a:gd name="T23" fmla="*/ 12 h 14"/>
                  <a:gd name="T24" fmla="*/ 2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0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0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0" name="Freeform 314"/>
              <p:cNvSpPr>
                <a:spLocks/>
              </p:cNvSpPr>
              <p:nvPr/>
            </p:nvSpPr>
            <p:spPr bwMode="auto">
              <a:xfrm>
                <a:off x="2726" y="1096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3 h 65"/>
                  <a:gd name="T4" fmla="*/ 7 w 7"/>
                  <a:gd name="T5" fmla="*/ 1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2 w 7"/>
                  <a:gd name="T13" fmla="*/ 0 h 65"/>
                  <a:gd name="T14" fmla="*/ 1 w 7"/>
                  <a:gd name="T15" fmla="*/ 1 h 65"/>
                  <a:gd name="T16" fmla="*/ 0 w 7"/>
                  <a:gd name="T17" fmla="*/ 3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2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1" name="Freeform 315"/>
              <p:cNvSpPr>
                <a:spLocks/>
              </p:cNvSpPr>
              <p:nvPr/>
            </p:nvSpPr>
            <p:spPr bwMode="auto">
              <a:xfrm>
                <a:off x="2726" y="1175"/>
                <a:ext cx="7" cy="15"/>
              </a:xfrm>
              <a:custGeom>
                <a:avLst/>
                <a:gdLst>
                  <a:gd name="T0" fmla="*/ 7 w 7"/>
                  <a:gd name="T1" fmla="*/ 4 h 15"/>
                  <a:gd name="T2" fmla="*/ 7 w 7"/>
                  <a:gd name="T3" fmla="*/ 3 h 15"/>
                  <a:gd name="T4" fmla="*/ 7 w 7"/>
                  <a:gd name="T5" fmla="*/ 1 h 15"/>
                  <a:gd name="T6" fmla="*/ 6 w 7"/>
                  <a:gd name="T7" fmla="*/ 0 h 15"/>
                  <a:gd name="T8" fmla="*/ 5 w 7"/>
                  <a:gd name="T9" fmla="*/ 0 h 15"/>
                  <a:gd name="T10" fmla="*/ 4 w 7"/>
                  <a:gd name="T11" fmla="*/ 0 h 15"/>
                  <a:gd name="T12" fmla="*/ 2 w 7"/>
                  <a:gd name="T13" fmla="*/ 0 h 15"/>
                  <a:gd name="T14" fmla="*/ 1 w 7"/>
                  <a:gd name="T15" fmla="*/ 1 h 15"/>
                  <a:gd name="T16" fmla="*/ 0 w 7"/>
                  <a:gd name="T17" fmla="*/ 3 h 15"/>
                  <a:gd name="T18" fmla="*/ 0 w 7"/>
                  <a:gd name="T19" fmla="*/ 10 h 15"/>
                  <a:gd name="T20" fmla="*/ 0 w 7"/>
                  <a:gd name="T21" fmla="*/ 11 h 15"/>
                  <a:gd name="T22" fmla="*/ 1 w 7"/>
                  <a:gd name="T23" fmla="*/ 12 h 15"/>
                  <a:gd name="T24" fmla="*/ 2 w 7"/>
                  <a:gd name="T25" fmla="*/ 13 h 15"/>
                  <a:gd name="T26" fmla="*/ 4 w 7"/>
                  <a:gd name="T27" fmla="*/ 15 h 15"/>
                  <a:gd name="T28" fmla="*/ 5 w 7"/>
                  <a:gd name="T29" fmla="*/ 15 h 15"/>
                  <a:gd name="T30" fmla="*/ 6 w 7"/>
                  <a:gd name="T31" fmla="*/ 13 h 15"/>
                  <a:gd name="T32" fmla="*/ 7 w 7"/>
                  <a:gd name="T33" fmla="*/ 12 h 15"/>
                  <a:gd name="T34" fmla="*/ 7 w 7"/>
                  <a:gd name="T35" fmla="*/ 11 h 15"/>
                  <a:gd name="T36" fmla="*/ 7 w 7"/>
                  <a:gd name="T37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2" name="Freeform 316"/>
              <p:cNvSpPr>
                <a:spLocks/>
              </p:cNvSpPr>
              <p:nvPr/>
            </p:nvSpPr>
            <p:spPr bwMode="auto">
              <a:xfrm>
                <a:off x="2726" y="1204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2 h 65"/>
                  <a:gd name="T4" fmla="*/ 7 w 7"/>
                  <a:gd name="T5" fmla="*/ 1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2 w 7"/>
                  <a:gd name="T13" fmla="*/ 0 h 65"/>
                  <a:gd name="T14" fmla="*/ 1 w 7"/>
                  <a:gd name="T15" fmla="*/ 1 h 65"/>
                  <a:gd name="T16" fmla="*/ 0 w 7"/>
                  <a:gd name="T17" fmla="*/ 2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2 w 7"/>
                  <a:gd name="T25" fmla="*/ 63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3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3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3" name="Freeform 317"/>
              <p:cNvSpPr>
                <a:spLocks/>
              </p:cNvSpPr>
              <p:nvPr/>
            </p:nvSpPr>
            <p:spPr bwMode="auto">
              <a:xfrm>
                <a:off x="2726" y="1283"/>
                <a:ext cx="7" cy="14"/>
              </a:xfrm>
              <a:custGeom>
                <a:avLst/>
                <a:gdLst>
                  <a:gd name="T0" fmla="*/ 7 w 7"/>
                  <a:gd name="T1" fmla="*/ 4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2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1 h 14"/>
                  <a:gd name="T22" fmla="*/ 1 w 7"/>
                  <a:gd name="T23" fmla="*/ 12 h 14"/>
                  <a:gd name="T24" fmla="*/ 2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4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4" name="Freeform 318"/>
              <p:cNvSpPr>
                <a:spLocks/>
              </p:cNvSpPr>
              <p:nvPr/>
            </p:nvSpPr>
            <p:spPr bwMode="auto">
              <a:xfrm>
                <a:off x="2726" y="1312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2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59 h 64"/>
                  <a:gd name="T20" fmla="*/ 0 w 7"/>
                  <a:gd name="T21" fmla="*/ 61 h 64"/>
                  <a:gd name="T22" fmla="*/ 1 w 7"/>
                  <a:gd name="T23" fmla="*/ 62 h 64"/>
                  <a:gd name="T24" fmla="*/ 2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9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5" name="Freeform 319"/>
              <p:cNvSpPr>
                <a:spLocks/>
              </p:cNvSpPr>
              <p:nvPr/>
            </p:nvSpPr>
            <p:spPr bwMode="auto">
              <a:xfrm>
                <a:off x="2726" y="1391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2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0 h 14"/>
                  <a:gd name="T22" fmla="*/ 1 w 7"/>
                  <a:gd name="T23" fmla="*/ 12 h 14"/>
                  <a:gd name="T24" fmla="*/ 2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0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0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6" name="Freeform 320"/>
              <p:cNvSpPr>
                <a:spLocks/>
              </p:cNvSpPr>
              <p:nvPr/>
            </p:nvSpPr>
            <p:spPr bwMode="auto">
              <a:xfrm>
                <a:off x="2726" y="1419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3 h 65"/>
                  <a:gd name="T4" fmla="*/ 7 w 7"/>
                  <a:gd name="T5" fmla="*/ 2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2 w 7"/>
                  <a:gd name="T13" fmla="*/ 0 h 65"/>
                  <a:gd name="T14" fmla="*/ 1 w 7"/>
                  <a:gd name="T15" fmla="*/ 2 h 65"/>
                  <a:gd name="T16" fmla="*/ 0 w 7"/>
                  <a:gd name="T17" fmla="*/ 3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3 h 65"/>
                  <a:gd name="T24" fmla="*/ 2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3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3"/>
                    </a:lnTo>
                    <a:lnTo>
                      <a:pt x="2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3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7" name="Freeform 321"/>
              <p:cNvSpPr>
                <a:spLocks/>
              </p:cNvSpPr>
              <p:nvPr/>
            </p:nvSpPr>
            <p:spPr bwMode="auto">
              <a:xfrm>
                <a:off x="2726" y="1498"/>
                <a:ext cx="7" cy="15"/>
              </a:xfrm>
              <a:custGeom>
                <a:avLst/>
                <a:gdLst>
                  <a:gd name="T0" fmla="*/ 7 w 7"/>
                  <a:gd name="T1" fmla="*/ 4 h 15"/>
                  <a:gd name="T2" fmla="*/ 7 w 7"/>
                  <a:gd name="T3" fmla="*/ 3 h 15"/>
                  <a:gd name="T4" fmla="*/ 7 w 7"/>
                  <a:gd name="T5" fmla="*/ 1 h 15"/>
                  <a:gd name="T6" fmla="*/ 6 w 7"/>
                  <a:gd name="T7" fmla="*/ 0 h 15"/>
                  <a:gd name="T8" fmla="*/ 5 w 7"/>
                  <a:gd name="T9" fmla="*/ 0 h 15"/>
                  <a:gd name="T10" fmla="*/ 4 w 7"/>
                  <a:gd name="T11" fmla="*/ 0 h 15"/>
                  <a:gd name="T12" fmla="*/ 2 w 7"/>
                  <a:gd name="T13" fmla="*/ 0 h 15"/>
                  <a:gd name="T14" fmla="*/ 1 w 7"/>
                  <a:gd name="T15" fmla="*/ 1 h 15"/>
                  <a:gd name="T16" fmla="*/ 0 w 7"/>
                  <a:gd name="T17" fmla="*/ 3 h 15"/>
                  <a:gd name="T18" fmla="*/ 0 w 7"/>
                  <a:gd name="T19" fmla="*/ 10 h 15"/>
                  <a:gd name="T20" fmla="*/ 0 w 7"/>
                  <a:gd name="T21" fmla="*/ 11 h 15"/>
                  <a:gd name="T22" fmla="*/ 1 w 7"/>
                  <a:gd name="T23" fmla="*/ 12 h 15"/>
                  <a:gd name="T24" fmla="*/ 2 w 7"/>
                  <a:gd name="T25" fmla="*/ 13 h 15"/>
                  <a:gd name="T26" fmla="*/ 4 w 7"/>
                  <a:gd name="T27" fmla="*/ 15 h 15"/>
                  <a:gd name="T28" fmla="*/ 5 w 7"/>
                  <a:gd name="T29" fmla="*/ 15 h 15"/>
                  <a:gd name="T30" fmla="*/ 6 w 7"/>
                  <a:gd name="T31" fmla="*/ 13 h 15"/>
                  <a:gd name="T32" fmla="*/ 7 w 7"/>
                  <a:gd name="T33" fmla="*/ 12 h 15"/>
                  <a:gd name="T34" fmla="*/ 7 w 7"/>
                  <a:gd name="T35" fmla="*/ 11 h 15"/>
                  <a:gd name="T36" fmla="*/ 7 w 7"/>
                  <a:gd name="T37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8" name="Freeform 322"/>
              <p:cNvSpPr>
                <a:spLocks/>
              </p:cNvSpPr>
              <p:nvPr/>
            </p:nvSpPr>
            <p:spPr bwMode="auto">
              <a:xfrm>
                <a:off x="2726" y="1527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2 h 65"/>
                  <a:gd name="T4" fmla="*/ 7 w 7"/>
                  <a:gd name="T5" fmla="*/ 1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2 w 7"/>
                  <a:gd name="T13" fmla="*/ 0 h 65"/>
                  <a:gd name="T14" fmla="*/ 1 w 7"/>
                  <a:gd name="T15" fmla="*/ 1 h 65"/>
                  <a:gd name="T16" fmla="*/ 0 w 7"/>
                  <a:gd name="T17" fmla="*/ 2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2 w 7"/>
                  <a:gd name="T25" fmla="*/ 63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3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3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9" name="Freeform 323"/>
              <p:cNvSpPr>
                <a:spLocks/>
              </p:cNvSpPr>
              <p:nvPr/>
            </p:nvSpPr>
            <p:spPr bwMode="auto">
              <a:xfrm>
                <a:off x="2726" y="1606"/>
                <a:ext cx="7" cy="14"/>
              </a:xfrm>
              <a:custGeom>
                <a:avLst/>
                <a:gdLst>
                  <a:gd name="T0" fmla="*/ 7 w 7"/>
                  <a:gd name="T1" fmla="*/ 4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2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10 h 14"/>
                  <a:gd name="T20" fmla="*/ 0 w 7"/>
                  <a:gd name="T21" fmla="*/ 11 h 14"/>
                  <a:gd name="T22" fmla="*/ 1 w 7"/>
                  <a:gd name="T23" fmla="*/ 12 h 14"/>
                  <a:gd name="T24" fmla="*/ 2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4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0" name="Freeform 324"/>
              <p:cNvSpPr>
                <a:spLocks/>
              </p:cNvSpPr>
              <p:nvPr/>
            </p:nvSpPr>
            <p:spPr bwMode="auto">
              <a:xfrm>
                <a:off x="2726" y="1635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2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60 h 64"/>
                  <a:gd name="T20" fmla="*/ 0 w 7"/>
                  <a:gd name="T21" fmla="*/ 61 h 64"/>
                  <a:gd name="T22" fmla="*/ 1 w 7"/>
                  <a:gd name="T23" fmla="*/ 62 h 64"/>
                  <a:gd name="T24" fmla="*/ 2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1" name="Freeform 325"/>
              <p:cNvSpPr>
                <a:spLocks/>
              </p:cNvSpPr>
              <p:nvPr/>
            </p:nvSpPr>
            <p:spPr bwMode="auto">
              <a:xfrm>
                <a:off x="2726" y="1714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2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0 h 14"/>
                  <a:gd name="T22" fmla="*/ 1 w 7"/>
                  <a:gd name="T23" fmla="*/ 12 h 14"/>
                  <a:gd name="T24" fmla="*/ 2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0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0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2" name="Freeform 326"/>
              <p:cNvSpPr>
                <a:spLocks/>
              </p:cNvSpPr>
              <p:nvPr/>
            </p:nvSpPr>
            <p:spPr bwMode="auto">
              <a:xfrm>
                <a:off x="2726" y="1742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3 h 65"/>
                  <a:gd name="T4" fmla="*/ 7 w 7"/>
                  <a:gd name="T5" fmla="*/ 2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2 w 7"/>
                  <a:gd name="T13" fmla="*/ 0 h 65"/>
                  <a:gd name="T14" fmla="*/ 1 w 7"/>
                  <a:gd name="T15" fmla="*/ 2 h 65"/>
                  <a:gd name="T16" fmla="*/ 0 w 7"/>
                  <a:gd name="T17" fmla="*/ 3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3 h 65"/>
                  <a:gd name="T24" fmla="*/ 2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3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3"/>
                    </a:lnTo>
                    <a:lnTo>
                      <a:pt x="2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3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3" name="Freeform 327"/>
              <p:cNvSpPr>
                <a:spLocks/>
              </p:cNvSpPr>
              <p:nvPr/>
            </p:nvSpPr>
            <p:spPr bwMode="auto">
              <a:xfrm>
                <a:off x="2726" y="1821"/>
                <a:ext cx="7" cy="15"/>
              </a:xfrm>
              <a:custGeom>
                <a:avLst/>
                <a:gdLst>
                  <a:gd name="T0" fmla="*/ 7 w 7"/>
                  <a:gd name="T1" fmla="*/ 4 h 15"/>
                  <a:gd name="T2" fmla="*/ 7 w 7"/>
                  <a:gd name="T3" fmla="*/ 3 h 15"/>
                  <a:gd name="T4" fmla="*/ 7 w 7"/>
                  <a:gd name="T5" fmla="*/ 2 h 15"/>
                  <a:gd name="T6" fmla="*/ 6 w 7"/>
                  <a:gd name="T7" fmla="*/ 0 h 15"/>
                  <a:gd name="T8" fmla="*/ 5 w 7"/>
                  <a:gd name="T9" fmla="*/ 0 h 15"/>
                  <a:gd name="T10" fmla="*/ 4 w 7"/>
                  <a:gd name="T11" fmla="*/ 0 h 15"/>
                  <a:gd name="T12" fmla="*/ 2 w 7"/>
                  <a:gd name="T13" fmla="*/ 0 h 15"/>
                  <a:gd name="T14" fmla="*/ 1 w 7"/>
                  <a:gd name="T15" fmla="*/ 2 h 15"/>
                  <a:gd name="T16" fmla="*/ 0 w 7"/>
                  <a:gd name="T17" fmla="*/ 3 h 15"/>
                  <a:gd name="T18" fmla="*/ 0 w 7"/>
                  <a:gd name="T19" fmla="*/ 10 h 15"/>
                  <a:gd name="T20" fmla="*/ 0 w 7"/>
                  <a:gd name="T21" fmla="*/ 11 h 15"/>
                  <a:gd name="T22" fmla="*/ 1 w 7"/>
                  <a:gd name="T23" fmla="*/ 12 h 15"/>
                  <a:gd name="T24" fmla="*/ 2 w 7"/>
                  <a:gd name="T25" fmla="*/ 14 h 15"/>
                  <a:gd name="T26" fmla="*/ 4 w 7"/>
                  <a:gd name="T27" fmla="*/ 15 h 15"/>
                  <a:gd name="T28" fmla="*/ 5 w 7"/>
                  <a:gd name="T29" fmla="*/ 15 h 15"/>
                  <a:gd name="T30" fmla="*/ 6 w 7"/>
                  <a:gd name="T31" fmla="*/ 14 h 15"/>
                  <a:gd name="T32" fmla="*/ 7 w 7"/>
                  <a:gd name="T33" fmla="*/ 12 h 15"/>
                  <a:gd name="T34" fmla="*/ 7 w 7"/>
                  <a:gd name="T35" fmla="*/ 11 h 15"/>
                  <a:gd name="T36" fmla="*/ 7 w 7"/>
                  <a:gd name="T37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5">
                    <a:moveTo>
                      <a:pt x="7" y="4"/>
                    </a:moveTo>
                    <a:lnTo>
                      <a:pt x="7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2" y="14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6" y="14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4" name="Freeform 328"/>
              <p:cNvSpPr>
                <a:spLocks/>
              </p:cNvSpPr>
              <p:nvPr/>
            </p:nvSpPr>
            <p:spPr bwMode="auto">
              <a:xfrm>
                <a:off x="2726" y="1850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2 h 65"/>
                  <a:gd name="T4" fmla="*/ 7 w 7"/>
                  <a:gd name="T5" fmla="*/ 1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2 w 7"/>
                  <a:gd name="T13" fmla="*/ 0 h 65"/>
                  <a:gd name="T14" fmla="*/ 1 w 7"/>
                  <a:gd name="T15" fmla="*/ 1 h 65"/>
                  <a:gd name="T16" fmla="*/ 0 w 7"/>
                  <a:gd name="T17" fmla="*/ 2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2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5" name="Freeform 329"/>
              <p:cNvSpPr>
                <a:spLocks/>
              </p:cNvSpPr>
              <p:nvPr/>
            </p:nvSpPr>
            <p:spPr bwMode="auto">
              <a:xfrm>
                <a:off x="2726" y="1929"/>
                <a:ext cx="7" cy="14"/>
              </a:xfrm>
              <a:custGeom>
                <a:avLst/>
                <a:gdLst>
                  <a:gd name="T0" fmla="*/ 7 w 7"/>
                  <a:gd name="T1" fmla="*/ 4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2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10 h 14"/>
                  <a:gd name="T20" fmla="*/ 0 w 7"/>
                  <a:gd name="T21" fmla="*/ 11 h 14"/>
                  <a:gd name="T22" fmla="*/ 1 w 7"/>
                  <a:gd name="T23" fmla="*/ 12 h 14"/>
                  <a:gd name="T24" fmla="*/ 2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4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6" name="Freeform 330"/>
              <p:cNvSpPr>
                <a:spLocks/>
              </p:cNvSpPr>
              <p:nvPr/>
            </p:nvSpPr>
            <p:spPr bwMode="auto">
              <a:xfrm>
                <a:off x="2726" y="1958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2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60 h 64"/>
                  <a:gd name="T20" fmla="*/ 0 w 7"/>
                  <a:gd name="T21" fmla="*/ 61 h 64"/>
                  <a:gd name="T22" fmla="*/ 1 w 7"/>
                  <a:gd name="T23" fmla="*/ 62 h 64"/>
                  <a:gd name="T24" fmla="*/ 2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7" name="Freeform 331"/>
              <p:cNvSpPr>
                <a:spLocks/>
              </p:cNvSpPr>
              <p:nvPr/>
            </p:nvSpPr>
            <p:spPr bwMode="auto">
              <a:xfrm>
                <a:off x="2726" y="2037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2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1 h 14"/>
                  <a:gd name="T22" fmla="*/ 1 w 7"/>
                  <a:gd name="T23" fmla="*/ 12 h 14"/>
                  <a:gd name="T24" fmla="*/ 2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8" name="Freeform 332"/>
              <p:cNvSpPr>
                <a:spLocks/>
              </p:cNvSpPr>
              <p:nvPr/>
            </p:nvSpPr>
            <p:spPr bwMode="auto">
              <a:xfrm>
                <a:off x="2726" y="2065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3 h 65"/>
                  <a:gd name="T4" fmla="*/ 7 w 7"/>
                  <a:gd name="T5" fmla="*/ 2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2 w 7"/>
                  <a:gd name="T13" fmla="*/ 0 h 65"/>
                  <a:gd name="T14" fmla="*/ 1 w 7"/>
                  <a:gd name="T15" fmla="*/ 2 h 65"/>
                  <a:gd name="T16" fmla="*/ 0 w 7"/>
                  <a:gd name="T17" fmla="*/ 3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3 h 65"/>
                  <a:gd name="T24" fmla="*/ 2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3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3"/>
                    </a:lnTo>
                    <a:lnTo>
                      <a:pt x="2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3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9" name="Freeform 333"/>
              <p:cNvSpPr>
                <a:spLocks/>
              </p:cNvSpPr>
              <p:nvPr/>
            </p:nvSpPr>
            <p:spPr bwMode="auto">
              <a:xfrm>
                <a:off x="2726" y="2144"/>
                <a:ext cx="7" cy="15"/>
              </a:xfrm>
              <a:custGeom>
                <a:avLst/>
                <a:gdLst>
                  <a:gd name="T0" fmla="*/ 7 w 7"/>
                  <a:gd name="T1" fmla="*/ 4 h 15"/>
                  <a:gd name="T2" fmla="*/ 7 w 7"/>
                  <a:gd name="T3" fmla="*/ 3 h 15"/>
                  <a:gd name="T4" fmla="*/ 7 w 7"/>
                  <a:gd name="T5" fmla="*/ 2 h 15"/>
                  <a:gd name="T6" fmla="*/ 6 w 7"/>
                  <a:gd name="T7" fmla="*/ 0 h 15"/>
                  <a:gd name="T8" fmla="*/ 5 w 7"/>
                  <a:gd name="T9" fmla="*/ 0 h 15"/>
                  <a:gd name="T10" fmla="*/ 4 w 7"/>
                  <a:gd name="T11" fmla="*/ 0 h 15"/>
                  <a:gd name="T12" fmla="*/ 2 w 7"/>
                  <a:gd name="T13" fmla="*/ 0 h 15"/>
                  <a:gd name="T14" fmla="*/ 1 w 7"/>
                  <a:gd name="T15" fmla="*/ 2 h 15"/>
                  <a:gd name="T16" fmla="*/ 0 w 7"/>
                  <a:gd name="T17" fmla="*/ 3 h 15"/>
                  <a:gd name="T18" fmla="*/ 0 w 7"/>
                  <a:gd name="T19" fmla="*/ 10 h 15"/>
                  <a:gd name="T20" fmla="*/ 0 w 7"/>
                  <a:gd name="T21" fmla="*/ 11 h 15"/>
                  <a:gd name="T22" fmla="*/ 1 w 7"/>
                  <a:gd name="T23" fmla="*/ 12 h 15"/>
                  <a:gd name="T24" fmla="*/ 2 w 7"/>
                  <a:gd name="T25" fmla="*/ 14 h 15"/>
                  <a:gd name="T26" fmla="*/ 4 w 7"/>
                  <a:gd name="T27" fmla="*/ 15 h 15"/>
                  <a:gd name="T28" fmla="*/ 5 w 7"/>
                  <a:gd name="T29" fmla="*/ 15 h 15"/>
                  <a:gd name="T30" fmla="*/ 6 w 7"/>
                  <a:gd name="T31" fmla="*/ 14 h 15"/>
                  <a:gd name="T32" fmla="*/ 7 w 7"/>
                  <a:gd name="T33" fmla="*/ 12 h 15"/>
                  <a:gd name="T34" fmla="*/ 7 w 7"/>
                  <a:gd name="T35" fmla="*/ 11 h 15"/>
                  <a:gd name="T36" fmla="*/ 7 w 7"/>
                  <a:gd name="T37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5">
                    <a:moveTo>
                      <a:pt x="7" y="4"/>
                    </a:moveTo>
                    <a:lnTo>
                      <a:pt x="7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2" y="14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6" y="14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0" name="Freeform 334"/>
              <p:cNvSpPr>
                <a:spLocks/>
              </p:cNvSpPr>
              <p:nvPr/>
            </p:nvSpPr>
            <p:spPr bwMode="auto">
              <a:xfrm>
                <a:off x="2726" y="2173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3 h 65"/>
                  <a:gd name="T4" fmla="*/ 7 w 7"/>
                  <a:gd name="T5" fmla="*/ 1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2 w 7"/>
                  <a:gd name="T13" fmla="*/ 0 h 65"/>
                  <a:gd name="T14" fmla="*/ 1 w 7"/>
                  <a:gd name="T15" fmla="*/ 1 h 65"/>
                  <a:gd name="T16" fmla="*/ 0 w 7"/>
                  <a:gd name="T17" fmla="*/ 3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2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1" name="Freeform 335"/>
              <p:cNvSpPr>
                <a:spLocks/>
              </p:cNvSpPr>
              <p:nvPr/>
            </p:nvSpPr>
            <p:spPr bwMode="auto">
              <a:xfrm>
                <a:off x="2726" y="2252"/>
                <a:ext cx="7" cy="14"/>
              </a:xfrm>
              <a:custGeom>
                <a:avLst/>
                <a:gdLst>
                  <a:gd name="T0" fmla="*/ 7 w 7"/>
                  <a:gd name="T1" fmla="*/ 4 h 14"/>
                  <a:gd name="T2" fmla="*/ 7 w 7"/>
                  <a:gd name="T3" fmla="*/ 3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2 w 7"/>
                  <a:gd name="T13" fmla="*/ 0 h 14"/>
                  <a:gd name="T14" fmla="*/ 1 w 7"/>
                  <a:gd name="T15" fmla="*/ 1 h 14"/>
                  <a:gd name="T16" fmla="*/ 0 w 7"/>
                  <a:gd name="T17" fmla="*/ 3 h 14"/>
                  <a:gd name="T18" fmla="*/ 0 w 7"/>
                  <a:gd name="T19" fmla="*/ 10 h 14"/>
                  <a:gd name="T20" fmla="*/ 0 w 7"/>
                  <a:gd name="T21" fmla="*/ 11 h 14"/>
                  <a:gd name="T22" fmla="*/ 1 w 7"/>
                  <a:gd name="T23" fmla="*/ 12 h 14"/>
                  <a:gd name="T24" fmla="*/ 2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2" name="Freeform 336"/>
              <p:cNvSpPr>
                <a:spLocks/>
              </p:cNvSpPr>
              <p:nvPr/>
            </p:nvSpPr>
            <p:spPr bwMode="auto">
              <a:xfrm>
                <a:off x="2726" y="2281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2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60 h 64"/>
                  <a:gd name="T20" fmla="*/ 0 w 7"/>
                  <a:gd name="T21" fmla="*/ 61 h 64"/>
                  <a:gd name="T22" fmla="*/ 1 w 7"/>
                  <a:gd name="T23" fmla="*/ 62 h 64"/>
                  <a:gd name="T24" fmla="*/ 2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3" name="Freeform 337"/>
              <p:cNvSpPr>
                <a:spLocks/>
              </p:cNvSpPr>
              <p:nvPr/>
            </p:nvSpPr>
            <p:spPr bwMode="auto">
              <a:xfrm>
                <a:off x="2726" y="2360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2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1 h 14"/>
                  <a:gd name="T22" fmla="*/ 1 w 7"/>
                  <a:gd name="T23" fmla="*/ 12 h 14"/>
                  <a:gd name="T24" fmla="*/ 2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4" name="Freeform 338"/>
              <p:cNvSpPr>
                <a:spLocks/>
              </p:cNvSpPr>
              <p:nvPr/>
            </p:nvSpPr>
            <p:spPr bwMode="auto">
              <a:xfrm>
                <a:off x="2726" y="2389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2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59 h 64"/>
                  <a:gd name="T20" fmla="*/ 0 w 7"/>
                  <a:gd name="T21" fmla="*/ 61 h 64"/>
                  <a:gd name="T22" fmla="*/ 1 w 7"/>
                  <a:gd name="T23" fmla="*/ 62 h 64"/>
                  <a:gd name="T24" fmla="*/ 2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9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5" name="Freeform 339"/>
              <p:cNvSpPr>
                <a:spLocks/>
              </p:cNvSpPr>
              <p:nvPr/>
            </p:nvSpPr>
            <p:spPr bwMode="auto">
              <a:xfrm>
                <a:off x="2726" y="2468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2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0 h 14"/>
                  <a:gd name="T22" fmla="*/ 1 w 7"/>
                  <a:gd name="T23" fmla="*/ 11 h 14"/>
                  <a:gd name="T24" fmla="*/ 2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1 h 14"/>
                  <a:gd name="T34" fmla="*/ 7 w 7"/>
                  <a:gd name="T35" fmla="*/ 10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1" y="11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1"/>
                    </a:lnTo>
                    <a:lnTo>
                      <a:pt x="7" y="10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6" name="Freeform 340"/>
              <p:cNvSpPr>
                <a:spLocks/>
              </p:cNvSpPr>
              <p:nvPr/>
            </p:nvSpPr>
            <p:spPr bwMode="auto">
              <a:xfrm>
                <a:off x="2726" y="2496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3 h 65"/>
                  <a:gd name="T4" fmla="*/ 7 w 7"/>
                  <a:gd name="T5" fmla="*/ 1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2 w 7"/>
                  <a:gd name="T13" fmla="*/ 0 h 65"/>
                  <a:gd name="T14" fmla="*/ 1 w 7"/>
                  <a:gd name="T15" fmla="*/ 1 h 65"/>
                  <a:gd name="T16" fmla="*/ 0 w 7"/>
                  <a:gd name="T17" fmla="*/ 3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2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7" name="Freeform 341"/>
              <p:cNvSpPr>
                <a:spLocks/>
              </p:cNvSpPr>
              <p:nvPr/>
            </p:nvSpPr>
            <p:spPr bwMode="auto">
              <a:xfrm>
                <a:off x="2726" y="2575"/>
                <a:ext cx="7" cy="15"/>
              </a:xfrm>
              <a:custGeom>
                <a:avLst/>
                <a:gdLst>
                  <a:gd name="T0" fmla="*/ 7 w 7"/>
                  <a:gd name="T1" fmla="*/ 4 h 15"/>
                  <a:gd name="T2" fmla="*/ 7 w 7"/>
                  <a:gd name="T3" fmla="*/ 3 h 15"/>
                  <a:gd name="T4" fmla="*/ 7 w 7"/>
                  <a:gd name="T5" fmla="*/ 1 h 15"/>
                  <a:gd name="T6" fmla="*/ 6 w 7"/>
                  <a:gd name="T7" fmla="*/ 0 h 15"/>
                  <a:gd name="T8" fmla="*/ 5 w 7"/>
                  <a:gd name="T9" fmla="*/ 0 h 15"/>
                  <a:gd name="T10" fmla="*/ 4 w 7"/>
                  <a:gd name="T11" fmla="*/ 0 h 15"/>
                  <a:gd name="T12" fmla="*/ 2 w 7"/>
                  <a:gd name="T13" fmla="*/ 0 h 15"/>
                  <a:gd name="T14" fmla="*/ 1 w 7"/>
                  <a:gd name="T15" fmla="*/ 1 h 15"/>
                  <a:gd name="T16" fmla="*/ 0 w 7"/>
                  <a:gd name="T17" fmla="*/ 3 h 15"/>
                  <a:gd name="T18" fmla="*/ 0 w 7"/>
                  <a:gd name="T19" fmla="*/ 10 h 15"/>
                  <a:gd name="T20" fmla="*/ 0 w 7"/>
                  <a:gd name="T21" fmla="*/ 11 h 15"/>
                  <a:gd name="T22" fmla="*/ 1 w 7"/>
                  <a:gd name="T23" fmla="*/ 12 h 15"/>
                  <a:gd name="T24" fmla="*/ 2 w 7"/>
                  <a:gd name="T25" fmla="*/ 13 h 15"/>
                  <a:gd name="T26" fmla="*/ 4 w 7"/>
                  <a:gd name="T27" fmla="*/ 15 h 15"/>
                  <a:gd name="T28" fmla="*/ 5 w 7"/>
                  <a:gd name="T29" fmla="*/ 15 h 15"/>
                  <a:gd name="T30" fmla="*/ 6 w 7"/>
                  <a:gd name="T31" fmla="*/ 13 h 15"/>
                  <a:gd name="T32" fmla="*/ 7 w 7"/>
                  <a:gd name="T33" fmla="*/ 12 h 15"/>
                  <a:gd name="T34" fmla="*/ 7 w 7"/>
                  <a:gd name="T35" fmla="*/ 11 h 15"/>
                  <a:gd name="T36" fmla="*/ 7 w 7"/>
                  <a:gd name="T37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96" name="Line 343"/>
            <p:cNvSpPr>
              <a:spLocks noChangeShapeType="1"/>
            </p:cNvSpPr>
            <p:nvPr/>
          </p:nvSpPr>
          <p:spPr bwMode="auto">
            <a:xfrm>
              <a:off x="2382" y="1637"/>
              <a:ext cx="2" cy="29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" name="Line 344"/>
            <p:cNvSpPr>
              <a:spLocks noChangeShapeType="1"/>
            </p:cNvSpPr>
            <p:nvPr/>
          </p:nvSpPr>
          <p:spPr bwMode="auto">
            <a:xfrm>
              <a:off x="2305" y="1496"/>
              <a:ext cx="2" cy="40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" name="Freeform 345"/>
            <p:cNvSpPr>
              <a:spLocks/>
            </p:cNvSpPr>
            <p:nvPr/>
          </p:nvSpPr>
          <p:spPr bwMode="auto">
            <a:xfrm>
              <a:off x="2242" y="1793"/>
              <a:ext cx="977" cy="725"/>
            </a:xfrm>
            <a:custGeom>
              <a:avLst/>
              <a:gdLst>
                <a:gd name="T0" fmla="*/ 0 w 977"/>
                <a:gd name="T1" fmla="*/ 552 h 725"/>
                <a:gd name="T2" fmla="*/ 77 w 977"/>
                <a:gd name="T3" fmla="*/ 618 h 725"/>
                <a:gd name="T4" fmla="*/ 118 w 977"/>
                <a:gd name="T5" fmla="*/ 643 h 725"/>
                <a:gd name="T6" fmla="*/ 150 w 977"/>
                <a:gd name="T7" fmla="*/ 660 h 725"/>
                <a:gd name="T8" fmla="*/ 191 w 977"/>
                <a:gd name="T9" fmla="*/ 675 h 725"/>
                <a:gd name="T10" fmla="*/ 239 w 977"/>
                <a:gd name="T11" fmla="*/ 690 h 725"/>
                <a:gd name="T12" fmla="*/ 318 w 977"/>
                <a:gd name="T13" fmla="*/ 709 h 725"/>
                <a:gd name="T14" fmla="*/ 371 w 977"/>
                <a:gd name="T15" fmla="*/ 718 h 725"/>
                <a:gd name="T16" fmla="*/ 470 w 977"/>
                <a:gd name="T17" fmla="*/ 725 h 725"/>
                <a:gd name="T18" fmla="*/ 545 w 977"/>
                <a:gd name="T19" fmla="*/ 724 h 725"/>
                <a:gd name="T20" fmla="*/ 602 w 977"/>
                <a:gd name="T21" fmla="*/ 718 h 725"/>
                <a:gd name="T22" fmla="*/ 667 w 977"/>
                <a:gd name="T23" fmla="*/ 709 h 725"/>
                <a:gd name="T24" fmla="*/ 733 w 977"/>
                <a:gd name="T25" fmla="*/ 696 h 725"/>
                <a:gd name="T26" fmla="*/ 793 w 977"/>
                <a:gd name="T27" fmla="*/ 682 h 725"/>
                <a:gd name="T28" fmla="*/ 841 w 977"/>
                <a:gd name="T29" fmla="*/ 666 h 725"/>
                <a:gd name="T30" fmla="*/ 883 w 977"/>
                <a:gd name="T31" fmla="*/ 647 h 725"/>
                <a:gd name="T32" fmla="*/ 917 w 977"/>
                <a:gd name="T33" fmla="*/ 625 h 725"/>
                <a:gd name="T34" fmla="*/ 944 w 977"/>
                <a:gd name="T35" fmla="*/ 605 h 725"/>
                <a:gd name="T36" fmla="*/ 977 w 977"/>
                <a:gd name="T37" fmla="*/ 538 h 725"/>
                <a:gd name="T38" fmla="*/ 977 w 977"/>
                <a:gd name="T39" fmla="*/ 536 h 725"/>
                <a:gd name="T40" fmla="*/ 977 w 977"/>
                <a:gd name="T41" fmla="*/ 527 h 725"/>
                <a:gd name="T42" fmla="*/ 977 w 977"/>
                <a:gd name="T43" fmla="*/ 513 h 725"/>
                <a:gd name="T44" fmla="*/ 977 w 977"/>
                <a:gd name="T45" fmla="*/ 495 h 725"/>
                <a:gd name="T46" fmla="*/ 977 w 977"/>
                <a:gd name="T47" fmla="*/ 445 h 725"/>
                <a:gd name="T48" fmla="*/ 977 w 977"/>
                <a:gd name="T49" fmla="*/ 380 h 725"/>
                <a:gd name="T50" fmla="*/ 977 w 977"/>
                <a:gd name="T51" fmla="*/ 304 h 725"/>
                <a:gd name="T52" fmla="*/ 977 w 977"/>
                <a:gd name="T53" fmla="*/ 217 h 725"/>
                <a:gd name="T54" fmla="*/ 977 w 977"/>
                <a:gd name="T55" fmla="*/ 126 h 725"/>
                <a:gd name="T56" fmla="*/ 969 w 977"/>
                <a:gd name="T57" fmla="*/ 36 h 725"/>
                <a:gd name="T58" fmla="*/ 956 w 977"/>
                <a:gd name="T59" fmla="*/ 51 h 725"/>
                <a:gd name="T60" fmla="*/ 942 w 977"/>
                <a:gd name="T61" fmla="*/ 74 h 725"/>
                <a:gd name="T62" fmla="*/ 923 w 977"/>
                <a:gd name="T63" fmla="*/ 98 h 725"/>
                <a:gd name="T64" fmla="*/ 891 w 977"/>
                <a:gd name="T65" fmla="*/ 116 h 725"/>
                <a:gd name="T66" fmla="*/ 852 w 977"/>
                <a:gd name="T67" fmla="*/ 132 h 725"/>
                <a:gd name="T68" fmla="*/ 782 w 977"/>
                <a:gd name="T69" fmla="*/ 154 h 725"/>
                <a:gd name="T70" fmla="*/ 711 w 977"/>
                <a:gd name="T71" fmla="*/ 170 h 725"/>
                <a:gd name="T72" fmla="*/ 633 w 977"/>
                <a:gd name="T73" fmla="*/ 180 h 725"/>
                <a:gd name="T74" fmla="*/ 583 w 977"/>
                <a:gd name="T75" fmla="*/ 186 h 725"/>
                <a:gd name="T76" fmla="*/ 540 w 977"/>
                <a:gd name="T77" fmla="*/ 190 h 725"/>
                <a:gd name="T78" fmla="*/ 422 w 977"/>
                <a:gd name="T79" fmla="*/ 193 h 725"/>
                <a:gd name="T80" fmla="*/ 382 w 977"/>
                <a:gd name="T81" fmla="*/ 191 h 725"/>
                <a:gd name="T82" fmla="*/ 316 w 977"/>
                <a:gd name="T83" fmla="*/ 186 h 725"/>
                <a:gd name="T84" fmla="*/ 274 w 977"/>
                <a:gd name="T85" fmla="*/ 179 h 725"/>
                <a:gd name="T86" fmla="*/ 191 w 977"/>
                <a:gd name="T87" fmla="*/ 159 h 725"/>
                <a:gd name="T88" fmla="*/ 152 w 977"/>
                <a:gd name="T89" fmla="*/ 147 h 725"/>
                <a:gd name="T90" fmla="*/ 119 w 977"/>
                <a:gd name="T91" fmla="*/ 132 h 725"/>
                <a:gd name="T92" fmla="*/ 65 w 977"/>
                <a:gd name="T93" fmla="*/ 98 h 725"/>
                <a:gd name="T94" fmla="*/ 25 w 977"/>
                <a:gd name="T95" fmla="*/ 61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7" h="725">
                  <a:moveTo>
                    <a:pt x="0" y="0"/>
                  </a:moveTo>
                  <a:lnTo>
                    <a:pt x="0" y="552"/>
                  </a:lnTo>
                  <a:lnTo>
                    <a:pt x="54" y="603"/>
                  </a:lnTo>
                  <a:lnTo>
                    <a:pt x="77" y="618"/>
                  </a:lnTo>
                  <a:lnTo>
                    <a:pt x="103" y="635"/>
                  </a:lnTo>
                  <a:lnTo>
                    <a:pt x="118" y="643"/>
                  </a:lnTo>
                  <a:lnTo>
                    <a:pt x="133" y="652"/>
                  </a:lnTo>
                  <a:lnTo>
                    <a:pt x="150" y="660"/>
                  </a:lnTo>
                  <a:lnTo>
                    <a:pt x="169" y="667"/>
                  </a:lnTo>
                  <a:lnTo>
                    <a:pt x="191" y="675"/>
                  </a:lnTo>
                  <a:lnTo>
                    <a:pt x="214" y="682"/>
                  </a:lnTo>
                  <a:lnTo>
                    <a:pt x="239" y="690"/>
                  </a:lnTo>
                  <a:lnTo>
                    <a:pt x="265" y="696"/>
                  </a:lnTo>
                  <a:lnTo>
                    <a:pt x="318" y="709"/>
                  </a:lnTo>
                  <a:lnTo>
                    <a:pt x="346" y="714"/>
                  </a:lnTo>
                  <a:lnTo>
                    <a:pt x="371" y="718"/>
                  </a:lnTo>
                  <a:lnTo>
                    <a:pt x="420" y="722"/>
                  </a:lnTo>
                  <a:lnTo>
                    <a:pt x="470" y="725"/>
                  </a:lnTo>
                  <a:lnTo>
                    <a:pt x="520" y="725"/>
                  </a:lnTo>
                  <a:lnTo>
                    <a:pt x="545" y="724"/>
                  </a:lnTo>
                  <a:lnTo>
                    <a:pt x="573" y="721"/>
                  </a:lnTo>
                  <a:lnTo>
                    <a:pt x="602" y="718"/>
                  </a:lnTo>
                  <a:lnTo>
                    <a:pt x="634" y="714"/>
                  </a:lnTo>
                  <a:lnTo>
                    <a:pt x="667" y="709"/>
                  </a:lnTo>
                  <a:lnTo>
                    <a:pt x="699" y="703"/>
                  </a:lnTo>
                  <a:lnTo>
                    <a:pt x="733" y="696"/>
                  </a:lnTo>
                  <a:lnTo>
                    <a:pt x="764" y="689"/>
                  </a:lnTo>
                  <a:lnTo>
                    <a:pt x="793" y="682"/>
                  </a:lnTo>
                  <a:lnTo>
                    <a:pt x="818" y="675"/>
                  </a:lnTo>
                  <a:lnTo>
                    <a:pt x="841" y="666"/>
                  </a:lnTo>
                  <a:lnTo>
                    <a:pt x="863" y="657"/>
                  </a:lnTo>
                  <a:lnTo>
                    <a:pt x="883" y="647"/>
                  </a:lnTo>
                  <a:lnTo>
                    <a:pt x="901" y="636"/>
                  </a:lnTo>
                  <a:lnTo>
                    <a:pt x="917" y="625"/>
                  </a:lnTo>
                  <a:lnTo>
                    <a:pt x="931" y="615"/>
                  </a:lnTo>
                  <a:lnTo>
                    <a:pt x="944" y="605"/>
                  </a:lnTo>
                  <a:lnTo>
                    <a:pt x="955" y="596"/>
                  </a:lnTo>
                  <a:lnTo>
                    <a:pt x="977" y="538"/>
                  </a:lnTo>
                  <a:lnTo>
                    <a:pt x="977" y="537"/>
                  </a:lnTo>
                  <a:lnTo>
                    <a:pt x="977" y="536"/>
                  </a:lnTo>
                  <a:lnTo>
                    <a:pt x="977" y="532"/>
                  </a:lnTo>
                  <a:lnTo>
                    <a:pt x="977" y="527"/>
                  </a:lnTo>
                  <a:lnTo>
                    <a:pt x="977" y="520"/>
                  </a:lnTo>
                  <a:lnTo>
                    <a:pt x="977" y="513"/>
                  </a:lnTo>
                  <a:lnTo>
                    <a:pt x="977" y="505"/>
                  </a:lnTo>
                  <a:lnTo>
                    <a:pt x="977" y="495"/>
                  </a:lnTo>
                  <a:lnTo>
                    <a:pt x="977" y="471"/>
                  </a:lnTo>
                  <a:lnTo>
                    <a:pt x="977" y="445"/>
                  </a:lnTo>
                  <a:lnTo>
                    <a:pt x="977" y="414"/>
                  </a:lnTo>
                  <a:lnTo>
                    <a:pt x="977" y="380"/>
                  </a:lnTo>
                  <a:lnTo>
                    <a:pt x="977" y="343"/>
                  </a:lnTo>
                  <a:lnTo>
                    <a:pt x="977" y="304"/>
                  </a:lnTo>
                  <a:lnTo>
                    <a:pt x="977" y="262"/>
                  </a:lnTo>
                  <a:lnTo>
                    <a:pt x="977" y="217"/>
                  </a:lnTo>
                  <a:lnTo>
                    <a:pt x="977" y="172"/>
                  </a:lnTo>
                  <a:lnTo>
                    <a:pt x="977" y="126"/>
                  </a:lnTo>
                  <a:lnTo>
                    <a:pt x="977" y="32"/>
                  </a:lnTo>
                  <a:lnTo>
                    <a:pt x="969" y="36"/>
                  </a:lnTo>
                  <a:lnTo>
                    <a:pt x="962" y="42"/>
                  </a:lnTo>
                  <a:lnTo>
                    <a:pt x="956" y="51"/>
                  </a:lnTo>
                  <a:lnTo>
                    <a:pt x="950" y="62"/>
                  </a:lnTo>
                  <a:lnTo>
                    <a:pt x="942" y="74"/>
                  </a:lnTo>
                  <a:lnTo>
                    <a:pt x="933" y="86"/>
                  </a:lnTo>
                  <a:lnTo>
                    <a:pt x="923" y="98"/>
                  </a:lnTo>
                  <a:lnTo>
                    <a:pt x="908" y="107"/>
                  </a:lnTo>
                  <a:lnTo>
                    <a:pt x="891" y="116"/>
                  </a:lnTo>
                  <a:lnTo>
                    <a:pt x="872" y="124"/>
                  </a:lnTo>
                  <a:lnTo>
                    <a:pt x="852" y="132"/>
                  </a:lnTo>
                  <a:lnTo>
                    <a:pt x="829" y="140"/>
                  </a:lnTo>
                  <a:lnTo>
                    <a:pt x="782" y="154"/>
                  </a:lnTo>
                  <a:lnTo>
                    <a:pt x="735" y="165"/>
                  </a:lnTo>
                  <a:lnTo>
                    <a:pt x="711" y="170"/>
                  </a:lnTo>
                  <a:lnTo>
                    <a:pt x="686" y="173"/>
                  </a:lnTo>
                  <a:lnTo>
                    <a:pt x="633" y="180"/>
                  </a:lnTo>
                  <a:lnTo>
                    <a:pt x="608" y="184"/>
                  </a:lnTo>
                  <a:lnTo>
                    <a:pt x="583" y="186"/>
                  </a:lnTo>
                  <a:lnTo>
                    <a:pt x="561" y="188"/>
                  </a:lnTo>
                  <a:lnTo>
                    <a:pt x="540" y="190"/>
                  </a:lnTo>
                  <a:lnTo>
                    <a:pt x="440" y="193"/>
                  </a:lnTo>
                  <a:lnTo>
                    <a:pt x="422" y="193"/>
                  </a:lnTo>
                  <a:lnTo>
                    <a:pt x="402" y="192"/>
                  </a:lnTo>
                  <a:lnTo>
                    <a:pt x="382" y="191"/>
                  </a:lnTo>
                  <a:lnTo>
                    <a:pt x="360" y="190"/>
                  </a:lnTo>
                  <a:lnTo>
                    <a:pt x="316" y="186"/>
                  </a:lnTo>
                  <a:lnTo>
                    <a:pt x="294" y="183"/>
                  </a:lnTo>
                  <a:lnTo>
                    <a:pt x="274" y="179"/>
                  </a:lnTo>
                  <a:lnTo>
                    <a:pt x="233" y="170"/>
                  </a:lnTo>
                  <a:lnTo>
                    <a:pt x="191" y="159"/>
                  </a:lnTo>
                  <a:lnTo>
                    <a:pt x="172" y="153"/>
                  </a:lnTo>
                  <a:lnTo>
                    <a:pt x="152" y="147"/>
                  </a:lnTo>
                  <a:lnTo>
                    <a:pt x="134" y="140"/>
                  </a:lnTo>
                  <a:lnTo>
                    <a:pt x="119" y="132"/>
                  </a:lnTo>
                  <a:lnTo>
                    <a:pt x="90" y="117"/>
                  </a:lnTo>
                  <a:lnTo>
                    <a:pt x="65" y="98"/>
                  </a:lnTo>
                  <a:lnTo>
                    <a:pt x="43" y="79"/>
                  </a:lnTo>
                  <a:lnTo>
                    <a:pt x="25" y="6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" name="Oval 346"/>
            <p:cNvSpPr>
              <a:spLocks noChangeArrowheads="1"/>
            </p:cNvSpPr>
            <p:nvPr/>
          </p:nvSpPr>
          <p:spPr bwMode="auto">
            <a:xfrm>
              <a:off x="2244" y="1617"/>
              <a:ext cx="969" cy="371"/>
            </a:xfrm>
            <a:prstGeom prst="ellips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" name="Freeform 347"/>
            <p:cNvSpPr>
              <a:spLocks/>
            </p:cNvSpPr>
            <p:nvPr/>
          </p:nvSpPr>
          <p:spPr bwMode="auto">
            <a:xfrm>
              <a:off x="2242" y="1793"/>
              <a:ext cx="977" cy="725"/>
            </a:xfrm>
            <a:custGeom>
              <a:avLst/>
              <a:gdLst>
                <a:gd name="T0" fmla="*/ 0 w 977"/>
                <a:gd name="T1" fmla="*/ 552 h 725"/>
                <a:gd name="T2" fmla="*/ 77 w 977"/>
                <a:gd name="T3" fmla="*/ 618 h 725"/>
                <a:gd name="T4" fmla="*/ 118 w 977"/>
                <a:gd name="T5" fmla="*/ 643 h 725"/>
                <a:gd name="T6" fmla="*/ 150 w 977"/>
                <a:gd name="T7" fmla="*/ 660 h 725"/>
                <a:gd name="T8" fmla="*/ 191 w 977"/>
                <a:gd name="T9" fmla="*/ 675 h 725"/>
                <a:gd name="T10" fmla="*/ 239 w 977"/>
                <a:gd name="T11" fmla="*/ 690 h 725"/>
                <a:gd name="T12" fmla="*/ 318 w 977"/>
                <a:gd name="T13" fmla="*/ 709 h 725"/>
                <a:gd name="T14" fmla="*/ 371 w 977"/>
                <a:gd name="T15" fmla="*/ 718 h 725"/>
                <a:gd name="T16" fmla="*/ 470 w 977"/>
                <a:gd name="T17" fmla="*/ 725 h 725"/>
                <a:gd name="T18" fmla="*/ 545 w 977"/>
                <a:gd name="T19" fmla="*/ 724 h 725"/>
                <a:gd name="T20" fmla="*/ 602 w 977"/>
                <a:gd name="T21" fmla="*/ 718 h 725"/>
                <a:gd name="T22" fmla="*/ 667 w 977"/>
                <a:gd name="T23" fmla="*/ 709 h 725"/>
                <a:gd name="T24" fmla="*/ 733 w 977"/>
                <a:gd name="T25" fmla="*/ 696 h 725"/>
                <a:gd name="T26" fmla="*/ 793 w 977"/>
                <a:gd name="T27" fmla="*/ 682 h 725"/>
                <a:gd name="T28" fmla="*/ 841 w 977"/>
                <a:gd name="T29" fmla="*/ 666 h 725"/>
                <a:gd name="T30" fmla="*/ 883 w 977"/>
                <a:gd name="T31" fmla="*/ 647 h 725"/>
                <a:gd name="T32" fmla="*/ 917 w 977"/>
                <a:gd name="T33" fmla="*/ 625 h 725"/>
                <a:gd name="T34" fmla="*/ 944 w 977"/>
                <a:gd name="T35" fmla="*/ 605 h 725"/>
                <a:gd name="T36" fmla="*/ 977 w 977"/>
                <a:gd name="T37" fmla="*/ 538 h 725"/>
                <a:gd name="T38" fmla="*/ 977 w 977"/>
                <a:gd name="T39" fmla="*/ 536 h 725"/>
                <a:gd name="T40" fmla="*/ 977 w 977"/>
                <a:gd name="T41" fmla="*/ 527 h 725"/>
                <a:gd name="T42" fmla="*/ 977 w 977"/>
                <a:gd name="T43" fmla="*/ 513 h 725"/>
                <a:gd name="T44" fmla="*/ 977 w 977"/>
                <a:gd name="T45" fmla="*/ 495 h 725"/>
                <a:gd name="T46" fmla="*/ 977 w 977"/>
                <a:gd name="T47" fmla="*/ 445 h 725"/>
                <a:gd name="T48" fmla="*/ 977 w 977"/>
                <a:gd name="T49" fmla="*/ 380 h 725"/>
                <a:gd name="T50" fmla="*/ 977 w 977"/>
                <a:gd name="T51" fmla="*/ 304 h 725"/>
                <a:gd name="T52" fmla="*/ 977 w 977"/>
                <a:gd name="T53" fmla="*/ 217 h 725"/>
                <a:gd name="T54" fmla="*/ 977 w 977"/>
                <a:gd name="T55" fmla="*/ 126 h 725"/>
                <a:gd name="T56" fmla="*/ 969 w 977"/>
                <a:gd name="T57" fmla="*/ 36 h 725"/>
                <a:gd name="T58" fmla="*/ 956 w 977"/>
                <a:gd name="T59" fmla="*/ 51 h 725"/>
                <a:gd name="T60" fmla="*/ 942 w 977"/>
                <a:gd name="T61" fmla="*/ 74 h 725"/>
                <a:gd name="T62" fmla="*/ 923 w 977"/>
                <a:gd name="T63" fmla="*/ 98 h 725"/>
                <a:gd name="T64" fmla="*/ 891 w 977"/>
                <a:gd name="T65" fmla="*/ 116 h 725"/>
                <a:gd name="T66" fmla="*/ 852 w 977"/>
                <a:gd name="T67" fmla="*/ 132 h 725"/>
                <a:gd name="T68" fmla="*/ 782 w 977"/>
                <a:gd name="T69" fmla="*/ 154 h 725"/>
                <a:gd name="T70" fmla="*/ 711 w 977"/>
                <a:gd name="T71" fmla="*/ 170 h 725"/>
                <a:gd name="T72" fmla="*/ 633 w 977"/>
                <a:gd name="T73" fmla="*/ 180 h 725"/>
                <a:gd name="T74" fmla="*/ 583 w 977"/>
                <a:gd name="T75" fmla="*/ 186 h 725"/>
                <a:gd name="T76" fmla="*/ 540 w 977"/>
                <a:gd name="T77" fmla="*/ 190 h 725"/>
                <a:gd name="T78" fmla="*/ 422 w 977"/>
                <a:gd name="T79" fmla="*/ 193 h 725"/>
                <a:gd name="T80" fmla="*/ 382 w 977"/>
                <a:gd name="T81" fmla="*/ 191 h 725"/>
                <a:gd name="T82" fmla="*/ 316 w 977"/>
                <a:gd name="T83" fmla="*/ 186 h 725"/>
                <a:gd name="T84" fmla="*/ 274 w 977"/>
                <a:gd name="T85" fmla="*/ 179 h 725"/>
                <a:gd name="T86" fmla="*/ 191 w 977"/>
                <a:gd name="T87" fmla="*/ 159 h 725"/>
                <a:gd name="T88" fmla="*/ 152 w 977"/>
                <a:gd name="T89" fmla="*/ 147 h 725"/>
                <a:gd name="T90" fmla="*/ 119 w 977"/>
                <a:gd name="T91" fmla="*/ 132 h 725"/>
                <a:gd name="T92" fmla="*/ 65 w 977"/>
                <a:gd name="T93" fmla="*/ 98 h 725"/>
                <a:gd name="T94" fmla="*/ 25 w 977"/>
                <a:gd name="T95" fmla="*/ 61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7" h="725">
                  <a:moveTo>
                    <a:pt x="0" y="0"/>
                  </a:moveTo>
                  <a:lnTo>
                    <a:pt x="0" y="552"/>
                  </a:lnTo>
                  <a:lnTo>
                    <a:pt x="54" y="603"/>
                  </a:lnTo>
                  <a:lnTo>
                    <a:pt x="77" y="618"/>
                  </a:lnTo>
                  <a:lnTo>
                    <a:pt x="103" y="635"/>
                  </a:lnTo>
                  <a:lnTo>
                    <a:pt x="118" y="643"/>
                  </a:lnTo>
                  <a:lnTo>
                    <a:pt x="133" y="652"/>
                  </a:lnTo>
                  <a:lnTo>
                    <a:pt x="150" y="660"/>
                  </a:lnTo>
                  <a:lnTo>
                    <a:pt x="169" y="667"/>
                  </a:lnTo>
                  <a:lnTo>
                    <a:pt x="191" y="675"/>
                  </a:lnTo>
                  <a:lnTo>
                    <a:pt x="214" y="682"/>
                  </a:lnTo>
                  <a:lnTo>
                    <a:pt x="239" y="690"/>
                  </a:lnTo>
                  <a:lnTo>
                    <a:pt x="265" y="696"/>
                  </a:lnTo>
                  <a:lnTo>
                    <a:pt x="318" y="709"/>
                  </a:lnTo>
                  <a:lnTo>
                    <a:pt x="346" y="714"/>
                  </a:lnTo>
                  <a:lnTo>
                    <a:pt x="371" y="718"/>
                  </a:lnTo>
                  <a:lnTo>
                    <a:pt x="420" y="722"/>
                  </a:lnTo>
                  <a:lnTo>
                    <a:pt x="470" y="725"/>
                  </a:lnTo>
                  <a:lnTo>
                    <a:pt x="520" y="725"/>
                  </a:lnTo>
                  <a:lnTo>
                    <a:pt x="545" y="724"/>
                  </a:lnTo>
                  <a:lnTo>
                    <a:pt x="573" y="721"/>
                  </a:lnTo>
                  <a:lnTo>
                    <a:pt x="602" y="718"/>
                  </a:lnTo>
                  <a:lnTo>
                    <a:pt x="634" y="714"/>
                  </a:lnTo>
                  <a:lnTo>
                    <a:pt x="667" y="709"/>
                  </a:lnTo>
                  <a:lnTo>
                    <a:pt x="699" y="703"/>
                  </a:lnTo>
                  <a:lnTo>
                    <a:pt x="733" y="696"/>
                  </a:lnTo>
                  <a:lnTo>
                    <a:pt x="764" y="689"/>
                  </a:lnTo>
                  <a:lnTo>
                    <a:pt x="793" y="682"/>
                  </a:lnTo>
                  <a:lnTo>
                    <a:pt x="818" y="675"/>
                  </a:lnTo>
                  <a:lnTo>
                    <a:pt x="841" y="666"/>
                  </a:lnTo>
                  <a:lnTo>
                    <a:pt x="863" y="657"/>
                  </a:lnTo>
                  <a:lnTo>
                    <a:pt x="883" y="647"/>
                  </a:lnTo>
                  <a:lnTo>
                    <a:pt x="901" y="636"/>
                  </a:lnTo>
                  <a:lnTo>
                    <a:pt x="917" y="625"/>
                  </a:lnTo>
                  <a:lnTo>
                    <a:pt x="931" y="615"/>
                  </a:lnTo>
                  <a:lnTo>
                    <a:pt x="944" y="605"/>
                  </a:lnTo>
                  <a:lnTo>
                    <a:pt x="955" y="596"/>
                  </a:lnTo>
                  <a:lnTo>
                    <a:pt x="977" y="538"/>
                  </a:lnTo>
                  <a:lnTo>
                    <a:pt x="977" y="537"/>
                  </a:lnTo>
                  <a:lnTo>
                    <a:pt x="977" y="536"/>
                  </a:lnTo>
                  <a:lnTo>
                    <a:pt x="977" y="532"/>
                  </a:lnTo>
                  <a:lnTo>
                    <a:pt x="977" y="527"/>
                  </a:lnTo>
                  <a:lnTo>
                    <a:pt x="977" y="520"/>
                  </a:lnTo>
                  <a:lnTo>
                    <a:pt x="977" y="513"/>
                  </a:lnTo>
                  <a:lnTo>
                    <a:pt x="977" y="505"/>
                  </a:lnTo>
                  <a:lnTo>
                    <a:pt x="977" y="495"/>
                  </a:lnTo>
                  <a:lnTo>
                    <a:pt x="977" y="471"/>
                  </a:lnTo>
                  <a:lnTo>
                    <a:pt x="977" y="445"/>
                  </a:lnTo>
                  <a:lnTo>
                    <a:pt x="977" y="414"/>
                  </a:lnTo>
                  <a:lnTo>
                    <a:pt x="977" y="380"/>
                  </a:lnTo>
                  <a:lnTo>
                    <a:pt x="977" y="343"/>
                  </a:lnTo>
                  <a:lnTo>
                    <a:pt x="977" y="304"/>
                  </a:lnTo>
                  <a:lnTo>
                    <a:pt x="977" y="262"/>
                  </a:lnTo>
                  <a:lnTo>
                    <a:pt x="977" y="217"/>
                  </a:lnTo>
                  <a:lnTo>
                    <a:pt x="977" y="172"/>
                  </a:lnTo>
                  <a:lnTo>
                    <a:pt x="977" y="126"/>
                  </a:lnTo>
                  <a:lnTo>
                    <a:pt x="977" y="32"/>
                  </a:lnTo>
                  <a:lnTo>
                    <a:pt x="969" y="36"/>
                  </a:lnTo>
                  <a:lnTo>
                    <a:pt x="962" y="42"/>
                  </a:lnTo>
                  <a:lnTo>
                    <a:pt x="956" y="51"/>
                  </a:lnTo>
                  <a:lnTo>
                    <a:pt x="950" y="62"/>
                  </a:lnTo>
                  <a:lnTo>
                    <a:pt x="942" y="74"/>
                  </a:lnTo>
                  <a:lnTo>
                    <a:pt x="933" y="86"/>
                  </a:lnTo>
                  <a:lnTo>
                    <a:pt x="923" y="98"/>
                  </a:lnTo>
                  <a:lnTo>
                    <a:pt x="908" y="107"/>
                  </a:lnTo>
                  <a:lnTo>
                    <a:pt x="891" y="116"/>
                  </a:lnTo>
                  <a:lnTo>
                    <a:pt x="872" y="124"/>
                  </a:lnTo>
                  <a:lnTo>
                    <a:pt x="852" y="132"/>
                  </a:lnTo>
                  <a:lnTo>
                    <a:pt x="829" y="140"/>
                  </a:lnTo>
                  <a:lnTo>
                    <a:pt x="782" y="154"/>
                  </a:lnTo>
                  <a:lnTo>
                    <a:pt x="735" y="165"/>
                  </a:lnTo>
                  <a:lnTo>
                    <a:pt x="711" y="170"/>
                  </a:lnTo>
                  <a:lnTo>
                    <a:pt x="686" y="173"/>
                  </a:lnTo>
                  <a:lnTo>
                    <a:pt x="633" y="180"/>
                  </a:lnTo>
                  <a:lnTo>
                    <a:pt x="608" y="184"/>
                  </a:lnTo>
                  <a:lnTo>
                    <a:pt x="583" y="186"/>
                  </a:lnTo>
                  <a:lnTo>
                    <a:pt x="561" y="188"/>
                  </a:lnTo>
                  <a:lnTo>
                    <a:pt x="540" y="190"/>
                  </a:lnTo>
                  <a:lnTo>
                    <a:pt x="440" y="193"/>
                  </a:lnTo>
                  <a:lnTo>
                    <a:pt x="422" y="193"/>
                  </a:lnTo>
                  <a:lnTo>
                    <a:pt x="402" y="192"/>
                  </a:lnTo>
                  <a:lnTo>
                    <a:pt x="382" y="191"/>
                  </a:lnTo>
                  <a:lnTo>
                    <a:pt x="360" y="190"/>
                  </a:lnTo>
                  <a:lnTo>
                    <a:pt x="316" y="186"/>
                  </a:lnTo>
                  <a:lnTo>
                    <a:pt x="294" y="183"/>
                  </a:lnTo>
                  <a:lnTo>
                    <a:pt x="274" y="179"/>
                  </a:lnTo>
                  <a:lnTo>
                    <a:pt x="233" y="170"/>
                  </a:lnTo>
                  <a:lnTo>
                    <a:pt x="191" y="159"/>
                  </a:lnTo>
                  <a:lnTo>
                    <a:pt x="172" y="153"/>
                  </a:lnTo>
                  <a:lnTo>
                    <a:pt x="152" y="147"/>
                  </a:lnTo>
                  <a:lnTo>
                    <a:pt x="134" y="140"/>
                  </a:lnTo>
                  <a:lnTo>
                    <a:pt x="119" y="132"/>
                  </a:lnTo>
                  <a:lnTo>
                    <a:pt x="90" y="117"/>
                  </a:lnTo>
                  <a:lnTo>
                    <a:pt x="65" y="98"/>
                  </a:lnTo>
                  <a:lnTo>
                    <a:pt x="43" y="79"/>
                  </a:lnTo>
                  <a:lnTo>
                    <a:pt x="25" y="6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" name="Oval 348"/>
            <p:cNvSpPr>
              <a:spLocks noChangeArrowheads="1"/>
            </p:cNvSpPr>
            <p:nvPr/>
          </p:nvSpPr>
          <p:spPr bwMode="auto">
            <a:xfrm>
              <a:off x="2244" y="1617"/>
              <a:ext cx="969" cy="371"/>
            </a:xfrm>
            <a:prstGeom prst="ellips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" name="Freeform 349"/>
            <p:cNvSpPr>
              <a:spLocks/>
            </p:cNvSpPr>
            <p:nvPr/>
          </p:nvSpPr>
          <p:spPr bwMode="auto">
            <a:xfrm>
              <a:off x="2250" y="1257"/>
              <a:ext cx="965" cy="1061"/>
            </a:xfrm>
            <a:custGeom>
              <a:avLst/>
              <a:gdLst>
                <a:gd name="T0" fmla="*/ 13 w 965"/>
                <a:gd name="T1" fmla="*/ 20 h 1061"/>
                <a:gd name="T2" fmla="*/ 4 w 965"/>
                <a:gd name="T3" fmla="*/ 37 h 1061"/>
                <a:gd name="T4" fmla="*/ 0 w 965"/>
                <a:gd name="T5" fmla="*/ 59 h 1061"/>
                <a:gd name="T6" fmla="*/ 4 w 965"/>
                <a:gd name="T7" fmla="*/ 100 h 1061"/>
                <a:gd name="T8" fmla="*/ 23 w 965"/>
                <a:gd name="T9" fmla="*/ 168 h 1061"/>
                <a:gd name="T10" fmla="*/ 59 w 965"/>
                <a:gd name="T11" fmla="*/ 250 h 1061"/>
                <a:gd name="T12" fmla="*/ 112 w 965"/>
                <a:gd name="T13" fmla="*/ 341 h 1061"/>
                <a:gd name="T14" fmla="*/ 178 w 965"/>
                <a:gd name="T15" fmla="*/ 440 h 1061"/>
                <a:gd name="T16" fmla="*/ 257 w 965"/>
                <a:gd name="T17" fmla="*/ 544 h 1061"/>
                <a:gd name="T18" fmla="*/ 347 w 965"/>
                <a:gd name="T19" fmla="*/ 651 h 1061"/>
                <a:gd name="T20" fmla="*/ 444 w 965"/>
                <a:gd name="T21" fmla="*/ 752 h 1061"/>
                <a:gd name="T22" fmla="*/ 539 w 965"/>
                <a:gd name="T23" fmla="*/ 842 h 1061"/>
                <a:gd name="T24" fmla="*/ 630 w 965"/>
                <a:gd name="T25" fmla="*/ 920 h 1061"/>
                <a:gd name="T26" fmla="*/ 715 w 965"/>
                <a:gd name="T27" fmla="*/ 981 h 1061"/>
                <a:gd name="T28" fmla="*/ 791 w 965"/>
                <a:gd name="T29" fmla="*/ 1026 h 1061"/>
                <a:gd name="T30" fmla="*/ 841 w 965"/>
                <a:gd name="T31" fmla="*/ 1049 h 1061"/>
                <a:gd name="T32" fmla="*/ 871 w 965"/>
                <a:gd name="T33" fmla="*/ 1057 h 1061"/>
                <a:gd name="T34" fmla="*/ 898 w 965"/>
                <a:gd name="T35" fmla="*/ 1061 h 1061"/>
                <a:gd name="T36" fmla="*/ 919 w 965"/>
                <a:gd name="T37" fmla="*/ 1060 h 1061"/>
                <a:gd name="T38" fmla="*/ 939 w 965"/>
                <a:gd name="T39" fmla="*/ 1054 h 1061"/>
                <a:gd name="T40" fmla="*/ 952 w 965"/>
                <a:gd name="T41" fmla="*/ 1041 h 1061"/>
                <a:gd name="T42" fmla="*/ 961 w 965"/>
                <a:gd name="T43" fmla="*/ 1024 h 1061"/>
                <a:gd name="T44" fmla="*/ 965 w 965"/>
                <a:gd name="T45" fmla="*/ 1001 h 1061"/>
                <a:gd name="T46" fmla="*/ 961 w 965"/>
                <a:gd name="T47" fmla="*/ 960 h 1061"/>
                <a:gd name="T48" fmla="*/ 942 w 965"/>
                <a:gd name="T49" fmla="*/ 892 h 1061"/>
                <a:gd name="T50" fmla="*/ 906 w 965"/>
                <a:gd name="T51" fmla="*/ 812 h 1061"/>
                <a:gd name="T52" fmla="*/ 853 w 965"/>
                <a:gd name="T53" fmla="*/ 720 h 1061"/>
                <a:gd name="T54" fmla="*/ 787 w 965"/>
                <a:gd name="T55" fmla="*/ 621 h 1061"/>
                <a:gd name="T56" fmla="*/ 708 w 965"/>
                <a:gd name="T57" fmla="*/ 517 h 1061"/>
                <a:gd name="T58" fmla="*/ 618 w 965"/>
                <a:gd name="T59" fmla="*/ 410 h 1061"/>
                <a:gd name="T60" fmla="*/ 522 w 965"/>
                <a:gd name="T61" fmla="*/ 308 h 1061"/>
                <a:gd name="T62" fmla="*/ 427 w 965"/>
                <a:gd name="T63" fmla="*/ 219 h 1061"/>
                <a:gd name="T64" fmla="*/ 335 w 965"/>
                <a:gd name="T65" fmla="*/ 141 h 1061"/>
                <a:gd name="T66" fmla="*/ 250 w 965"/>
                <a:gd name="T67" fmla="*/ 80 h 1061"/>
                <a:gd name="T68" fmla="*/ 174 w 965"/>
                <a:gd name="T69" fmla="*/ 34 h 1061"/>
                <a:gd name="T70" fmla="*/ 124 w 965"/>
                <a:gd name="T71" fmla="*/ 12 h 1061"/>
                <a:gd name="T72" fmla="*/ 94 w 965"/>
                <a:gd name="T73" fmla="*/ 3 h 1061"/>
                <a:gd name="T74" fmla="*/ 67 w 965"/>
                <a:gd name="T75" fmla="*/ 0 h 1061"/>
                <a:gd name="T76" fmla="*/ 46 w 965"/>
                <a:gd name="T77" fmla="*/ 1 h 1061"/>
                <a:gd name="T78" fmla="*/ 27 w 965"/>
                <a:gd name="T79" fmla="*/ 7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65" h="1061">
                  <a:moveTo>
                    <a:pt x="19" y="13"/>
                  </a:moveTo>
                  <a:lnTo>
                    <a:pt x="13" y="20"/>
                  </a:lnTo>
                  <a:lnTo>
                    <a:pt x="9" y="27"/>
                  </a:lnTo>
                  <a:lnTo>
                    <a:pt x="4" y="37"/>
                  </a:lnTo>
                  <a:lnTo>
                    <a:pt x="1" y="47"/>
                  </a:lnTo>
                  <a:lnTo>
                    <a:pt x="0" y="59"/>
                  </a:lnTo>
                  <a:lnTo>
                    <a:pt x="0" y="71"/>
                  </a:lnTo>
                  <a:lnTo>
                    <a:pt x="4" y="100"/>
                  </a:lnTo>
                  <a:lnTo>
                    <a:pt x="11" y="132"/>
                  </a:lnTo>
                  <a:lnTo>
                    <a:pt x="23" y="168"/>
                  </a:lnTo>
                  <a:lnTo>
                    <a:pt x="40" y="207"/>
                  </a:lnTo>
                  <a:lnTo>
                    <a:pt x="59" y="250"/>
                  </a:lnTo>
                  <a:lnTo>
                    <a:pt x="84" y="294"/>
                  </a:lnTo>
                  <a:lnTo>
                    <a:pt x="112" y="341"/>
                  </a:lnTo>
                  <a:lnTo>
                    <a:pt x="143" y="390"/>
                  </a:lnTo>
                  <a:lnTo>
                    <a:pt x="178" y="440"/>
                  </a:lnTo>
                  <a:lnTo>
                    <a:pt x="215" y="491"/>
                  </a:lnTo>
                  <a:lnTo>
                    <a:pt x="257" y="544"/>
                  </a:lnTo>
                  <a:lnTo>
                    <a:pt x="301" y="597"/>
                  </a:lnTo>
                  <a:lnTo>
                    <a:pt x="347" y="651"/>
                  </a:lnTo>
                  <a:lnTo>
                    <a:pt x="396" y="703"/>
                  </a:lnTo>
                  <a:lnTo>
                    <a:pt x="444" y="752"/>
                  </a:lnTo>
                  <a:lnTo>
                    <a:pt x="492" y="799"/>
                  </a:lnTo>
                  <a:lnTo>
                    <a:pt x="539" y="842"/>
                  </a:lnTo>
                  <a:lnTo>
                    <a:pt x="584" y="883"/>
                  </a:lnTo>
                  <a:lnTo>
                    <a:pt x="630" y="920"/>
                  </a:lnTo>
                  <a:lnTo>
                    <a:pt x="673" y="952"/>
                  </a:lnTo>
                  <a:lnTo>
                    <a:pt x="715" y="981"/>
                  </a:lnTo>
                  <a:lnTo>
                    <a:pt x="755" y="1006"/>
                  </a:lnTo>
                  <a:lnTo>
                    <a:pt x="791" y="1026"/>
                  </a:lnTo>
                  <a:lnTo>
                    <a:pt x="826" y="1043"/>
                  </a:lnTo>
                  <a:lnTo>
                    <a:pt x="841" y="1049"/>
                  </a:lnTo>
                  <a:lnTo>
                    <a:pt x="857" y="1054"/>
                  </a:lnTo>
                  <a:lnTo>
                    <a:pt x="871" y="1057"/>
                  </a:lnTo>
                  <a:lnTo>
                    <a:pt x="885" y="1060"/>
                  </a:lnTo>
                  <a:lnTo>
                    <a:pt x="898" y="1061"/>
                  </a:lnTo>
                  <a:lnTo>
                    <a:pt x="910" y="1061"/>
                  </a:lnTo>
                  <a:lnTo>
                    <a:pt x="919" y="1060"/>
                  </a:lnTo>
                  <a:lnTo>
                    <a:pt x="930" y="1057"/>
                  </a:lnTo>
                  <a:lnTo>
                    <a:pt x="939" y="1054"/>
                  </a:lnTo>
                  <a:lnTo>
                    <a:pt x="946" y="1048"/>
                  </a:lnTo>
                  <a:lnTo>
                    <a:pt x="952" y="1041"/>
                  </a:lnTo>
                  <a:lnTo>
                    <a:pt x="958" y="1033"/>
                  </a:lnTo>
                  <a:lnTo>
                    <a:pt x="961" y="1024"/>
                  </a:lnTo>
                  <a:lnTo>
                    <a:pt x="964" y="1013"/>
                  </a:lnTo>
                  <a:lnTo>
                    <a:pt x="965" y="1001"/>
                  </a:lnTo>
                  <a:lnTo>
                    <a:pt x="965" y="989"/>
                  </a:lnTo>
                  <a:lnTo>
                    <a:pt x="961" y="960"/>
                  </a:lnTo>
                  <a:lnTo>
                    <a:pt x="954" y="928"/>
                  </a:lnTo>
                  <a:lnTo>
                    <a:pt x="942" y="892"/>
                  </a:lnTo>
                  <a:lnTo>
                    <a:pt x="927" y="854"/>
                  </a:lnTo>
                  <a:lnTo>
                    <a:pt x="906" y="812"/>
                  </a:lnTo>
                  <a:lnTo>
                    <a:pt x="882" y="767"/>
                  </a:lnTo>
                  <a:lnTo>
                    <a:pt x="853" y="720"/>
                  </a:lnTo>
                  <a:lnTo>
                    <a:pt x="822" y="671"/>
                  </a:lnTo>
                  <a:lnTo>
                    <a:pt x="787" y="621"/>
                  </a:lnTo>
                  <a:lnTo>
                    <a:pt x="750" y="569"/>
                  </a:lnTo>
                  <a:lnTo>
                    <a:pt x="708" y="517"/>
                  </a:lnTo>
                  <a:lnTo>
                    <a:pt x="665" y="464"/>
                  </a:lnTo>
                  <a:lnTo>
                    <a:pt x="618" y="410"/>
                  </a:lnTo>
                  <a:lnTo>
                    <a:pt x="570" y="357"/>
                  </a:lnTo>
                  <a:lnTo>
                    <a:pt x="522" y="308"/>
                  </a:lnTo>
                  <a:lnTo>
                    <a:pt x="474" y="262"/>
                  </a:lnTo>
                  <a:lnTo>
                    <a:pt x="427" y="219"/>
                  </a:lnTo>
                  <a:lnTo>
                    <a:pt x="381" y="178"/>
                  </a:lnTo>
                  <a:lnTo>
                    <a:pt x="335" y="141"/>
                  </a:lnTo>
                  <a:lnTo>
                    <a:pt x="292" y="108"/>
                  </a:lnTo>
                  <a:lnTo>
                    <a:pt x="250" y="80"/>
                  </a:lnTo>
                  <a:lnTo>
                    <a:pt x="212" y="55"/>
                  </a:lnTo>
                  <a:lnTo>
                    <a:pt x="174" y="34"/>
                  </a:lnTo>
                  <a:lnTo>
                    <a:pt x="140" y="19"/>
                  </a:lnTo>
                  <a:lnTo>
                    <a:pt x="124" y="12"/>
                  </a:lnTo>
                  <a:lnTo>
                    <a:pt x="108" y="7"/>
                  </a:lnTo>
                  <a:lnTo>
                    <a:pt x="94" y="3"/>
                  </a:lnTo>
                  <a:lnTo>
                    <a:pt x="81" y="1"/>
                  </a:lnTo>
                  <a:lnTo>
                    <a:pt x="67" y="0"/>
                  </a:lnTo>
                  <a:lnTo>
                    <a:pt x="55" y="0"/>
                  </a:lnTo>
                  <a:lnTo>
                    <a:pt x="46" y="1"/>
                  </a:lnTo>
                  <a:lnTo>
                    <a:pt x="36" y="3"/>
                  </a:lnTo>
                  <a:lnTo>
                    <a:pt x="27" y="7"/>
                  </a:lnTo>
                  <a:lnTo>
                    <a:pt x="19" y="13"/>
                  </a:lnTo>
                  <a:close/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" name="Line 350"/>
            <p:cNvSpPr>
              <a:spLocks noChangeShapeType="1"/>
            </p:cNvSpPr>
            <p:nvPr/>
          </p:nvSpPr>
          <p:spPr bwMode="auto">
            <a:xfrm>
              <a:off x="2243" y="1326"/>
              <a:ext cx="1" cy="48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" name="Line 351"/>
            <p:cNvSpPr>
              <a:spLocks noChangeShapeType="1"/>
            </p:cNvSpPr>
            <p:nvPr/>
          </p:nvSpPr>
          <p:spPr bwMode="auto">
            <a:xfrm>
              <a:off x="2469" y="1752"/>
              <a:ext cx="1" cy="21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" name="Line 352"/>
            <p:cNvSpPr>
              <a:spLocks noChangeShapeType="1"/>
            </p:cNvSpPr>
            <p:nvPr/>
          </p:nvSpPr>
          <p:spPr bwMode="auto">
            <a:xfrm>
              <a:off x="2555" y="1867"/>
              <a:ext cx="2" cy="115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" name="Line 353"/>
            <p:cNvSpPr>
              <a:spLocks noChangeShapeType="1"/>
            </p:cNvSpPr>
            <p:nvPr/>
          </p:nvSpPr>
          <p:spPr bwMode="auto">
            <a:xfrm>
              <a:off x="2776" y="1977"/>
              <a:ext cx="2" cy="115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" name="Line 354"/>
            <p:cNvSpPr>
              <a:spLocks noChangeShapeType="1"/>
            </p:cNvSpPr>
            <p:nvPr/>
          </p:nvSpPr>
          <p:spPr bwMode="auto">
            <a:xfrm>
              <a:off x="2853" y="1977"/>
              <a:ext cx="2" cy="177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" name="Line 355"/>
            <p:cNvSpPr>
              <a:spLocks noChangeShapeType="1"/>
            </p:cNvSpPr>
            <p:nvPr/>
          </p:nvSpPr>
          <p:spPr bwMode="auto">
            <a:xfrm>
              <a:off x="2930" y="1970"/>
              <a:ext cx="1" cy="24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" name="Line 356"/>
            <p:cNvSpPr>
              <a:spLocks noChangeShapeType="1"/>
            </p:cNvSpPr>
            <p:nvPr/>
          </p:nvSpPr>
          <p:spPr bwMode="auto">
            <a:xfrm>
              <a:off x="3005" y="1953"/>
              <a:ext cx="1" cy="306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" name="Line 357"/>
            <p:cNvSpPr>
              <a:spLocks noChangeShapeType="1"/>
            </p:cNvSpPr>
            <p:nvPr/>
          </p:nvSpPr>
          <p:spPr bwMode="auto">
            <a:xfrm>
              <a:off x="3079" y="1936"/>
              <a:ext cx="1" cy="36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" name="Line 358"/>
            <p:cNvSpPr>
              <a:spLocks noChangeShapeType="1"/>
            </p:cNvSpPr>
            <p:nvPr/>
          </p:nvSpPr>
          <p:spPr bwMode="auto">
            <a:xfrm>
              <a:off x="3151" y="1900"/>
              <a:ext cx="4" cy="42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grpSp>
          <p:nvGrpSpPr>
            <p:cNvPr id="112" name="Group 393"/>
            <p:cNvGrpSpPr>
              <a:grpSpLocks/>
            </p:cNvGrpSpPr>
            <p:nvPr/>
          </p:nvGrpSpPr>
          <p:grpSpPr bwMode="auto">
            <a:xfrm>
              <a:off x="2726" y="773"/>
              <a:ext cx="7" cy="1817"/>
              <a:chOff x="2726" y="773"/>
              <a:chExt cx="7" cy="1817"/>
            </a:xfrm>
          </p:grpSpPr>
          <p:sp>
            <p:nvSpPr>
              <p:cNvPr id="280" name="Freeform 359"/>
              <p:cNvSpPr>
                <a:spLocks/>
              </p:cNvSpPr>
              <p:nvPr/>
            </p:nvSpPr>
            <p:spPr bwMode="auto">
              <a:xfrm>
                <a:off x="2726" y="773"/>
                <a:ext cx="7" cy="65"/>
              </a:xfrm>
              <a:custGeom>
                <a:avLst/>
                <a:gdLst>
                  <a:gd name="T0" fmla="*/ 7 w 7"/>
                  <a:gd name="T1" fmla="*/ 5 h 65"/>
                  <a:gd name="T2" fmla="*/ 7 w 7"/>
                  <a:gd name="T3" fmla="*/ 4 h 65"/>
                  <a:gd name="T4" fmla="*/ 6 w 7"/>
                  <a:gd name="T5" fmla="*/ 3 h 65"/>
                  <a:gd name="T6" fmla="*/ 5 w 7"/>
                  <a:gd name="T7" fmla="*/ 1 h 65"/>
                  <a:gd name="T8" fmla="*/ 4 w 7"/>
                  <a:gd name="T9" fmla="*/ 0 h 65"/>
                  <a:gd name="T10" fmla="*/ 4 w 7"/>
                  <a:gd name="T11" fmla="*/ 0 h 65"/>
                  <a:gd name="T12" fmla="*/ 2 w 7"/>
                  <a:gd name="T13" fmla="*/ 1 h 65"/>
                  <a:gd name="T14" fmla="*/ 1 w 7"/>
                  <a:gd name="T15" fmla="*/ 3 h 65"/>
                  <a:gd name="T16" fmla="*/ 0 w 7"/>
                  <a:gd name="T17" fmla="*/ 4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2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5"/>
                    </a:moveTo>
                    <a:lnTo>
                      <a:pt x="7" y="4"/>
                    </a:lnTo>
                    <a:lnTo>
                      <a:pt x="6" y="3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1" name="Freeform 360"/>
              <p:cNvSpPr>
                <a:spLocks/>
              </p:cNvSpPr>
              <p:nvPr/>
            </p:nvSpPr>
            <p:spPr bwMode="auto">
              <a:xfrm>
                <a:off x="2726" y="852"/>
                <a:ext cx="7" cy="15"/>
              </a:xfrm>
              <a:custGeom>
                <a:avLst/>
                <a:gdLst>
                  <a:gd name="T0" fmla="*/ 7 w 7"/>
                  <a:gd name="T1" fmla="*/ 4 h 15"/>
                  <a:gd name="T2" fmla="*/ 7 w 7"/>
                  <a:gd name="T3" fmla="*/ 3 h 15"/>
                  <a:gd name="T4" fmla="*/ 7 w 7"/>
                  <a:gd name="T5" fmla="*/ 1 h 15"/>
                  <a:gd name="T6" fmla="*/ 6 w 7"/>
                  <a:gd name="T7" fmla="*/ 0 h 15"/>
                  <a:gd name="T8" fmla="*/ 5 w 7"/>
                  <a:gd name="T9" fmla="*/ 0 h 15"/>
                  <a:gd name="T10" fmla="*/ 4 w 7"/>
                  <a:gd name="T11" fmla="*/ 0 h 15"/>
                  <a:gd name="T12" fmla="*/ 2 w 7"/>
                  <a:gd name="T13" fmla="*/ 0 h 15"/>
                  <a:gd name="T14" fmla="*/ 1 w 7"/>
                  <a:gd name="T15" fmla="*/ 1 h 15"/>
                  <a:gd name="T16" fmla="*/ 0 w 7"/>
                  <a:gd name="T17" fmla="*/ 3 h 15"/>
                  <a:gd name="T18" fmla="*/ 0 w 7"/>
                  <a:gd name="T19" fmla="*/ 10 h 15"/>
                  <a:gd name="T20" fmla="*/ 0 w 7"/>
                  <a:gd name="T21" fmla="*/ 11 h 15"/>
                  <a:gd name="T22" fmla="*/ 1 w 7"/>
                  <a:gd name="T23" fmla="*/ 12 h 15"/>
                  <a:gd name="T24" fmla="*/ 2 w 7"/>
                  <a:gd name="T25" fmla="*/ 13 h 15"/>
                  <a:gd name="T26" fmla="*/ 4 w 7"/>
                  <a:gd name="T27" fmla="*/ 15 h 15"/>
                  <a:gd name="T28" fmla="*/ 5 w 7"/>
                  <a:gd name="T29" fmla="*/ 15 h 15"/>
                  <a:gd name="T30" fmla="*/ 6 w 7"/>
                  <a:gd name="T31" fmla="*/ 13 h 15"/>
                  <a:gd name="T32" fmla="*/ 7 w 7"/>
                  <a:gd name="T33" fmla="*/ 12 h 15"/>
                  <a:gd name="T34" fmla="*/ 7 w 7"/>
                  <a:gd name="T35" fmla="*/ 11 h 15"/>
                  <a:gd name="T36" fmla="*/ 7 w 7"/>
                  <a:gd name="T37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2" name="Freeform 361"/>
              <p:cNvSpPr>
                <a:spLocks/>
              </p:cNvSpPr>
              <p:nvPr/>
            </p:nvSpPr>
            <p:spPr bwMode="auto">
              <a:xfrm>
                <a:off x="2726" y="881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2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60 h 64"/>
                  <a:gd name="T20" fmla="*/ 0 w 7"/>
                  <a:gd name="T21" fmla="*/ 61 h 64"/>
                  <a:gd name="T22" fmla="*/ 1 w 7"/>
                  <a:gd name="T23" fmla="*/ 62 h 64"/>
                  <a:gd name="T24" fmla="*/ 2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3" name="Freeform 362"/>
              <p:cNvSpPr>
                <a:spLocks/>
              </p:cNvSpPr>
              <p:nvPr/>
            </p:nvSpPr>
            <p:spPr bwMode="auto">
              <a:xfrm>
                <a:off x="2726" y="960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2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1 h 14"/>
                  <a:gd name="T22" fmla="*/ 1 w 7"/>
                  <a:gd name="T23" fmla="*/ 12 h 14"/>
                  <a:gd name="T24" fmla="*/ 2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4" name="Freeform 363"/>
              <p:cNvSpPr>
                <a:spLocks/>
              </p:cNvSpPr>
              <p:nvPr/>
            </p:nvSpPr>
            <p:spPr bwMode="auto">
              <a:xfrm>
                <a:off x="2726" y="989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2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59 h 64"/>
                  <a:gd name="T20" fmla="*/ 0 w 7"/>
                  <a:gd name="T21" fmla="*/ 61 h 64"/>
                  <a:gd name="T22" fmla="*/ 1 w 7"/>
                  <a:gd name="T23" fmla="*/ 62 h 64"/>
                  <a:gd name="T24" fmla="*/ 2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9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5" name="Freeform 364"/>
              <p:cNvSpPr>
                <a:spLocks/>
              </p:cNvSpPr>
              <p:nvPr/>
            </p:nvSpPr>
            <p:spPr bwMode="auto">
              <a:xfrm>
                <a:off x="2726" y="1068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2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0 h 14"/>
                  <a:gd name="T22" fmla="*/ 1 w 7"/>
                  <a:gd name="T23" fmla="*/ 12 h 14"/>
                  <a:gd name="T24" fmla="*/ 2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0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0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6" name="Freeform 365"/>
              <p:cNvSpPr>
                <a:spLocks/>
              </p:cNvSpPr>
              <p:nvPr/>
            </p:nvSpPr>
            <p:spPr bwMode="auto">
              <a:xfrm>
                <a:off x="2726" y="1096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3 h 65"/>
                  <a:gd name="T4" fmla="*/ 7 w 7"/>
                  <a:gd name="T5" fmla="*/ 1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2 w 7"/>
                  <a:gd name="T13" fmla="*/ 0 h 65"/>
                  <a:gd name="T14" fmla="*/ 1 w 7"/>
                  <a:gd name="T15" fmla="*/ 1 h 65"/>
                  <a:gd name="T16" fmla="*/ 0 w 7"/>
                  <a:gd name="T17" fmla="*/ 3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2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7" name="Freeform 366"/>
              <p:cNvSpPr>
                <a:spLocks/>
              </p:cNvSpPr>
              <p:nvPr/>
            </p:nvSpPr>
            <p:spPr bwMode="auto">
              <a:xfrm>
                <a:off x="2726" y="1175"/>
                <a:ext cx="7" cy="15"/>
              </a:xfrm>
              <a:custGeom>
                <a:avLst/>
                <a:gdLst>
                  <a:gd name="T0" fmla="*/ 7 w 7"/>
                  <a:gd name="T1" fmla="*/ 4 h 15"/>
                  <a:gd name="T2" fmla="*/ 7 w 7"/>
                  <a:gd name="T3" fmla="*/ 3 h 15"/>
                  <a:gd name="T4" fmla="*/ 7 w 7"/>
                  <a:gd name="T5" fmla="*/ 1 h 15"/>
                  <a:gd name="T6" fmla="*/ 6 w 7"/>
                  <a:gd name="T7" fmla="*/ 0 h 15"/>
                  <a:gd name="T8" fmla="*/ 5 w 7"/>
                  <a:gd name="T9" fmla="*/ 0 h 15"/>
                  <a:gd name="T10" fmla="*/ 4 w 7"/>
                  <a:gd name="T11" fmla="*/ 0 h 15"/>
                  <a:gd name="T12" fmla="*/ 2 w 7"/>
                  <a:gd name="T13" fmla="*/ 0 h 15"/>
                  <a:gd name="T14" fmla="*/ 1 w 7"/>
                  <a:gd name="T15" fmla="*/ 1 h 15"/>
                  <a:gd name="T16" fmla="*/ 0 w 7"/>
                  <a:gd name="T17" fmla="*/ 3 h 15"/>
                  <a:gd name="T18" fmla="*/ 0 w 7"/>
                  <a:gd name="T19" fmla="*/ 10 h 15"/>
                  <a:gd name="T20" fmla="*/ 0 w 7"/>
                  <a:gd name="T21" fmla="*/ 11 h 15"/>
                  <a:gd name="T22" fmla="*/ 1 w 7"/>
                  <a:gd name="T23" fmla="*/ 12 h 15"/>
                  <a:gd name="T24" fmla="*/ 2 w 7"/>
                  <a:gd name="T25" fmla="*/ 13 h 15"/>
                  <a:gd name="T26" fmla="*/ 4 w 7"/>
                  <a:gd name="T27" fmla="*/ 15 h 15"/>
                  <a:gd name="T28" fmla="*/ 5 w 7"/>
                  <a:gd name="T29" fmla="*/ 15 h 15"/>
                  <a:gd name="T30" fmla="*/ 6 w 7"/>
                  <a:gd name="T31" fmla="*/ 13 h 15"/>
                  <a:gd name="T32" fmla="*/ 7 w 7"/>
                  <a:gd name="T33" fmla="*/ 12 h 15"/>
                  <a:gd name="T34" fmla="*/ 7 w 7"/>
                  <a:gd name="T35" fmla="*/ 11 h 15"/>
                  <a:gd name="T36" fmla="*/ 7 w 7"/>
                  <a:gd name="T37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8" name="Freeform 367"/>
              <p:cNvSpPr>
                <a:spLocks/>
              </p:cNvSpPr>
              <p:nvPr/>
            </p:nvSpPr>
            <p:spPr bwMode="auto">
              <a:xfrm>
                <a:off x="2726" y="1204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2 h 65"/>
                  <a:gd name="T4" fmla="*/ 7 w 7"/>
                  <a:gd name="T5" fmla="*/ 1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2 w 7"/>
                  <a:gd name="T13" fmla="*/ 0 h 65"/>
                  <a:gd name="T14" fmla="*/ 1 w 7"/>
                  <a:gd name="T15" fmla="*/ 1 h 65"/>
                  <a:gd name="T16" fmla="*/ 0 w 7"/>
                  <a:gd name="T17" fmla="*/ 2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2 w 7"/>
                  <a:gd name="T25" fmla="*/ 63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3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3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9" name="Freeform 368"/>
              <p:cNvSpPr>
                <a:spLocks/>
              </p:cNvSpPr>
              <p:nvPr/>
            </p:nvSpPr>
            <p:spPr bwMode="auto">
              <a:xfrm>
                <a:off x="2726" y="1283"/>
                <a:ext cx="7" cy="14"/>
              </a:xfrm>
              <a:custGeom>
                <a:avLst/>
                <a:gdLst>
                  <a:gd name="T0" fmla="*/ 7 w 7"/>
                  <a:gd name="T1" fmla="*/ 4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2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1 h 14"/>
                  <a:gd name="T22" fmla="*/ 1 w 7"/>
                  <a:gd name="T23" fmla="*/ 12 h 14"/>
                  <a:gd name="T24" fmla="*/ 2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4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0" name="Freeform 369"/>
              <p:cNvSpPr>
                <a:spLocks/>
              </p:cNvSpPr>
              <p:nvPr/>
            </p:nvSpPr>
            <p:spPr bwMode="auto">
              <a:xfrm>
                <a:off x="2726" y="1312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2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59 h 64"/>
                  <a:gd name="T20" fmla="*/ 0 w 7"/>
                  <a:gd name="T21" fmla="*/ 61 h 64"/>
                  <a:gd name="T22" fmla="*/ 1 w 7"/>
                  <a:gd name="T23" fmla="*/ 62 h 64"/>
                  <a:gd name="T24" fmla="*/ 2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9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1" name="Freeform 370"/>
              <p:cNvSpPr>
                <a:spLocks/>
              </p:cNvSpPr>
              <p:nvPr/>
            </p:nvSpPr>
            <p:spPr bwMode="auto">
              <a:xfrm>
                <a:off x="2726" y="1391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2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0 h 14"/>
                  <a:gd name="T22" fmla="*/ 1 w 7"/>
                  <a:gd name="T23" fmla="*/ 12 h 14"/>
                  <a:gd name="T24" fmla="*/ 2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0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0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2" name="Freeform 371"/>
              <p:cNvSpPr>
                <a:spLocks/>
              </p:cNvSpPr>
              <p:nvPr/>
            </p:nvSpPr>
            <p:spPr bwMode="auto">
              <a:xfrm>
                <a:off x="2726" y="1419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3 h 65"/>
                  <a:gd name="T4" fmla="*/ 7 w 7"/>
                  <a:gd name="T5" fmla="*/ 2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2 w 7"/>
                  <a:gd name="T13" fmla="*/ 0 h 65"/>
                  <a:gd name="T14" fmla="*/ 1 w 7"/>
                  <a:gd name="T15" fmla="*/ 2 h 65"/>
                  <a:gd name="T16" fmla="*/ 0 w 7"/>
                  <a:gd name="T17" fmla="*/ 3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3 h 65"/>
                  <a:gd name="T24" fmla="*/ 2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3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3"/>
                    </a:lnTo>
                    <a:lnTo>
                      <a:pt x="2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3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3" name="Freeform 372"/>
              <p:cNvSpPr>
                <a:spLocks/>
              </p:cNvSpPr>
              <p:nvPr/>
            </p:nvSpPr>
            <p:spPr bwMode="auto">
              <a:xfrm>
                <a:off x="2726" y="1498"/>
                <a:ext cx="7" cy="15"/>
              </a:xfrm>
              <a:custGeom>
                <a:avLst/>
                <a:gdLst>
                  <a:gd name="T0" fmla="*/ 7 w 7"/>
                  <a:gd name="T1" fmla="*/ 4 h 15"/>
                  <a:gd name="T2" fmla="*/ 7 w 7"/>
                  <a:gd name="T3" fmla="*/ 3 h 15"/>
                  <a:gd name="T4" fmla="*/ 7 w 7"/>
                  <a:gd name="T5" fmla="*/ 1 h 15"/>
                  <a:gd name="T6" fmla="*/ 6 w 7"/>
                  <a:gd name="T7" fmla="*/ 0 h 15"/>
                  <a:gd name="T8" fmla="*/ 5 w 7"/>
                  <a:gd name="T9" fmla="*/ 0 h 15"/>
                  <a:gd name="T10" fmla="*/ 4 w 7"/>
                  <a:gd name="T11" fmla="*/ 0 h 15"/>
                  <a:gd name="T12" fmla="*/ 2 w 7"/>
                  <a:gd name="T13" fmla="*/ 0 h 15"/>
                  <a:gd name="T14" fmla="*/ 1 w 7"/>
                  <a:gd name="T15" fmla="*/ 1 h 15"/>
                  <a:gd name="T16" fmla="*/ 0 w 7"/>
                  <a:gd name="T17" fmla="*/ 3 h 15"/>
                  <a:gd name="T18" fmla="*/ 0 w 7"/>
                  <a:gd name="T19" fmla="*/ 10 h 15"/>
                  <a:gd name="T20" fmla="*/ 0 w 7"/>
                  <a:gd name="T21" fmla="*/ 11 h 15"/>
                  <a:gd name="T22" fmla="*/ 1 w 7"/>
                  <a:gd name="T23" fmla="*/ 12 h 15"/>
                  <a:gd name="T24" fmla="*/ 2 w 7"/>
                  <a:gd name="T25" fmla="*/ 13 h 15"/>
                  <a:gd name="T26" fmla="*/ 4 w 7"/>
                  <a:gd name="T27" fmla="*/ 15 h 15"/>
                  <a:gd name="T28" fmla="*/ 5 w 7"/>
                  <a:gd name="T29" fmla="*/ 15 h 15"/>
                  <a:gd name="T30" fmla="*/ 6 w 7"/>
                  <a:gd name="T31" fmla="*/ 13 h 15"/>
                  <a:gd name="T32" fmla="*/ 7 w 7"/>
                  <a:gd name="T33" fmla="*/ 12 h 15"/>
                  <a:gd name="T34" fmla="*/ 7 w 7"/>
                  <a:gd name="T35" fmla="*/ 11 h 15"/>
                  <a:gd name="T36" fmla="*/ 7 w 7"/>
                  <a:gd name="T37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4" name="Freeform 373"/>
              <p:cNvSpPr>
                <a:spLocks/>
              </p:cNvSpPr>
              <p:nvPr/>
            </p:nvSpPr>
            <p:spPr bwMode="auto">
              <a:xfrm>
                <a:off x="2726" y="1527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2 h 65"/>
                  <a:gd name="T4" fmla="*/ 7 w 7"/>
                  <a:gd name="T5" fmla="*/ 1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2 w 7"/>
                  <a:gd name="T13" fmla="*/ 0 h 65"/>
                  <a:gd name="T14" fmla="*/ 1 w 7"/>
                  <a:gd name="T15" fmla="*/ 1 h 65"/>
                  <a:gd name="T16" fmla="*/ 0 w 7"/>
                  <a:gd name="T17" fmla="*/ 2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2 w 7"/>
                  <a:gd name="T25" fmla="*/ 63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3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3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5" name="Freeform 374"/>
              <p:cNvSpPr>
                <a:spLocks/>
              </p:cNvSpPr>
              <p:nvPr/>
            </p:nvSpPr>
            <p:spPr bwMode="auto">
              <a:xfrm>
                <a:off x="2726" y="1606"/>
                <a:ext cx="7" cy="14"/>
              </a:xfrm>
              <a:custGeom>
                <a:avLst/>
                <a:gdLst>
                  <a:gd name="T0" fmla="*/ 7 w 7"/>
                  <a:gd name="T1" fmla="*/ 4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2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10 h 14"/>
                  <a:gd name="T20" fmla="*/ 0 w 7"/>
                  <a:gd name="T21" fmla="*/ 11 h 14"/>
                  <a:gd name="T22" fmla="*/ 1 w 7"/>
                  <a:gd name="T23" fmla="*/ 12 h 14"/>
                  <a:gd name="T24" fmla="*/ 2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4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6" name="Freeform 375"/>
              <p:cNvSpPr>
                <a:spLocks/>
              </p:cNvSpPr>
              <p:nvPr/>
            </p:nvSpPr>
            <p:spPr bwMode="auto">
              <a:xfrm>
                <a:off x="2726" y="1635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2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60 h 64"/>
                  <a:gd name="T20" fmla="*/ 0 w 7"/>
                  <a:gd name="T21" fmla="*/ 61 h 64"/>
                  <a:gd name="T22" fmla="*/ 1 w 7"/>
                  <a:gd name="T23" fmla="*/ 62 h 64"/>
                  <a:gd name="T24" fmla="*/ 2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7" name="Freeform 376"/>
              <p:cNvSpPr>
                <a:spLocks/>
              </p:cNvSpPr>
              <p:nvPr/>
            </p:nvSpPr>
            <p:spPr bwMode="auto">
              <a:xfrm>
                <a:off x="2726" y="1714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2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0 h 14"/>
                  <a:gd name="T22" fmla="*/ 1 w 7"/>
                  <a:gd name="T23" fmla="*/ 12 h 14"/>
                  <a:gd name="T24" fmla="*/ 2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0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0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8" name="Freeform 377"/>
              <p:cNvSpPr>
                <a:spLocks/>
              </p:cNvSpPr>
              <p:nvPr/>
            </p:nvSpPr>
            <p:spPr bwMode="auto">
              <a:xfrm>
                <a:off x="2726" y="1742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3 h 65"/>
                  <a:gd name="T4" fmla="*/ 7 w 7"/>
                  <a:gd name="T5" fmla="*/ 2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2 w 7"/>
                  <a:gd name="T13" fmla="*/ 0 h 65"/>
                  <a:gd name="T14" fmla="*/ 1 w 7"/>
                  <a:gd name="T15" fmla="*/ 2 h 65"/>
                  <a:gd name="T16" fmla="*/ 0 w 7"/>
                  <a:gd name="T17" fmla="*/ 3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3 h 65"/>
                  <a:gd name="T24" fmla="*/ 2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3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3"/>
                    </a:lnTo>
                    <a:lnTo>
                      <a:pt x="2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3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9" name="Freeform 378"/>
              <p:cNvSpPr>
                <a:spLocks/>
              </p:cNvSpPr>
              <p:nvPr/>
            </p:nvSpPr>
            <p:spPr bwMode="auto">
              <a:xfrm>
                <a:off x="2726" y="1821"/>
                <a:ext cx="7" cy="15"/>
              </a:xfrm>
              <a:custGeom>
                <a:avLst/>
                <a:gdLst>
                  <a:gd name="T0" fmla="*/ 7 w 7"/>
                  <a:gd name="T1" fmla="*/ 4 h 15"/>
                  <a:gd name="T2" fmla="*/ 7 w 7"/>
                  <a:gd name="T3" fmla="*/ 3 h 15"/>
                  <a:gd name="T4" fmla="*/ 7 w 7"/>
                  <a:gd name="T5" fmla="*/ 2 h 15"/>
                  <a:gd name="T6" fmla="*/ 6 w 7"/>
                  <a:gd name="T7" fmla="*/ 0 h 15"/>
                  <a:gd name="T8" fmla="*/ 5 w 7"/>
                  <a:gd name="T9" fmla="*/ 0 h 15"/>
                  <a:gd name="T10" fmla="*/ 4 w 7"/>
                  <a:gd name="T11" fmla="*/ 0 h 15"/>
                  <a:gd name="T12" fmla="*/ 2 w 7"/>
                  <a:gd name="T13" fmla="*/ 0 h 15"/>
                  <a:gd name="T14" fmla="*/ 1 w 7"/>
                  <a:gd name="T15" fmla="*/ 2 h 15"/>
                  <a:gd name="T16" fmla="*/ 0 w 7"/>
                  <a:gd name="T17" fmla="*/ 3 h 15"/>
                  <a:gd name="T18" fmla="*/ 0 w 7"/>
                  <a:gd name="T19" fmla="*/ 10 h 15"/>
                  <a:gd name="T20" fmla="*/ 0 w 7"/>
                  <a:gd name="T21" fmla="*/ 11 h 15"/>
                  <a:gd name="T22" fmla="*/ 1 w 7"/>
                  <a:gd name="T23" fmla="*/ 12 h 15"/>
                  <a:gd name="T24" fmla="*/ 2 w 7"/>
                  <a:gd name="T25" fmla="*/ 14 h 15"/>
                  <a:gd name="T26" fmla="*/ 4 w 7"/>
                  <a:gd name="T27" fmla="*/ 15 h 15"/>
                  <a:gd name="T28" fmla="*/ 5 w 7"/>
                  <a:gd name="T29" fmla="*/ 15 h 15"/>
                  <a:gd name="T30" fmla="*/ 6 w 7"/>
                  <a:gd name="T31" fmla="*/ 14 h 15"/>
                  <a:gd name="T32" fmla="*/ 7 w 7"/>
                  <a:gd name="T33" fmla="*/ 12 h 15"/>
                  <a:gd name="T34" fmla="*/ 7 w 7"/>
                  <a:gd name="T35" fmla="*/ 11 h 15"/>
                  <a:gd name="T36" fmla="*/ 7 w 7"/>
                  <a:gd name="T37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5">
                    <a:moveTo>
                      <a:pt x="7" y="4"/>
                    </a:moveTo>
                    <a:lnTo>
                      <a:pt x="7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2" y="14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6" y="14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0" name="Freeform 379"/>
              <p:cNvSpPr>
                <a:spLocks/>
              </p:cNvSpPr>
              <p:nvPr/>
            </p:nvSpPr>
            <p:spPr bwMode="auto">
              <a:xfrm>
                <a:off x="2726" y="1850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2 h 65"/>
                  <a:gd name="T4" fmla="*/ 7 w 7"/>
                  <a:gd name="T5" fmla="*/ 1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2 w 7"/>
                  <a:gd name="T13" fmla="*/ 0 h 65"/>
                  <a:gd name="T14" fmla="*/ 1 w 7"/>
                  <a:gd name="T15" fmla="*/ 1 h 65"/>
                  <a:gd name="T16" fmla="*/ 0 w 7"/>
                  <a:gd name="T17" fmla="*/ 2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2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1" name="Freeform 380"/>
              <p:cNvSpPr>
                <a:spLocks/>
              </p:cNvSpPr>
              <p:nvPr/>
            </p:nvSpPr>
            <p:spPr bwMode="auto">
              <a:xfrm>
                <a:off x="2726" y="1929"/>
                <a:ext cx="7" cy="14"/>
              </a:xfrm>
              <a:custGeom>
                <a:avLst/>
                <a:gdLst>
                  <a:gd name="T0" fmla="*/ 7 w 7"/>
                  <a:gd name="T1" fmla="*/ 4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2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10 h 14"/>
                  <a:gd name="T20" fmla="*/ 0 w 7"/>
                  <a:gd name="T21" fmla="*/ 11 h 14"/>
                  <a:gd name="T22" fmla="*/ 1 w 7"/>
                  <a:gd name="T23" fmla="*/ 12 h 14"/>
                  <a:gd name="T24" fmla="*/ 2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4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2" name="Freeform 381"/>
              <p:cNvSpPr>
                <a:spLocks/>
              </p:cNvSpPr>
              <p:nvPr/>
            </p:nvSpPr>
            <p:spPr bwMode="auto">
              <a:xfrm>
                <a:off x="2726" y="1958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2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60 h 64"/>
                  <a:gd name="T20" fmla="*/ 0 w 7"/>
                  <a:gd name="T21" fmla="*/ 61 h 64"/>
                  <a:gd name="T22" fmla="*/ 1 w 7"/>
                  <a:gd name="T23" fmla="*/ 62 h 64"/>
                  <a:gd name="T24" fmla="*/ 2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3" name="Freeform 382"/>
              <p:cNvSpPr>
                <a:spLocks/>
              </p:cNvSpPr>
              <p:nvPr/>
            </p:nvSpPr>
            <p:spPr bwMode="auto">
              <a:xfrm>
                <a:off x="2726" y="2037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2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1 h 14"/>
                  <a:gd name="T22" fmla="*/ 1 w 7"/>
                  <a:gd name="T23" fmla="*/ 12 h 14"/>
                  <a:gd name="T24" fmla="*/ 2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4" name="Freeform 383"/>
              <p:cNvSpPr>
                <a:spLocks/>
              </p:cNvSpPr>
              <p:nvPr/>
            </p:nvSpPr>
            <p:spPr bwMode="auto">
              <a:xfrm>
                <a:off x="2726" y="2065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3 h 65"/>
                  <a:gd name="T4" fmla="*/ 7 w 7"/>
                  <a:gd name="T5" fmla="*/ 2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2 w 7"/>
                  <a:gd name="T13" fmla="*/ 0 h 65"/>
                  <a:gd name="T14" fmla="*/ 1 w 7"/>
                  <a:gd name="T15" fmla="*/ 2 h 65"/>
                  <a:gd name="T16" fmla="*/ 0 w 7"/>
                  <a:gd name="T17" fmla="*/ 3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3 h 65"/>
                  <a:gd name="T24" fmla="*/ 2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3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3"/>
                    </a:lnTo>
                    <a:lnTo>
                      <a:pt x="2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3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5" name="Freeform 384"/>
              <p:cNvSpPr>
                <a:spLocks/>
              </p:cNvSpPr>
              <p:nvPr/>
            </p:nvSpPr>
            <p:spPr bwMode="auto">
              <a:xfrm>
                <a:off x="2726" y="2144"/>
                <a:ext cx="7" cy="15"/>
              </a:xfrm>
              <a:custGeom>
                <a:avLst/>
                <a:gdLst>
                  <a:gd name="T0" fmla="*/ 7 w 7"/>
                  <a:gd name="T1" fmla="*/ 4 h 15"/>
                  <a:gd name="T2" fmla="*/ 7 w 7"/>
                  <a:gd name="T3" fmla="*/ 3 h 15"/>
                  <a:gd name="T4" fmla="*/ 7 w 7"/>
                  <a:gd name="T5" fmla="*/ 2 h 15"/>
                  <a:gd name="T6" fmla="*/ 6 w 7"/>
                  <a:gd name="T7" fmla="*/ 0 h 15"/>
                  <a:gd name="T8" fmla="*/ 5 w 7"/>
                  <a:gd name="T9" fmla="*/ 0 h 15"/>
                  <a:gd name="T10" fmla="*/ 4 w 7"/>
                  <a:gd name="T11" fmla="*/ 0 h 15"/>
                  <a:gd name="T12" fmla="*/ 2 w 7"/>
                  <a:gd name="T13" fmla="*/ 0 h 15"/>
                  <a:gd name="T14" fmla="*/ 1 w 7"/>
                  <a:gd name="T15" fmla="*/ 2 h 15"/>
                  <a:gd name="T16" fmla="*/ 0 w 7"/>
                  <a:gd name="T17" fmla="*/ 3 h 15"/>
                  <a:gd name="T18" fmla="*/ 0 w 7"/>
                  <a:gd name="T19" fmla="*/ 10 h 15"/>
                  <a:gd name="T20" fmla="*/ 0 w 7"/>
                  <a:gd name="T21" fmla="*/ 11 h 15"/>
                  <a:gd name="T22" fmla="*/ 1 w 7"/>
                  <a:gd name="T23" fmla="*/ 12 h 15"/>
                  <a:gd name="T24" fmla="*/ 2 w 7"/>
                  <a:gd name="T25" fmla="*/ 14 h 15"/>
                  <a:gd name="T26" fmla="*/ 4 w 7"/>
                  <a:gd name="T27" fmla="*/ 15 h 15"/>
                  <a:gd name="T28" fmla="*/ 5 w 7"/>
                  <a:gd name="T29" fmla="*/ 15 h 15"/>
                  <a:gd name="T30" fmla="*/ 6 w 7"/>
                  <a:gd name="T31" fmla="*/ 14 h 15"/>
                  <a:gd name="T32" fmla="*/ 7 w 7"/>
                  <a:gd name="T33" fmla="*/ 12 h 15"/>
                  <a:gd name="T34" fmla="*/ 7 w 7"/>
                  <a:gd name="T35" fmla="*/ 11 h 15"/>
                  <a:gd name="T36" fmla="*/ 7 w 7"/>
                  <a:gd name="T37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5">
                    <a:moveTo>
                      <a:pt x="7" y="4"/>
                    </a:moveTo>
                    <a:lnTo>
                      <a:pt x="7" y="3"/>
                    </a:lnTo>
                    <a:lnTo>
                      <a:pt x="7" y="2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2" y="14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6" y="14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6" name="Freeform 385"/>
              <p:cNvSpPr>
                <a:spLocks/>
              </p:cNvSpPr>
              <p:nvPr/>
            </p:nvSpPr>
            <p:spPr bwMode="auto">
              <a:xfrm>
                <a:off x="2726" y="2173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3 h 65"/>
                  <a:gd name="T4" fmla="*/ 7 w 7"/>
                  <a:gd name="T5" fmla="*/ 1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2 w 7"/>
                  <a:gd name="T13" fmla="*/ 0 h 65"/>
                  <a:gd name="T14" fmla="*/ 1 w 7"/>
                  <a:gd name="T15" fmla="*/ 1 h 65"/>
                  <a:gd name="T16" fmla="*/ 0 w 7"/>
                  <a:gd name="T17" fmla="*/ 3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2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7" name="Freeform 386"/>
              <p:cNvSpPr>
                <a:spLocks/>
              </p:cNvSpPr>
              <p:nvPr/>
            </p:nvSpPr>
            <p:spPr bwMode="auto">
              <a:xfrm>
                <a:off x="2726" y="2252"/>
                <a:ext cx="7" cy="14"/>
              </a:xfrm>
              <a:custGeom>
                <a:avLst/>
                <a:gdLst>
                  <a:gd name="T0" fmla="*/ 7 w 7"/>
                  <a:gd name="T1" fmla="*/ 4 h 14"/>
                  <a:gd name="T2" fmla="*/ 7 w 7"/>
                  <a:gd name="T3" fmla="*/ 3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2 w 7"/>
                  <a:gd name="T13" fmla="*/ 0 h 14"/>
                  <a:gd name="T14" fmla="*/ 1 w 7"/>
                  <a:gd name="T15" fmla="*/ 1 h 14"/>
                  <a:gd name="T16" fmla="*/ 0 w 7"/>
                  <a:gd name="T17" fmla="*/ 3 h 14"/>
                  <a:gd name="T18" fmla="*/ 0 w 7"/>
                  <a:gd name="T19" fmla="*/ 10 h 14"/>
                  <a:gd name="T20" fmla="*/ 0 w 7"/>
                  <a:gd name="T21" fmla="*/ 11 h 14"/>
                  <a:gd name="T22" fmla="*/ 1 w 7"/>
                  <a:gd name="T23" fmla="*/ 12 h 14"/>
                  <a:gd name="T24" fmla="*/ 2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8" name="Freeform 387"/>
              <p:cNvSpPr>
                <a:spLocks/>
              </p:cNvSpPr>
              <p:nvPr/>
            </p:nvSpPr>
            <p:spPr bwMode="auto">
              <a:xfrm>
                <a:off x="2726" y="2281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2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60 h 64"/>
                  <a:gd name="T20" fmla="*/ 0 w 7"/>
                  <a:gd name="T21" fmla="*/ 61 h 64"/>
                  <a:gd name="T22" fmla="*/ 1 w 7"/>
                  <a:gd name="T23" fmla="*/ 62 h 64"/>
                  <a:gd name="T24" fmla="*/ 2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9" name="Freeform 388"/>
              <p:cNvSpPr>
                <a:spLocks/>
              </p:cNvSpPr>
              <p:nvPr/>
            </p:nvSpPr>
            <p:spPr bwMode="auto">
              <a:xfrm>
                <a:off x="2726" y="2360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2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1 h 14"/>
                  <a:gd name="T22" fmla="*/ 1 w 7"/>
                  <a:gd name="T23" fmla="*/ 12 h 14"/>
                  <a:gd name="T24" fmla="*/ 2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2 h 14"/>
                  <a:gd name="T34" fmla="*/ 7 w 7"/>
                  <a:gd name="T35" fmla="*/ 11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0" name="Freeform 389"/>
              <p:cNvSpPr>
                <a:spLocks/>
              </p:cNvSpPr>
              <p:nvPr/>
            </p:nvSpPr>
            <p:spPr bwMode="auto">
              <a:xfrm>
                <a:off x="2726" y="2389"/>
                <a:ext cx="7" cy="64"/>
              </a:xfrm>
              <a:custGeom>
                <a:avLst/>
                <a:gdLst>
                  <a:gd name="T0" fmla="*/ 7 w 7"/>
                  <a:gd name="T1" fmla="*/ 3 h 64"/>
                  <a:gd name="T2" fmla="*/ 7 w 7"/>
                  <a:gd name="T3" fmla="*/ 2 h 64"/>
                  <a:gd name="T4" fmla="*/ 7 w 7"/>
                  <a:gd name="T5" fmla="*/ 1 h 64"/>
                  <a:gd name="T6" fmla="*/ 6 w 7"/>
                  <a:gd name="T7" fmla="*/ 0 h 64"/>
                  <a:gd name="T8" fmla="*/ 5 w 7"/>
                  <a:gd name="T9" fmla="*/ 0 h 64"/>
                  <a:gd name="T10" fmla="*/ 4 w 7"/>
                  <a:gd name="T11" fmla="*/ 0 h 64"/>
                  <a:gd name="T12" fmla="*/ 2 w 7"/>
                  <a:gd name="T13" fmla="*/ 0 h 64"/>
                  <a:gd name="T14" fmla="*/ 1 w 7"/>
                  <a:gd name="T15" fmla="*/ 1 h 64"/>
                  <a:gd name="T16" fmla="*/ 0 w 7"/>
                  <a:gd name="T17" fmla="*/ 2 h 64"/>
                  <a:gd name="T18" fmla="*/ 0 w 7"/>
                  <a:gd name="T19" fmla="*/ 59 h 64"/>
                  <a:gd name="T20" fmla="*/ 0 w 7"/>
                  <a:gd name="T21" fmla="*/ 61 h 64"/>
                  <a:gd name="T22" fmla="*/ 1 w 7"/>
                  <a:gd name="T23" fmla="*/ 62 h 64"/>
                  <a:gd name="T24" fmla="*/ 2 w 7"/>
                  <a:gd name="T25" fmla="*/ 63 h 64"/>
                  <a:gd name="T26" fmla="*/ 4 w 7"/>
                  <a:gd name="T27" fmla="*/ 64 h 64"/>
                  <a:gd name="T28" fmla="*/ 5 w 7"/>
                  <a:gd name="T29" fmla="*/ 64 h 64"/>
                  <a:gd name="T30" fmla="*/ 6 w 7"/>
                  <a:gd name="T31" fmla="*/ 63 h 64"/>
                  <a:gd name="T32" fmla="*/ 7 w 7"/>
                  <a:gd name="T33" fmla="*/ 62 h 64"/>
                  <a:gd name="T34" fmla="*/ 7 w 7"/>
                  <a:gd name="T35" fmla="*/ 61 h 64"/>
                  <a:gd name="T36" fmla="*/ 7 w 7"/>
                  <a:gd name="T37" fmla="*/ 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59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3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6" y="63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1" name="Freeform 390"/>
              <p:cNvSpPr>
                <a:spLocks/>
              </p:cNvSpPr>
              <p:nvPr/>
            </p:nvSpPr>
            <p:spPr bwMode="auto">
              <a:xfrm>
                <a:off x="2726" y="2468"/>
                <a:ext cx="7" cy="14"/>
              </a:xfrm>
              <a:custGeom>
                <a:avLst/>
                <a:gdLst>
                  <a:gd name="T0" fmla="*/ 7 w 7"/>
                  <a:gd name="T1" fmla="*/ 3 h 14"/>
                  <a:gd name="T2" fmla="*/ 7 w 7"/>
                  <a:gd name="T3" fmla="*/ 2 h 14"/>
                  <a:gd name="T4" fmla="*/ 7 w 7"/>
                  <a:gd name="T5" fmla="*/ 1 h 14"/>
                  <a:gd name="T6" fmla="*/ 6 w 7"/>
                  <a:gd name="T7" fmla="*/ 0 h 14"/>
                  <a:gd name="T8" fmla="*/ 5 w 7"/>
                  <a:gd name="T9" fmla="*/ 0 h 14"/>
                  <a:gd name="T10" fmla="*/ 4 w 7"/>
                  <a:gd name="T11" fmla="*/ 0 h 14"/>
                  <a:gd name="T12" fmla="*/ 2 w 7"/>
                  <a:gd name="T13" fmla="*/ 0 h 14"/>
                  <a:gd name="T14" fmla="*/ 1 w 7"/>
                  <a:gd name="T15" fmla="*/ 1 h 14"/>
                  <a:gd name="T16" fmla="*/ 0 w 7"/>
                  <a:gd name="T17" fmla="*/ 2 h 14"/>
                  <a:gd name="T18" fmla="*/ 0 w 7"/>
                  <a:gd name="T19" fmla="*/ 9 h 14"/>
                  <a:gd name="T20" fmla="*/ 0 w 7"/>
                  <a:gd name="T21" fmla="*/ 10 h 14"/>
                  <a:gd name="T22" fmla="*/ 1 w 7"/>
                  <a:gd name="T23" fmla="*/ 11 h 14"/>
                  <a:gd name="T24" fmla="*/ 2 w 7"/>
                  <a:gd name="T25" fmla="*/ 13 h 14"/>
                  <a:gd name="T26" fmla="*/ 4 w 7"/>
                  <a:gd name="T27" fmla="*/ 14 h 14"/>
                  <a:gd name="T28" fmla="*/ 5 w 7"/>
                  <a:gd name="T29" fmla="*/ 14 h 14"/>
                  <a:gd name="T30" fmla="*/ 6 w 7"/>
                  <a:gd name="T31" fmla="*/ 13 h 14"/>
                  <a:gd name="T32" fmla="*/ 7 w 7"/>
                  <a:gd name="T33" fmla="*/ 11 h 14"/>
                  <a:gd name="T34" fmla="*/ 7 w 7"/>
                  <a:gd name="T35" fmla="*/ 10 h 14"/>
                  <a:gd name="T36" fmla="*/ 7 w 7"/>
                  <a:gd name="T3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4">
                    <a:moveTo>
                      <a:pt x="7" y="3"/>
                    </a:moveTo>
                    <a:lnTo>
                      <a:pt x="7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1" y="11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6" y="13"/>
                    </a:lnTo>
                    <a:lnTo>
                      <a:pt x="7" y="11"/>
                    </a:lnTo>
                    <a:lnTo>
                      <a:pt x="7" y="10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2" name="Freeform 391"/>
              <p:cNvSpPr>
                <a:spLocks/>
              </p:cNvSpPr>
              <p:nvPr/>
            </p:nvSpPr>
            <p:spPr bwMode="auto">
              <a:xfrm>
                <a:off x="2726" y="2496"/>
                <a:ext cx="7" cy="65"/>
              </a:xfrm>
              <a:custGeom>
                <a:avLst/>
                <a:gdLst>
                  <a:gd name="T0" fmla="*/ 7 w 7"/>
                  <a:gd name="T1" fmla="*/ 4 h 65"/>
                  <a:gd name="T2" fmla="*/ 7 w 7"/>
                  <a:gd name="T3" fmla="*/ 3 h 65"/>
                  <a:gd name="T4" fmla="*/ 7 w 7"/>
                  <a:gd name="T5" fmla="*/ 1 h 65"/>
                  <a:gd name="T6" fmla="*/ 6 w 7"/>
                  <a:gd name="T7" fmla="*/ 0 h 65"/>
                  <a:gd name="T8" fmla="*/ 5 w 7"/>
                  <a:gd name="T9" fmla="*/ 0 h 65"/>
                  <a:gd name="T10" fmla="*/ 4 w 7"/>
                  <a:gd name="T11" fmla="*/ 0 h 65"/>
                  <a:gd name="T12" fmla="*/ 2 w 7"/>
                  <a:gd name="T13" fmla="*/ 0 h 65"/>
                  <a:gd name="T14" fmla="*/ 1 w 7"/>
                  <a:gd name="T15" fmla="*/ 1 h 65"/>
                  <a:gd name="T16" fmla="*/ 0 w 7"/>
                  <a:gd name="T17" fmla="*/ 3 h 65"/>
                  <a:gd name="T18" fmla="*/ 0 w 7"/>
                  <a:gd name="T19" fmla="*/ 60 h 65"/>
                  <a:gd name="T20" fmla="*/ 0 w 7"/>
                  <a:gd name="T21" fmla="*/ 61 h 65"/>
                  <a:gd name="T22" fmla="*/ 1 w 7"/>
                  <a:gd name="T23" fmla="*/ 62 h 65"/>
                  <a:gd name="T24" fmla="*/ 2 w 7"/>
                  <a:gd name="T25" fmla="*/ 64 h 65"/>
                  <a:gd name="T26" fmla="*/ 4 w 7"/>
                  <a:gd name="T27" fmla="*/ 65 h 65"/>
                  <a:gd name="T28" fmla="*/ 5 w 7"/>
                  <a:gd name="T29" fmla="*/ 65 h 65"/>
                  <a:gd name="T30" fmla="*/ 6 w 7"/>
                  <a:gd name="T31" fmla="*/ 64 h 65"/>
                  <a:gd name="T32" fmla="*/ 7 w 7"/>
                  <a:gd name="T33" fmla="*/ 62 h 65"/>
                  <a:gd name="T34" fmla="*/ 7 w 7"/>
                  <a:gd name="T35" fmla="*/ 61 h 65"/>
                  <a:gd name="T36" fmla="*/ 7 w 7"/>
                  <a:gd name="T37" fmla="*/ 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6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2"/>
                    </a:lnTo>
                    <a:lnTo>
                      <a:pt x="2" y="64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7" y="62"/>
                    </a:lnTo>
                    <a:lnTo>
                      <a:pt x="7" y="6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3" name="Freeform 392"/>
              <p:cNvSpPr>
                <a:spLocks/>
              </p:cNvSpPr>
              <p:nvPr/>
            </p:nvSpPr>
            <p:spPr bwMode="auto">
              <a:xfrm>
                <a:off x="2726" y="2575"/>
                <a:ext cx="7" cy="15"/>
              </a:xfrm>
              <a:custGeom>
                <a:avLst/>
                <a:gdLst>
                  <a:gd name="T0" fmla="*/ 7 w 7"/>
                  <a:gd name="T1" fmla="*/ 4 h 15"/>
                  <a:gd name="T2" fmla="*/ 7 w 7"/>
                  <a:gd name="T3" fmla="*/ 3 h 15"/>
                  <a:gd name="T4" fmla="*/ 7 w 7"/>
                  <a:gd name="T5" fmla="*/ 1 h 15"/>
                  <a:gd name="T6" fmla="*/ 6 w 7"/>
                  <a:gd name="T7" fmla="*/ 0 h 15"/>
                  <a:gd name="T8" fmla="*/ 5 w 7"/>
                  <a:gd name="T9" fmla="*/ 0 h 15"/>
                  <a:gd name="T10" fmla="*/ 4 w 7"/>
                  <a:gd name="T11" fmla="*/ 0 h 15"/>
                  <a:gd name="T12" fmla="*/ 2 w 7"/>
                  <a:gd name="T13" fmla="*/ 0 h 15"/>
                  <a:gd name="T14" fmla="*/ 1 w 7"/>
                  <a:gd name="T15" fmla="*/ 1 h 15"/>
                  <a:gd name="T16" fmla="*/ 0 w 7"/>
                  <a:gd name="T17" fmla="*/ 3 h 15"/>
                  <a:gd name="T18" fmla="*/ 0 w 7"/>
                  <a:gd name="T19" fmla="*/ 10 h 15"/>
                  <a:gd name="T20" fmla="*/ 0 w 7"/>
                  <a:gd name="T21" fmla="*/ 11 h 15"/>
                  <a:gd name="T22" fmla="*/ 1 w 7"/>
                  <a:gd name="T23" fmla="*/ 12 h 15"/>
                  <a:gd name="T24" fmla="*/ 2 w 7"/>
                  <a:gd name="T25" fmla="*/ 13 h 15"/>
                  <a:gd name="T26" fmla="*/ 4 w 7"/>
                  <a:gd name="T27" fmla="*/ 15 h 15"/>
                  <a:gd name="T28" fmla="*/ 5 w 7"/>
                  <a:gd name="T29" fmla="*/ 15 h 15"/>
                  <a:gd name="T30" fmla="*/ 6 w 7"/>
                  <a:gd name="T31" fmla="*/ 13 h 15"/>
                  <a:gd name="T32" fmla="*/ 7 w 7"/>
                  <a:gd name="T33" fmla="*/ 12 h 15"/>
                  <a:gd name="T34" fmla="*/ 7 w 7"/>
                  <a:gd name="T35" fmla="*/ 11 h 15"/>
                  <a:gd name="T36" fmla="*/ 7 w 7"/>
                  <a:gd name="T37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15">
                    <a:moveTo>
                      <a:pt x="7" y="4"/>
                    </a:move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6" y="13"/>
                    </a:lnTo>
                    <a:lnTo>
                      <a:pt x="7" y="12"/>
                    </a:lnTo>
                    <a:lnTo>
                      <a:pt x="7" y="11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13" name="Group 561"/>
            <p:cNvGrpSpPr>
              <a:grpSpLocks/>
            </p:cNvGrpSpPr>
            <p:nvPr/>
          </p:nvGrpSpPr>
          <p:grpSpPr bwMode="auto">
            <a:xfrm>
              <a:off x="2142" y="773"/>
              <a:ext cx="2438" cy="2017"/>
              <a:chOff x="2142" y="773"/>
              <a:chExt cx="2438" cy="2017"/>
            </a:xfrm>
          </p:grpSpPr>
          <p:sp>
            <p:nvSpPr>
              <p:cNvPr id="114" name="Rectangle 394"/>
              <p:cNvSpPr>
                <a:spLocks noChangeArrowheads="1"/>
              </p:cNvSpPr>
              <p:nvPr/>
            </p:nvSpPr>
            <p:spPr bwMode="auto">
              <a:xfrm>
                <a:off x="3542" y="2611"/>
                <a:ext cx="781" cy="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5" name="Rectangle 395"/>
              <p:cNvSpPr>
                <a:spLocks noChangeArrowheads="1"/>
              </p:cNvSpPr>
              <p:nvPr/>
            </p:nvSpPr>
            <p:spPr bwMode="auto">
              <a:xfrm>
                <a:off x="3583" y="2625"/>
                <a:ext cx="997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17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</a:rPr>
                  <a:t>Plane </a:t>
                </a:r>
                <a:r>
                  <a:rPr kumimoji="0" lang="fr-FR" sz="1700" b="1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</a:rPr>
                  <a:t>bending</a:t>
                </a:r>
                <a:endParaRPr kumimoji="0" lang="fr-F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  <p:grpSp>
            <p:nvGrpSpPr>
              <p:cNvPr id="116" name="Group 446"/>
              <p:cNvGrpSpPr>
                <a:grpSpLocks/>
              </p:cNvGrpSpPr>
              <p:nvPr/>
            </p:nvGrpSpPr>
            <p:grpSpPr bwMode="auto">
              <a:xfrm>
                <a:off x="3443" y="773"/>
                <a:ext cx="977" cy="1817"/>
                <a:chOff x="3443" y="773"/>
                <a:chExt cx="977" cy="1817"/>
              </a:xfrm>
            </p:grpSpPr>
            <p:sp>
              <p:nvSpPr>
                <p:cNvPr id="230" name="Line 396"/>
                <p:cNvSpPr>
                  <a:spLocks noChangeShapeType="1"/>
                </p:cNvSpPr>
                <p:nvPr/>
              </p:nvSpPr>
              <p:spPr bwMode="auto">
                <a:xfrm>
                  <a:off x="3584" y="1637"/>
                  <a:ext cx="1" cy="290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231" name="Line 397"/>
                <p:cNvSpPr>
                  <a:spLocks noChangeShapeType="1"/>
                </p:cNvSpPr>
                <p:nvPr/>
              </p:nvSpPr>
              <p:spPr bwMode="auto">
                <a:xfrm>
                  <a:off x="3507" y="1496"/>
                  <a:ext cx="1" cy="400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grpSp>
              <p:nvGrpSpPr>
                <p:cNvPr id="232" name="Group 400"/>
                <p:cNvGrpSpPr>
                  <a:grpSpLocks/>
                </p:cNvGrpSpPr>
                <p:nvPr/>
              </p:nvGrpSpPr>
              <p:grpSpPr bwMode="auto">
                <a:xfrm>
                  <a:off x="3443" y="1617"/>
                  <a:ext cx="977" cy="901"/>
                  <a:chOff x="3443" y="1617"/>
                  <a:chExt cx="977" cy="901"/>
                </a:xfrm>
              </p:grpSpPr>
              <p:sp>
                <p:nvSpPr>
                  <p:cNvPr id="278" name="Freeform 398"/>
                  <p:cNvSpPr>
                    <a:spLocks/>
                  </p:cNvSpPr>
                  <p:nvPr/>
                </p:nvSpPr>
                <p:spPr bwMode="auto">
                  <a:xfrm>
                    <a:off x="3443" y="1793"/>
                    <a:ext cx="977" cy="725"/>
                  </a:xfrm>
                  <a:custGeom>
                    <a:avLst/>
                    <a:gdLst>
                      <a:gd name="T0" fmla="*/ 0 w 977"/>
                      <a:gd name="T1" fmla="*/ 552 h 725"/>
                      <a:gd name="T2" fmla="*/ 77 w 977"/>
                      <a:gd name="T3" fmla="*/ 618 h 725"/>
                      <a:gd name="T4" fmla="*/ 118 w 977"/>
                      <a:gd name="T5" fmla="*/ 643 h 725"/>
                      <a:gd name="T6" fmla="*/ 151 w 977"/>
                      <a:gd name="T7" fmla="*/ 660 h 725"/>
                      <a:gd name="T8" fmla="*/ 191 w 977"/>
                      <a:gd name="T9" fmla="*/ 675 h 725"/>
                      <a:gd name="T10" fmla="*/ 239 w 977"/>
                      <a:gd name="T11" fmla="*/ 690 h 725"/>
                      <a:gd name="T12" fmla="*/ 319 w 977"/>
                      <a:gd name="T13" fmla="*/ 709 h 725"/>
                      <a:gd name="T14" fmla="*/ 372 w 977"/>
                      <a:gd name="T15" fmla="*/ 718 h 725"/>
                      <a:gd name="T16" fmla="*/ 470 w 977"/>
                      <a:gd name="T17" fmla="*/ 725 h 725"/>
                      <a:gd name="T18" fmla="*/ 546 w 977"/>
                      <a:gd name="T19" fmla="*/ 724 h 725"/>
                      <a:gd name="T20" fmla="*/ 602 w 977"/>
                      <a:gd name="T21" fmla="*/ 718 h 725"/>
                      <a:gd name="T22" fmla="*/ 667 w 977"/>
                      <a:gd name="T23" fmla="*/ 709 h 725"/>
                      <a:gd name="T24" fmla="*/ 733 w 977"/>
                      <a:gd name="T25" fmla="*/ 696 h 725"/>
                      <a:gd name="T26" fmla="*/ 793 w 977"/>
                      <a:gd name="T27" fmla="*/ 682 h 725"/>
                      <a:gd name="T28" fmla="*/ 841 w 977"/>
                      <a:gd name="T29" fmla="*/ 666 h 725"/>
                      <a:gd name="T30" fmla="*/ 884 w 977"/>
                      <a:gd name="T31" fmla="*/ 647 h 725"/>
                      <a:gd name="T32" fmla="*/ 917 w 977"/>
                      <a:gd name="T33" fmla="*/ 625 h 725"/>
                      <a:gd name="T34" fmla="*/ 945 w 977"/>
                      <a:gd name="T35" fmla="*/ 605 h 725"/>
                      <a:gd name="T36" fmla="*/ 977 w 977"/>
                      <a:gd name="T37" fmla="*/ 538 h 725"/>
                      <a:gd name="T38" fmla="*/ 977 w 977"/>
                      <a:gd name="T39" fmla="*/ 536 h 725"/>
                      <a:gd name="T40" fmla="*/ 977 w 977"/>
                      <a:gd name="T41" fmla="*/ 527 h 725"/>
                      <a:gd name="T42" fmla="*/ 977 w 977"/>
                      <a:gd name="T43" fmla="*/ 513 h 725"/>
                      <a:gd name="T44" fmla="*/ 977 w 977"/>
                      <a:gd name="T45" fmla="*/ 495 h 725"/>
                      <a:gd name="T46" fmla="*/ 977 w 977"/>
                      <a:gd name="T47" fmla="*/ 445 h 725"/>
                      <a:gd name="T48" fmla="*/ 977 w 977"/>
                      <a:gd name="T49" fmla="*/ 380 h 725"/>
                      <a:gd name="T50" fmla="*/ 977 w 977"/>
                      <a:gd name="T51" fmla="*/ 304 h 725"/>
                      <a:gd name="T52" fmla="*/ 977 w 977"/>
                      <a:gd name="T53" fmla="*/ 217 h 725"/>
                      <a:gd name="T54" fmla="*/ 977 w 977"/>
                      <a:gd name="T55" fmla="*/ 126 h 725"/>
                      <a:gd name="T56" fmla="*/ 970 w 977"/>
                      <a:gd name="T57" fmla="*/ 36 h 725"/>
                      <a:gd name="T58" fmla="*/ 957 w 977"/>
                      <a:gd name="T59" fmla="*/ 51 h 725"/>
                      <a:gd name="T60" fmla="*/ 942 w 977"/>
                      <a:gd name="T61" fmla="*/ 74 h 725"/>
                      <a:gd name="T62" fmla="*/ 923 w 977"/>
                      <a:gd name="T63" fmla="*/ 98 h 725"/>
                      <a:gd name="T64" fmla="*/ 892 w 977"/>
                      <a:gd name="T65" fmla="*/ 116 h 725"/>
                      <a:gd name="T66" fmla="*/ 852 w 977"/>
                      <a:gd name="T67" fmla="*/ 132 h 725"/>
                      <a:gd name="T68" fmla="*/ 783 w 977"/>
                      <a:gd name="T69" fmla="*/ 154 h 725"/>
                      <a:gd name="T70" fmla="*/ 712 w 977"/>
                      <a:gd name="T71" fmla="*/ 170 h 725"/>
                      <a:gd name="T72" fmla="*/ 634 w 977"/>
                      <a:gd name="T73" fmla="*/ 180 h 725"/>
                      <a:gd name="T74" fmla="*/ 583 w 977"/>
                      <a:gd name="T75" fmla="*/ 186 h 725"/>
                      <a:gd name="T76" fmla="*/ 541 w 977"/>
                      <a:gd name="T77" fmla="*/ 190 h 725"/>
                      <a:gd name="T78" fmla="*/ 422 w 977"/>
                      <a:gd name="T79" fmla="*/ 193 h 725"/>
                      <a:gd name="T80" fmla="*/ 382 w 977"/>
                      <a:gd name="T81" fmla="*/ 191 h 725"/>
                      <a:gd name="T82" fmla="*/ 316 w 977"/>
                      <a:gd name="T83" fmla="*/ 186 h 725"/>
                      <a:gd name="T84" fmla="*/ 274 w 977"/>
                      <a:gd name="T85" fmla="*/ 179 h 725"/>
                      <a:gd name="T86" fmla="*/ 191 w 977"/>
                      <a:gd name="T87" fmla="*/ 159 h 725"/>
                      <a:gd name="T88" fmla="*/ 153 w 977"/>
                      <a:gd name="T89" fmla="*/ 147 h 725"/>
                      <a:gd name="T90" fmla="*/ 119 w 977"/>
                      <a:gd name="T91" fmla="*/ 132 h 725"/>
                      <a:gd name="T92" fmla="*/ 65 w 977"/>
                      <a:gd name="T93" fmla="*/ 98 h 725"/>
                      <a:gd name="T94" fmla="*/ 26 w 977"/>
                      <a:gd name="T95" fmla="*/ 61 h 7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977" h="725">
                        <a:moveTo>
                          <a:pt x="0" y="0"/>
                        </a:moveTo>
                        <a:lnTo>
                          <a:pt x="0" y="552"/>
                        </a:lnTo>
                        <a:lnTo>
                          <a:pt x="54" y="603"/>
                        </a:lnTo>
                        <a:lnTo>
                          <a:pt x="77" y="618"/>
                        </a:lnTo>
                        <a:lnTo>
                          <a:pt x="104" y="635"/>
                        </a:lnTo>
                        <a:lnTo>
                          <a:pt x="118" y="643"/>
                        </a:lnTo>
                        <a:lnTo>
                          <a:pt x="134" y="652"/>
                        </a:lnTo>
                        <a:lnTo>
                          <a:pt x="151" y="660"/>
                        </a:lnTo>
                        <a:lnTo>
                          <a:pt x="170" y="667"/>
                        </a:lnTo>
                        <a:lnTo>
                          <a:pt x="191" y="675"/>
                        </a:lnTo>
                        <a:lnTo>
                          <a:pt x="214" y="682"/>
                        </a:lnTo>
                        <a:lnTo>
                          <a:pt x="239" y="690"/>
                        </a:lnTo>
                        <a:lnTo>
                          <a:pt x="266" y="696"/>
                        </a:lnTo>
                        <a:lnTo>
                          <a:pt x="319" y="709"/>
                        </a:lnTo>
                        <a:lnTo>
                          <a:pt x="346" y="714"/>
                        </a:lnTo>
                        <a:lnTo>
                          <a:pt x="372" y="718"/>
                        </a:lnTo>
                        <a:lnTo>
                          <a:pt x="421" y="722"/>
                        </a:lnTo>
                        <a:lnTo>
                          <a:pt x="470" y="725"/>
                        </a:lnTo>
                        <a:lnTo>
                          <a:pt x="521" y="725"/>
                        </a:lnTo>
                        <a:lnTo>
                          <a:pt x="546" y="724"/>
                        </a:lnTo>
                        <a:lnTo>
                          <a:pt x="574" y="721"/>
                        </a:lnTo>
                        <a:lnTo>
                          <a:pt x="602" y="718"/>
                        </a:lnTo>
                        <a:lnTo>
                          <a:pt x="635" y="714"/>
                        </a:lnTo>
                        <a:lnTo>
                          <a:pt x="667" y="709"/>
                        </a:lnTo>
                        <a:lnTo>
                          <a:pt x="700" y="703"/>
                        </a:lnTo>
                        <a:lnTo>
                          <a:pt x="733" y="696"/>
                        </a:lnTo>
                        <a:lnTo>
                          <a:pt x="765" y="689"/>
                        </a:lnTo>
                        <a:lnTo>
                          <a:pt x="793" y="682"/>
                        </a:lnTo>
                        <a:lnTo>
                          <a:pt x="819" y="675"/>
                        </a:lnTo>
                        <a:lnTo>
                          <a:pt x="841" y="666"/>
                        </a:lnTo>
                        <a:lnTo>
                          <a:pt x="863" y="657"/>
                        </a:lnTo>
                        <a:lnTo>
                          <a:pt x="884" y="647"/>
                        </a:lnTo>
                        <a:lnTo>
                          <a:pt x="902" y="636"/>
                        </a:lnTo>
                        <a:lnTo>
                          <a:pt x="917" y="625"/>
                        </a:lnTo>
                        <a:lnTo>
                          <a:pt x="932" y="615"/>
                        </a:lnTo>
                        <a:lnTo>
                          <a:pt x="945" y="605"/>
                        </a:lnTo>
                        <a:lnTo>
                          <a:pt x="956" y="596"/>
                        </a:lnTo>
                        <a:lnTo>
                          <a:pt x="977" y="538"/>
                        </a:lnTo>
                        <a:lnTo>
                          <a:pt x="977" y="537"/>
                        </a:lnTo>
                        <a:lnTo>
                          <a:pt x="977" y="536"/>
                        </a:lnTo>
                        <a:lnTo>
                          <a:pt x="977" y="532"/>
                        </a:lnTo>
                        <a:lnTo>
                          <a:pt x="977" y="527"/>
                        </a:lnTo>
                        <a:lnTo>
                          <a:pt x="977" y="520"/>
                        </a:lnTo>
                        <a:lnTo>
                          <a:pt x="977" y="513"/>
                        </a:lnTo>
                        <a:lnTo>
                          <a:pt x="977" y="505"/>
                        </a:lnTo>
                        <a:lnTo>
                          <a:pt x="977" y="495"/>
                        </a:lnTo>
                        <a:lnTo>
                          <a:pt x="977" y="471"/>
                        </a:lnTo>
                        <a:lnTo>
                          <a:pt x="977" y="445"/>
                        </a:lnTo>
                        <a:lnTo>
                          <a:pt x="977" y="414"/>
                        </a:lnTo>
                        <a:lnTo>
                          <a:pt x="977" y="380"/>
                        </a:lnTo>
                        <a:lnTo>
                          <a:pt x="977" y="343"/>
                        </a:lnTo>
                        <a:lnTo>
                          <a:pt x="977" y="304"/>
                        </a:lnTo>
                        <a:lnTo>
                          <a:pt x="977" y="262"/>
                        </a:lnTo>
                        <a:lnTo>
                          <a:pt x="977" y="217"/>
                        </a:lnTo>
                        <a:lnTo>
                          <a:pt x="977" y="172"/>
                        </a:lnTo>
                        <a:lnTo>
                          <a:pt x="977" y="126"/>
                        </a:lnTo>
                        <a:lnTo>
                          <a:pt x="977" y="32"/>
                        </a:lnTo>
                        <a:lnTo>
                          <a:pt x="970" y="36"/>
                        </a:lnTo>
                        <a:lnTo>
                          <a:pt x="963" y="42"/>
                        </a:lnTo>
                        <a:lnTo>
                          <a:pt x="957" y="51"/>
                        </a:lnTo>
                        <a:lnTo>
                          <a:pt x="951" y="62"/>
                        </a:lnTo>
                        <a:lnTo>
                          <a:pt x="942" y="74"/>
                        </a:lnTo>
                        <a:lnTo>
                          <a:pt x="934" y="86"/>
                        </a:lnTo>
                        <a:lnTo>
                          <a:pt x="923" y="98"/>
                        </a:lnTo>
                        <a:lnTo>
                          <a:pt x="909" y="107"/>
                        </a:lnTo>
                        <a:lnTo>
                          <a:pt x="892" y="116"/>
                        </a:lnTo>
                        <a:lnTo>
                          <a:pt x="873" y="124"/>
                        </a:lnTo>
                        <a:lnTo>
                          <a:pt x="852" y="132"/>
                        </a:lnTo>
                        <a:lnTo>
                          <a:pt x="829" y="140"/>
                        </a:lnTo>
                        <a:lnTo>
                          <a:pt x="783" y="154"/>
                        </a:lnTo>
                        <a:lnTo>
                          <a:pt x="736" y="165"/>
                        </a:lnTo>
                        <a:lnTo>
                          <a:pt x="712" y="170"/>
                        </a:lnTo>
                        <a:lnTo>
                          <a:pt x="686" y="173"/>
                        </a:lnTo>
                        <a:lnTo>
                          <a:pt x="634" y="180"/>
                        </a:lnTo>
                        <a:lnTo>
                          <a:pt x="608" y="184"/>
                        </a:lnTo>
                        <a:lnTo>
                          <a:pt x="583" y="186"/>
                        </a:lnTo>
                        <a:lnTo>
                          <a:pt x="561" y="188"/>
                        </a:lnTo>
                        <a:lnTo>
                          <a:pt x="541" y="190"/>
                        </a:lnTo>
                        <a:lnTo>
                          <a:pt x="440" y="193"/>
                        </a:lnTo>
                        <a:lnTo>
                          <a:pt x="422" y="193"/>
                        </a:lnTo>
                        <a:lnTo>
                          <a:pt x="403" y="192"/>
                        </a:lnTo>
                        <a:lnTo>
                          <a:pt x="382" y="191"/>
                        </a:lnTo>
                        <a:lnTo>
                          <a:pt x="361" y="190"/>
                        </a:lnTo>
                        <a:lnTo>
                          <a:pt x="316" y="186"/>
                        </a:lnTo>
                        <a:lnTo>
                          <a:pt x="295" y="183"/>
                        </a:lnTo>
                        <a:lnTo>
                          <a:pt x="274" y="179"/>
                        </a:lnTo>
                        <a:lnTo>
                          <a:pt x="233" y="170"/>
                        </a:lnTo>
                        <a:lnTo>
                          <a:pt x="191" y="159"/>
                        </a:lnTo>
                        <a:lnTo>
                          <a:pt x="172" y="153"/>
                        </a:lnTo>
                        <a:lnTo>
                          <a:pt x="153" y="147"/>
                        </a:lnTo>
                        <a:lnTo>
                          <a:pt x="135" y="140"/>
                        </a:lnTo>
                        <a:lnTo>
                          <a:pt x="119" y="132"/>
                        </a:lnTo>
                        <a:lnTo>
                          <a:pt x="90" y="117"/>
                        </a:lnTo>
                        <a:lnTo>
                          <a:pt x="65" y="98"/>
                        </a:lnTo>
                        <a:lnTo>
                          <a:pt x="44" y="79"/>
                        </a:lnTo>
                        <a:lnTo>
                          <a:pt x="26" y="6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222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79" name="Oval 399"/>
                  <p:cNvSpPr>
                    <a:spLocks noChangeArrowheads="1"/>
                  </p:cNvSpPr>
                  <p:nvPr/>
                </p:nvSpPr>
                <p:spPr bwMode="auto">
                  <a:xfrm>
                    <a:off x="3446" y="1617"/>
                    <a:ext cx="968" cy="371"/>
                  </a:xfrm>
                  <a:prstGeom prst="ellipse">
                    <a:avLst/>
                  </a:prstGeom>
                  <a:noFill/>
                  <a:ln w="111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</p:grpSp>
            <p:sp>
              <p:nvSpPr>
                <p:cNvPr id="233" name="Freeform 401"/>
                <p:cNvSpPr>
                  <a:spLocks/>
                </p:cNvSpPr>
                <p:nvPr/>
              </p:nvSpPr>
              <p:spPr bwMode="auto">
                <a:xfrm>
                  <a:off x="3452" y="1257"/>
                  <a:ext cx="965" cy="1061"/>
                </a:xfrm>
                <a:custGeom>
                  <a:avLst/>
                  <a:gdLst>
                    <a:gd name="T0" fmla="*/ 13 w 965"/>
                    <a:gd name="T1" fmla="*/ 20 h 1061"/>
                    <a:gd name="T2" fmla="*/ 3 w 965"/>
                    <a:gd name="T3" fmla="*/ 37 h 1061"/>
                    <a:gd name="T4" fmla="*/ 0 w 965"/>
                    <a:gd name="T5" fmla="*/ 59 h 1061"/>
                    <a:gd name="T6" fmla="*/ 3 w 965"/>
                    <a:gd name="T7" fmla="*/ 100 h 1061"/>
                    <a:gd name="T8" fmla="*/ 23 w 965"/>
                    <a:gd name="T9" fmla="*/ 168 h 1061"/>
                    <a:gd name="T10" fmla="*/ 59 w 965"/>
                    <a:gd name="T11" fmla="*/ 250 h 1061"/>
                    <a:gd name="T12" fmla="*/ 112 w 965"/>
                    <a:gd name="T13" fmla="*/ 341 h 1061"/>
                    <a:gd name="T14" fmla="*/ 178 w 965"/>
                    <a:gd name="T15" fmla="*/ 440 h 1061"/>
                    <a:gd name="T16" fmla="*/ 257 w 965"/>
                    <a:gd name="T17" fmla="*/ 544 h 1061"/>
                    <a:gd name="T18" fmla="*/ 347 w 965"/>
                    <a:gd name="T19" fmla="*/ 651 h 1061"/>
                    <a:gd name="T20" fmla="*/ 443 w 965"/>
                    <a:gd name="T21" fmla="*/ 752 h 1061"/>
                    <a:gd name="T22" fmla="*/ 538 w 965"/>
                    <a:gd name="T23" fmla="*/ 842 h 1061"/>
                    <a:gd name="T24" fmla="*/ 629 w 965"/>
                    <a:gd name="T25" fmla="*/ 920 h 1061"/>
                    <a:gd name="T26" fmla="*/ 715 w 965"/>
                    <a:gd name="T27" fmla="*/ 981 h 1061"/>
                    <a:gd name="T28" fmla="*/ 790 w 965"/>
                    <a:gd name="T29" fmla="*/ 1026 h 1061"/>
                    <a:gd name="T30" fmla="*/ 841 w 965"/>
                    <a:gd name="T31" fmla="*/ 1049 h 1061"/>
                    <a:gd name="T32" fmla="*/ 871 w 965"/>
                    <a:gd name="T33" fmla="*/ 1057 h 1061"/>
                    <a:gd name="T34" fmla="*/ 897 w 965"/>
                    <a:gd name="T35" fmla="*/ 1061 h 1061"/>
                    <a:gd name="T36" fmla="*/ 919 w 965"/>
                    <a:gd name="T37" fmla="*/ 1060 h 1061"/>
                    <a:gd name="T38" fmla="*/ 938 w 965"/>
                    <a:gd name="T39" fmla="*/ 1054 h 1061"/>
                    <a:gd name="T40" fmla="*/ 951 w 965"/>
                    <a:gd name="T41" fmla="*/ 1041 h 1061"/>
                    <a:gd name="T42" fmla="*/ 961 w 965"/>
                    <a:gd name="T43" fmla="*/ 1024 h 1061"/>
                    <a:gd name="T44" fmla="*/ 965 w 965"/>
                    <a:gd name="T45" fmla="*/ 1001 h 1061"/>
                    <a:gd name="T46" fmla="*/ 961 w 965"/>
                    <a:gd name="T47" fmla="*/ 960 h 1061"/>
                    <a:gd name="T48" fmla="*/ 942 w 965"/>
                    <a:gd name="T49" fmla="*/ 892 h 1061"/>
                    <a:gd name="T50" fmla="*/ 906 w 965"/>
                    <a:gd name="T51" fmla="*/ 812 h 1061"/>
                    <a:gd name="T52" fmla="*/ 853 w 965"/>
                    <a:gd name="T53" fmla="*/ 720 h 1061"/>
                    <a:gd name="T54" fmla="*/ 787 w 965"/>
                    <a:gd name="T55" fmla="*/ 621 h 1061"/>
                    <a:gd name="T56" fmla="*/ 707 w 965"/>
                    <a:gd name="T57" fmla="*/ 517 h 1061"/>
                    <a:gd name="T58" fmla="*/ 617 w 965"/>
                    <a:gd name="T59" fmla="*/ 410 h 1061"/>
                    <a:gd name="T60" fmla="*/ 521 w 965"/>
                    <a:gd name="T61" fmla="*/ 308 h 1061"/>
                    <a:gd name="T62" fmla="*/ 426 w 965"/>
                    <a:gd name="T63" fmla="*/ 219 h 1061"/>
                    <a:gd name="T64" fmla="*/ 335 w 965"/>
                    <a:gd name="T65" fmla="*/ 141 h 1061"/>
                    <a:gd name="T66" fmla="*/ 250 w 965"/>
                    <a:gd name="T67" fmla="*/ 80 h 1061"/>
                    <a:gd name="T68" fmla="*/ 174 w 965"/>
                    <a:gd name="T69" fmla="*/ 34 h 1061"/>
                    <a:gd name="T70" fmla="*/ 124 w 965"/>
                    <a:gd name="T71" fmla="*/ 12 h 1061"/>
                    <a:gd name="T72" fmla="*/ 93 w 965"/>
                    <a:gd name="T73" fmla="*/ 3 h 1061"/>
                    <a:gd name="T74" fmla="*/ 67 w 965"/>
                    <a:gd name="T75" fmla="*/ 0 h 1061"/>
                    <a:gd name="T76" fmla="*/ 45 w 965"/>
                    <a:gd name="T77" fmla="*/ 1 h 1061"/>
                    <a:gd name="T78" fmla="*/ 26 w 965"/>
                    <a:gd name="T79" fmla="*/ 7 h 10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965" h="1061">
                      <a:moveTo>
                        <a:pt x="19" y="13"/>
                      </a:moveTo>
                      <a:lnTo>
                        <a:pt x="13" y="20"/>
                      </a:lnTo>
                      <a:lnTo>
                        <a:pt x="8" y="27"/>
                      </a:lnTo>
                      <a:lnTo>
                        <a:pt x="3" y="37"/>
                      </a:lnTo>
                      <a:lnTo>
                        <a:pt x="1" y="47"/>
                      </a:lnTo>
                      <a:lnTo>
                        <a:pt x="0" y="59"/>
                      </a:lnTo>
                      <a:lnTo>
                        <a:pt x="0" y="71"/>
                      </a:lnTo>
                      <a:lnTo>
                        <a:pt x="3" y="100"/>
                      </a:lnTo>
                      <a:lnTo>
                        <a:pt x="11" y="132"/>
                      </a:lnTo>
                      <a:lnTo>
                        <a:pt x="23" y="168"/>
                      </a:lnTo>
                      <a:lnTo>
                        <a:pt x="39" y="207"/>
                      </a:lnTo>
                      <a:lnTo>
                        <a:pt x="59" y="250"/>
                      </a:lnTo>
                      <a:lnTo>
                        <a:pt x="84" y="294"/>
                      </a:lnTo>
                      <a:lnTo>
                        <a:pt x="112" y="341"/>
                      </a:lnTo>
                      <a:lnTo>
                        <a:pt x="143" y="390"/>
                      </a:lnTo>
                      <a:lnTo>
                        <a:pt x="178" y="440"/>
                      </a:lnTo>
                      <a:lnTo>
                        <a:pt x="215" y="491"/>
                      </a:lnTo>
                      <a:lnTo>
                        <a:pt x="257" y="544"/>
                      </a:lnTo>
                      <a:lnTo>
                        <a:pt x="300" y="597"/>
                      </a:lnTo>
                      <a:lnTo>
                        <a:pt x="347" y="651"/>
                      </a:lnTo>
                      <a:lnTo>
                        <a:pt x="395" y="703"/>
                      </a:lnTo>
                      <a:lnTo>
                        <a:pt x="443" y="752"/>
                      </a:lnTo>
                      <a:lnTo>
                        <a:pt x="491" y="799"/>
                      </a:lnTo>
                      <a:lnTo>
                        <a:pt x="538" y="842"/>
                      </a:lnTo>
                      <a:lnTo>
                        <a:pt x="584" y="883"/>
                      </a:lnTo>
                      <a:lnTo>
                        <a:pt x="629" y="920"/>
                      </a:lnTo>
                      <a:lnTo>
                        <a:pt x="673" y="952"/>
                      </a:lnTo>
                      <a:lnTo>
                        <a:pt x="715" y="981"/>
                      </a:lnTo>
                      <a:lnTo>
                        <a:pt x="754" y="1006"/>
                      </a:lnTo>
                      <a:lnTo>
                        <a:pt x="790" y="1026"/>
                      </a:lnTo>
                      <a:lnTo>
                        <a:pt x="825" y="1043"/>
                      </a:lnTo>
                      <a:lnTo>
                        <a:pt x="841" y="1049"/>
                      </a:lnTo>
                      <a:lnTo>
                        <a:pt x="856" y="1054"/>
                      </a:lnTo>
                      <a:lnTo>
                        <a:pt x="871" y="1057"/>
                      </a:lnTo>
                      <a:lnTo>
                        <a:pt x="884" y="1060"/>
                      </a:lnTo>
                      <a:lnTo>
                        <a:pt x="897" y="1061"/>
                      </a:lnTo>
                      <a:lnTo>
                        <a:pt x="909" y="1061"/>
                      </a:lnTo>
                      <a:lnTo>
                        <a:pt x="919" y="1060"/>
                      </a:lnTo>
                      <a:lnTo>
                        <a:pt x="930" y="1057"/>
                      </a:lnTo>
                      <a:lnTo>
                        <a:pt x="938" y="1054"/>
                      </a:lnTo>
                      <a:lnTo>
                        <a:pt x="945" y="1048"/>
                      </a:lnTo>
                      <a:lnTo>
                        <a:pt x="951" y="1041"/>
                      </a:lnTo>
                      <a:lnTo>
                        <a:pt x="957" y="1033"/>
                      </a:lnTo>
                      <a:lnTo>
                        <a:pt x="961" y="1024"/>
                      </a:lnTo>
                      <a:lnTo>
                        <a:pt x="963" y="1013"/>
                      </a:lnTo>
                      <a:lnTo>
                        <a:pt x="965" y="1001"/>
                      </a:lnTo>
                      <a:lnTo>
                        <a:pt x="965" y="989"/>
                      </a:lnTo>
                      <a:lnTo>
                        <a:pt x="961" y="960"/>
                      </a:lnTo>
                      <a:lnTo>
                        <a:pt x="954" y="928"/>
                      </a:lnTo>
                      <a:lnTo>
                        <a:pt x="942" y="892"/>
                      </a:lnTo>
                      <a:lnTo>
                        <a:pt x="926" y="854"/>
                      </a:lnTo>
                      <a:lnTo>
                        <a:pt x="906" y="812"/>
                      </a:lnTo>
                      <a:lnTo>
                        <a:pt x="882" y="767"/>
                      </a:lnTo>
                      <a:lnTo>
                        <a:pt x="853" y="720"/>
                      </a:lnTo>
                      <a:lnTo>
                        <a:pt x="822" y="671"/>
                      </a:lnTo>
                      <a:lnTo>
                        <a:pt x="787" y="621"/>
                      </a:lnTo>
                      <a:lnTo>
                        <a:pt x="750" y="569"/>
                      </a:lnTo>
                      <a:lnTo>
                        <a:pt x="707" y="517"/>
                      </a:lnTo>
                      <a:lnTo>
                        <a:pt x="664" y="464"/>
                      </a:lnTo>
                      <a:lnTo>
                        <a:pt x="617" y="410"/>
                      </a:lnTo>
                      <a:lnTo>
                        <a:pt x="569" y="357"/>
                      </a:lnTo>
                      <a:lnTo>
                        <a:pt x="521" y="308"/>
                      </a:lnTo>
                      <a:lnTo>
                        <a:pt x="473" y="262"/>
                      </a:lnTo>
                      <a:lnTo>
                        <a:pt x="426" y="219"/>
                      </a:lnTo>
                      <a:lnTo>
                        <a:pt x="381" y="178"/>
                      </a:lnTo>
                      <a:lnTo>
                        <a:pt x="335" y="141"/>
                      </a:lnTo>
                      <a:lnTo>
                        <a:pt x="292" y="108"/>
                      </a:lnTo>
                      <a:lnTo>
                        <a:pt x="250" y="80"/>
                      </a:lnTo>
                      <a:lnTo>
                        <a:pt x="211" y="55"/>
                      </a:lnTo>
                      <a:lnTo>
                        <a:pt x="174" y="34"/>
                      </a:lnTo>
                      <a:lnTo>
                        <a:pt x="139" y="19"/>
                      </a:lnTo>
                      <a:lnTo>
                        <a:pt x="124" y="12"/>
                      </a:lnTo>
                      <a:lnTo>
                        <a:pt x="108" y="7"/>
                      </a:lnTo>
                      <a:lnTo>
                        <a:pt x="93" y="3"/>
                      </a:lnTo>
                      <a:lnTo>
                        <a:pt x="80" y="1"/>
                      </a:lnTo>
                      <a:lnTo>
                        <a:pt x="67" y="0"/>
                      </a:lnTo>
                      <a:lnTo>
                        <a:pt x="55" y="0"/>
                      </a:lnTo>
                      <a:lnTo>
                        <a:pt x="45" y="1"/>
                      </a:lnTo>
                      <a:lnTo>
                        <a:pt x="36" y="3"/>
                      </a:lnTo>
                      <a:lnTo>
                        <a:pt x="26" y="7"/>
                      </a:lnTo>
                      <a:lnTo>
                        <a:pt x="19" y="13"/>
                      </a:lnTo>
                      <a:close/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234" name="Line 402"/>
                <p:cNvSpPr>
                  <a:spLocks noChangeShapeType="1"/>
                </p:cNvSpPr>
                <p:nvPr/>
              </p:nvSpPr>
              <p:spPr bwMode="auto">
                <a:xfrm>
                  <a:off x="3445" y="1326"/>
                  <a:ext cx="1" cy="48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235" name="Line 403"/>
                <p:cNvSpPr>
                  <a:spLocks noChangeShapeType="1"/>
                </p:cNvSpPr>
                <p:nvPr/>
              </p:nvSpPr>
              <p:spPr bwMode="auto">
                <a:xfrm>
                  <a:off x="3670" y="1752"/>
                  <a:ext cx="2" cy="21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236" name="Line 404"/>
                <p:cNvSpPr>
                  <a:spLocks noChangeShapeType="1"/>
                </p:cNvSpPr>
                <p:nvPr/>
              </p:nvSpPr>
              <p:spPr bwMode="auto">
                <a:xfrm>
                  <a:off x="3757" y="1867"/>
                  <a:ext cx="1" cy="115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237" name="Line 405"/>
                <p:cNvSpPr>
                  <a:spLocks noChangeShapeType="1"/>
                </p:cNvSpPr>
                <p:nvPr/>
              </p:nvSpPr>
              <p:spPr bwMode="auto">
                <a:xfrm>
                  <a:off x="3978" y="1977"/>
                  <a:ext cx="1" cy="115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238" name="Line 406"/>
                <p:cNvSpPr>
                  <a:spLocks noChangeShapeType="1"/>
                </p:cNvSpPr>
                <p:nvPr/>
              </p:nvSpPr>
              <p:spPr bwMode="auto">
                <a:xfrm>
                  <a:off x="4055" y="1977"/>
                  <a:ext cx="1" cy="177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239" name="Line 407"/>
                <p:cNvSpPr>
                  <a:spLocks noChangeShapeType="1"/>
                </p:cNvSpPr>
                <p:nvPr/>
              </p:nvSpPr>
              <p:spPr bwMode="auto">
                <a:xfrm>
                  <a:off x="4132" y="1970"/>
                  <a:ext cx="1" cy="246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240" name="Line 408"/>
                <p:cNvSpPr>
                  <a:spLocks noChangeShapeType="1"/>
                </p:cNvSpPr>
                <p:nvPr/>
              </p:nvSpPr>
              <p:spPr bwMode="auto">
                <a:xfrm>
                  <a:off x="4206" y="1953"/>
                  <a:ext cx="2" cy="306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241" name="Line 409"/>
                <p:cNvSpPr>
                  <a:spLocks noChangeShapeType="1"/>
                </p:cNvSpPr>
                <p:nvPr/>
              </p:nvSpPr>
              <p:spPr bwMode="auto">
                <a:xfrm>
                  <a:off x="4281" y="1936"/>
                  <a:ext cx="1" cy="364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242" name="Line 410"/>
                <p:cNvSpPr>
                  <a:spLocks noChangeShapeType="1"/>
                </p:cNvSpPr>
                <p:nvPr/>
              </p:nvSpPr>
              <p:spPr bwMode="auto">
                <a:xfrm>
                  <a:off x="4353" y="1900"/>
                  <a:ext cx="4" cy="422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grpSp>
              <p:nvGrpSpPr>
                <p:cNvPr id="243" name="Group 445"/>
                <p:cNvGrpSpPr>
                  <a:grpSpLocks/>
                </p:cNvGrpSpPr>
                <p:nvPr/>
              </p:nvGrpSpPr>
              <p:grpSpPr bwMode="auto">
                <a:xfrm>
                  <a:off x="3928" y="773"/>
                  <a:ext cx="7" cy="1817"/>
                  <a:chOff x="3928" y="773"/>
                  <a:chExt cx="7" cy="1817"/>
                </a:xfrm>
              </p:grpSpPr>
              <p:sp>
                <p:nvSpPr>
                  <p:cNvPr id="244" name="Freeform 411"/>
                  <p:cNvSpPr>
                    <a:spLocks/>
                  </p:cNvSpPr>
                  <p:nvPr/>
                </p:nvSpPr>
                <p:spPr bwMode="auto">
                  <a:xfrm>
                    <a:off x="3928" y="773"/>
                    <a:ext cx="7" cy="65"/>
                  </a:xfrm>
                  <a:custGeom>
                    <a:avLst/>
                    <a:gdLst>
                      <a:gd name="T0" fmla="*/ 7 w 7"/>
                      <a:gd name="T1" fmla="*/ 5 h 65"/>
                      <a:gd name="T2" fmla="*/ 7 w 7"/>
                      <a:gd name="T3" fmla="*/ 4 h 65"/>
                      <a:gd name="T4" fmla="*/ 6 w 7"/>
                      <a:gd name="T5" fmla="*/ 3 h 65"/>
                      <a:gd name="T6" fmla="*/ 4 w 7"/>
                      <a:gd name="T7" fmla="*/ 1 h 65"/>
                      <a:gd name="T8" fmla="*/ 3 w 7"/>
                      <a:gd name="T9" fmla="*/ 0 h 65"/>
                      <a:gd name="T10" fmla="*/ 3 w 7"/>
                      <a:gd name="T11" fmla="*/ 0 h 65"/>
                      <a:gd name="T12" fmla="*/ 2 w 7"/>
                      <a:gd name="T13" fmla="*/ 1 h 65"/>
                      <a:gd name="T14" fmla="*/ 1 w 7"/>
                      <a:gd name="T15" fmla="*/ 3 h 65"/>
                      <a:gd name="T16" fmla="*/ 0 w 7"/>
                      <a:gd name="T17" fmla="*/ 4 h 65"/>
                      <a:gd name="T18" fmla="*/ 0 w 7"/>
                      <a:gd name="T19" fmla="*/ 60 h 65"/>
                      <a:gd name="T20" fmla="*/ 0 w 7"/>
                      <a:gd name="T21" fmla="*/ 61 h 65"/>
                      <a:gd name="T22" fmla="*/ 1 w 7"/>
                      <a:gd name="T23" fmla="*/ 62 h 65"/>
                      <a:gd name="T24" fmla="*/ 2 w 7"/>
                      <a:gd name="T25" fmla="*/ 64 h 65"/>
                      <a:gd name="T26" fmla="*/ 3 w 7"/>
                      <a:gd name="T27" fmla="*/ 65 h 65"/>
                      <a:gd name="T28" fmla="*/ 4 w 7"/>
                      <a:gd name="T29" fmla="*/ 65 h 65"/>
                      <a:gd name="T30" fmla="*/ 6 w 7"/>
                      <a:gd name="T31" fmla="*/ 64 h 65"/>
                      <a:gd name="T32" fmla="*/ 7 w 7"/>
                      <a:gd name="T33" fmla="*/ 62 h 65"/>
                      <a:gd name="T34" fmla="*/ 7 w 7"/>
                      <a:gd name="T35" fmla="*/ 61 h 65"/>
                      <a:gd name="T36" fmla="*/ 7 w 7"/>
                      <a:gd name="T37" fmla="*/ 5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5">
                        <a:moveTo>
                          <a:pt x="7" y="5"/>
                        </a:moveTo>
                        <a:lnTo>
                          <a:pt x="7" y="4"/>
                        </a:lnTo>
                        <a:lnTo>
                          <a:pt x="6" y="3"/>
                        </a:lnTo>
                        <a:lnTo>
                          <a:pt x="4" y="1"/>
                        </a:lnTo>
                        <a:lnTo>
                          <a:pt x="3" y="0"/>
                        </a:lnTo>
                        <a:lnTo>
                          <a:pt x="3" y="0"/>
                        </a:lnTo>
                        <a:lnTo>
                          <a:pt x="2" y="1"/>
                        </a:lnTo>
                        <a:lnTo>
                          <a:pt x="1" y="3"/>
                        </a:lnTo>
                        <a:lnTo>
                          <a:pt x="0" y="4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4"/>
                        </a:lnTo>
                        <a:lnTo>
                          <a:pt x="3" y="65"/>
                        </a:lnTo>
                        <a:lnTo>
                          <a:pt x="4" y="65"/>
                        </a:lnTo>
                        <a:lnTo>
                          <a:pt x="6" y="64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45" name="Freeform 412"/>
                  <p:cNvSpPr>
                    <a:spLocks/>
                  </p:cNvSpPr>
                  <p:nvPr/>
                </p:nvSpPr>
                <p:spPr bwMode="auto">
                  <a:xfrm>
                    <a:off x="3928" y="852"/>
                    <a:ext cx="7" cy="15"/>
                  </a:xfrm>
                  <a:custGeom>
                    <a:avLst/>
                    <a:gdLst>
                      <a:gd name="T0" fmla="*/ 7 w 7"/>
                      <a:gd name="T1" fmla="*/ 4 h 15"/>
                      <a:gd name="T2" fmla="*/ 7 w 7"/>
                      <a:gd name="T3" fmla="*/ 3 h 15"/>
                      <a:gd name="T4" fmla="*/ 7 w 7"/>
                      <a:gd name="T5" fmla="*/ 1 h 15"/>
                      <a:gd name="T6" fmla="*/ 6 w 7"/>
                      <a:gd name="T7" fmla="*/ 0 h 15"/>
                      <a:gd name="T8" fmla="*/ 4 w 7"/>
                      <a:gd name="T9" fmla="*/ 0 h 15"/>
                      <a:gd name="T10" fmla="*/ 3 w 7"/>
                      <a:gd name="T11" fmla="*/ 0 h 15"/>
                      <a:gd name="T12" fmla="*/ 2 w 7"/>
                      <a:gd name="T13" fmla="*/ 0 h 15"/>
                      <a:gd name="T14" fmla="*/ 1 w 7"/>
                      <a:gd name="T15" fmla="*/ 1 h 15"/>
                      <a:gd name="T16" fmla="*/ 0 w 7"/>
                      <a:gd name="T17" fmla="*/ 3 h 15"/>
                      <a:gd name="T18" fmla="*/ 0 w 7"/>
                      <a:gd name="T19" fmla="*/ 10 h 15"/>
                      <a:gd name="T20" fmla="*/ 0 w 7"/>
                      <a:gd name="T21" fmla="*/ 11 h 15"/>
                      <a:gd name="T22" fmla="*/ 1 w 7"/>
                      <a:gd name="T23" fmla="*/ 12 h 15"/>
                      <a:gd name="T24" fmla="*/ 2 w 7"/>
                      <a:gd name="T25" fmla="*/ 13 h 15"/>
                      <a:gd name="T26" fmla="*/ 3 w 7"/>
                      <a:gd name="T27" fmla="*/ 15 h 15"/>
                      <a:gd name="T28" fmla="*/ 4 w 7"/>
                      <a:gd name="T29" fmla="*/ 15 h 15"/>
                      <a:gd name="T30" fmla="*/ 6 w 7"/>
                      <a:gd name="T31" fmla="*/ 13 h 15"/>
                      <a:gd name="T32" fmla="*/ 7 w 7"/>
                      <a:gd name="T33" fmla="*/ 12 h 15"/>
                      <a:gd name="T34" fmla="*/ 7 w 7"/>
                      <a:gd name="T35" fmla="*/ 11 h 15"/>
                      <a:gd name="T36" fmla="*/ 7 w 7"/>
                      <a:gd name="T37" fmla="*/ 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5">
                        <a:moveTo>
                          <a:pt x="7" y="4"/>
                        </a:moveTo>
                        <a:lnTo>
                          <a:pt x="7" y="3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3"/>
                        </a:lnTo>
                        <a:lnTo>
                          <a:pt x="0" y="10"/>
                        </a:lnTo>
                        <a:lnTo>
                          <a:pt x="0" y="11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5"/>
                        </a:lnTo>
                        <a:lnTo>
                          <a:pt x="4" y="15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46" name="Freeform 413"/>
                  <p:cNvSpPr>
                    <a:spLocks/>
                  </p:cNvSpPr>
                  <p:nvPr/>
                </p:nvSpPr>
                <p:spPr bwMode="auto">
                  <a:xfrm>
                    <a:off x="3928" y="881"/>
                    <a:ext cx="7" cy="64"/>
                  </a:xfrm>
                  <a:custGeom>
                    <a:avLst/>
                    <a:gdLst>
                      <a:gd name="T0" fmla="*/ 7 w 7"/>
                      <a:gd name="T1" fmla="*/ 3 h 64"/>
                      <a:gd name="T2" fmla="*/ 7 w 7"/>
                      <a:gd name="T3" fmla="*/ 2 h 64"/>
                      <a:gd name="T4" fmla="*/ 7 w 7"/>
                      <a:gd name="T5" fmla="*/ 1 h 64"/>
                      <a:gd name="T6" fmla="*/ 6 w 7"/>
                      <a:gd name="T7" fmla="*/ 0 h 64"/>
                      <a:gd name="T8" fmla="*/ 4 w 7"/>
                      <a:gd name="T9" fmla="*/ 0 h 64"/>
                      <a:gd name="T10" fmla="*/ 3 w 7"/>
                      <a:gd name="T11" fmla="*/ 0 h 64"/>
                      <a:gd name="T12" fmla="*/ 2 w 7"/>
                      <a:gd name="T13" fmla="*/ 0 h 64"/>
                      <a:gd name="T14" fmla="*/ 1 w 7"/>
                      <a:gd name="T15" fmla="*/ 1 h 64"/>
                      <a:gd name="T16" fmla="*/ 0 w 7"/>
                      <a:gd name="T17" fmla="*/ 2 h 64"/>
                      <a:gd name="T18" fmla="*/ 0 w 7"/>
                      <a:gd name="T19" fmla="*/ 60 h 64"/>
                      <a:gd name="T20" fmla="*/ 0 w 7"/>
                      <a:gd name="T21" fmla="*/ 61 h 64"/>
                      <a:gd name="T22" fmla="*/ 1 w 7"/>
                      <a:gd name="T23" fmla="*/ 62 h 64"/>
                      <a:gd name="T24" fmla="*/ 2 w 7"/>
                      <a:gd name="T25" fmla="*/ 63 h 64"/>
                      <a:gd name="T26" fmla="*/ 3 w 7"/>
                      <a:gd name="T27" fmla="*/ 64 h 64"/>
                      <a:gd name="T28" fmla="*/ 4 w 7"/>
                      <a:gd name="T29" fmla="*/ 64 h 64"/>
                      <a:gd name="T30" fmla="*/ 6 w 7"/>
                      <a:gd name="T31" fmla="*/ 63 h 64"/>
                      <a:gd name="T32" fmla="*/ 7 w 7"/>
                      <a:gd name="T33" fmla="*/ 62 h 64"/>
                      <a:gd name="T34" fmla="*/ 7 w 7"/>
                      <a:gd name="T35" fmla="*/ 61 h 64"/>
                      <a:gd name="T36" fmla="*/ 7 w 7"/>
                      <a:gd name="T37" fmla="*/ 3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3"/>
                        </a:lnTo>
                        <a:lnTo>
                          <a:pt x="3" y="64"/>
                        </a:lnTo>
                        <a:lnTo>
                          <a:pt x="4" y="64"/>
                        </a:lnTo>
                        <a:lnTo>
                          <a:pt x="6" y="63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47" name="Freeform 414"/>
                  <p:cNvSpPr>
                    <a:spLocks/>
                  </p:cNvSpPr>
                  <p:nvPr/>
                </p:nvSpPr>
                <p:spPr bwMode="auto">
                  <a:xfrm>
                    <a:off x="3928" y="960"/>
                    <a:ext cx="7" cy="14"/>
                  </a:xfrm>
                  <a:custGeom>
                    <a:avLst/>
                    <a:gdLst>
                      <a:gd name="T0" fmla="*/ 7 w 7"/>
                      <a:gd name="T1" fmla="*/ 3 h 14"/>
                      <a:gd name="T2" fmla="*/ 7 w 7"/>
                      <a:gd name="T3" fmla="*/ 2 h 14"/>
                      <a:gd name="T4" fmla="*/ 7 w 7"/>
                      <a:gd name="T5" fmla="*/ 1 h 14"/>
                      <a:gd name="T6" fmla="*/ 6 w 7"/>
                      <a:gd name="T7" fmla="*/ 0 h 14"/>
                      <a:gd name="T8" fmla="*/ 4 w 7"/>
                      <a:gd name="T9" fmla="*/ 0 h 14"/>
                      <a:gd name="T10" fmla="*/ 3 w 7"/>
                      <a:gd name="T11" fmla="*/ 0 h 14"/>
                      <a:gd name="T12" fmla="*/ 2 w 7"/>
                      <a:gd name="T13" fmla="*/ 0 h 14"/>
                      <a:gd name="T14" fmla="*/ 1 w 7"/>
                      <a:gd name="T15" fmla="*/ 1 h 14"/>
                      <a:gd name="T16" fmla="*/ 0 w 7"/>
                      <a:gd name="T17" fmla="*/ 2 h 14"/>
                      <a:gd name="T18" fmla="*/ 0 w 7"/>
                      <a:gd name="T19" fmla="*/ 9 h 14"/>
                      <a:gd name="T20" fmla="*/ 0 w 7"/>
                      <a:gd name="T21" fmla="*/ 11 h 14"/>
                      <a:gd name="T22" fmla="*/ 1 w 7"/>
                      <a:gd name="T23" fmla="*/ 12 h 14"/>
                      <a:gd name="T24" fmla="*/ 2 w 7"/>
                      <a:gd name="T25" fmla="*/ 13 h 14"/>
                      <a:gd name="T26" fmla="*/ 3 w 7"/>
                      <a:gd name="T27" fmla="*/ 14 h 14"/>
                      <a:gd name="T28" fmla="*/ 4 w 7"/>
                      <a:gd name="T29" fmla="*/ 14 h 14"/>
                      <a:gd name="T30" fmla="*/ 6 w 7"/>
                      <a:gd name="T31" fmla="*/ 13 h 14"/>
                      <a:gd name="T32" fmla="*/ 7 w 7"/>
                      <a:gd name="T33" fmla="*/ 12 h 14"/>
                      <a:gd name="T34" fmla="*/ 7 w 7"/>
                      <a:gd name="T35" fmla="*/ 11 h 14"/>
                      <a:gd name="T36" fmla="*/ 7 w 7"/>
                      <a:gd name="T3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9"/>
                        </a:lnTo>
                        <a:lnTo>
                          <a:pt x="0" y="11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4"/>
                        </a:lnTo>
                        <a:lnTo>
                          <a:pt x="4" y="14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1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48" name="Freeform 415"/>
                  <p:cNvSpPr>
                    <a:spLocks/>
                  </p:cNvSpPr>
                  <p:nvPr/>
                </p:nvSpPr>
                <p:spPr bwMode="auto">
                  <a:xfrm>
                    <a:off x="3928" y="989"/>
                    <a:ext cx="7" cy="64"/>
                  </a:xfrm>
                  <a:custGeom>
                    <a:avLst/>
                    <a:gdLst>
                      <a:gd name="T0" fmla="*/ 7 w 7"/>
                      <a:gd name="T1" fmla="*/ 3 h 64"/>
                      <a:gd name="T2" fmla="*/ 7 w 7"/>
                      <a:gd name="T3" fmla="*/ 2 h 64"/>
                      <a:gd name="T4" fmla="*/ 7 w 7"/>
                      <a:gd name="T5" fmla="*/ 1 h 64"/>
                      <a:gd name="T6" fmla="*/ 6 w 7"/>
                      <a:gd name="T7" fmla="*/ 0 h 64"/>
                      <a:gd name="T8" fmla="*/ 4 w 7"/>
                      <a:gd name="T9" fmla="*/ 0 h 64"/>
                      <a:gd name="T10" fmla="*/ 3 w 7"/>
                      <a:gd name="T11" fmla="*/ 0 h 64"/>
                      <a:gd name="T12" fmla="*/ 2 w 7"/>
                      <a:gd name="T13" fmla="*/ 0 h 64"/>
                      <a:gd name="T14" fmla="*/ 1 w 7"/>
                      <a:gd name="T15" fmla="*/ 1 h 64"/>
                      <a:gd name="T16" fmla="*/ 0 w 7"/>
                      <a:gd name="T17" fmla="*/ 2 h 64"/>
                      <a:gd name="T18" fmla="*/ 0 w 7"/>
                      <a:gd name="T19" fmla="*/ 59 h 64"/>
                      <a:gd name="T20" fmla="*/ 0 w 7"/>
                      <a:gd name="T21" fmla="*/ 61 h 64"/>
                      <a:gd name="T22" fmla="*/ 1 w 7"/>
                      <a:gd name="T23" fmla="*/ 62 h 64"/>
                      <a:gd name="T24" fmla="*/ 2 w 7"/>
                      <a:gd name="T25" fmla="*/ 63 h 64"/>
                      <a:gd name="T26" fmla="*/ 3 w 7"/>
                      <a:gd name="T27" fmla="*/ 64 h 64"/>
                      <a:gd name="T28" fmla="*/ 4 w 7"/>
                      <a:gd name="T29" fmla="*/ 64 h 64"/>
                      <a:gd name="T30" fmla="*/ 6 w 7"/>
                      <a:gd name="T31" fmla="*/ 63 h 64"/>
                      <a:gd name="T32" fmla="*/ 7 w 7"/>
                      <a:gd name="T33" fmla="*/ 62 h 64"/>
                      <a:gd name="T34" fmla="*/ 7 w 7"/>
                      <a:gd name="T35" fmla="*/ 61 h 64"/>
                      <a:gd name="T36" fmla="*/ 7 w 7"/>
                      <a:gd name="T37" fmla="*/ 3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59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3"/>
                        </a:lnTo>
                        <a:lnTo>
                          <a:pt x="3" y="64"/>
                        </a:lnTo>
                        <a:lnTo>
                          <a:pt x="4" y="64"/>
                        </a:lnTo>
                        <a:lnTo>
                          <a:pt x="6" y="63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49" name="Freeform 416"/>
                  <p:cNvSpPr>
                    <a:spLocks/>
                  </p:cNvSpPr>
                  <p:nvPr/>
                </p:nvSpPr>
                <p:spPr bwMode="auto">
                  <a:xfrm>
                    <a:off x="3928" y="1068"/>
                    <a:ext cx="7" cy="14"/>
                  </a:xfrm>
                  <a:custGeom>
                    <a:avLst/>
                    <a:gdLst>
                      <a:gd name="T0" fmla="*/ 7 w 7"/>
                      <a:gd name="T1" fmla="*/ 3 h 14"/>
                      <a:gd name="T2" fmla="*/ 7 w 7"/>
                      <a:gd name="T3" fmla="*/ 2 h 14"/>
                      <a:gd name="T4" fmla="*/ 7 w 7"/>
                      <a:gd name="T5" fmla="*/ 1 h 14"/>
                      <a:gd name="T6" fmla="*/ 6 w 7"/>
                      <a:gd name="T7" fmla="*/ 0 h 14"/>
                      <a:gd name="T8" fmla="*/ 4 w 7"/>
                      <a:gd name="T9" fmla="*/ 0 h 14"/>
                      <a:gd name="T10" fmla="*/ 3 w 7"/>
                      <a:gd name="T11" fmla="*/ 0 h 14"/>
                      <a:gd name="T12" fmla="*/ 2 w 7"/>
                      <a:gd name="T13" fmla="*/ 0 h 14"/>
                      <a:gd name="T14" fmla="*/ 1 w 7"/>
                      <a:gd name="T15" fmla="*/ 1 h 14"/>
                      <a:gd name="T16" fmla="*/ 0 w 7"/>
                      <a:gd name="T17" fmla="*/ 2 h 14"/>
                      <a:gd name="T18" fmla="*/ 0 w 7"/>
                      <a:gd name="T19" fmla="*/ 9 h 14"/>
                      <a:gd name="T20" fmla="*/ 0 w 7"/>
                      <a:gd name="T21" fmla="*/ 10 h 14"/>
                      <a:gd name="T22" fmla="*/ 1 w 7"/>
                      <a:gd name="T23" fmla="*/ 12 h 14"/>
                      <a:gd name="T24" fmla="*/ 2 w 7"/>
                      <a:gd name="T25" fmla="*/ 13 h 14"/>
                      <a:gd name="T26" fmla="*/ 3 w 7"/>
                      <a:gd name="T27" fmla="*/ 14 h 14"/>
                      <a:gd name="T28" fmla="*/ 4 w 7"/>
                      <a:gd name="T29" fmla="*/ 14 h 14"/>
                      <a:gd name="T30" fmla="*/ 6 w 7"/>
                      <a:gd name="T31" fmla="*/ 13 h 14"/>
                      <a:gd name="T32" fmla="*/ 7 w 7"/>
                      <a:gd name="T33" fmla="*/ 12 h 14"/>
                      <a:gd name="T34" fmla="*/ 7 w 7"/>
                      <a:gd name="T35" fmla="*/ 10 h 14"/>
                      <a:gd name="T36" fmla="*/ 7 w 7"/>
                      <a:gd name="T3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9"/>
                        </a:lnTo>
                        <a:lnTo>
                          <a:pt x="0" y="10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4"/>
                        </a:lnTo>
                        <a:lnTo>
                          <a:pt x="4" y="14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0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50" name="Freeform 417"/>
                  <p:cNvSpPr>
                    <a:spLocks/>
                  </p:cNvSpPr>
                  <p:nvPr/>
                </p:nvSpPr>
                <p:spPr bwMode="auto">
                  <a:xfrm>
                    <a:off x="3928" y="1096"/>
                    <a:ext cx="7" cy="65"/>
                  </a:xfrm>
                  <a:custGeom>
                    <a:avLst/>
                    <a:gdLst>
                      <a:gd name="T0" fmla="*/ 7 w 7"/>
                      <a:gd name="T1" fmla="*/ 4 h 65"/>
                      <a:gd name="T2" fmla="*/ 7 w 7"/>
                      <a:gd name="T3" fmla="*/ 3 h 65"/>
                      <a:gd name="T4" fmla="*/ 7 w 7"/>
                      <a:gd name="T5" fmla="*/ 1 h 65"/>
                      <a:gd name="T6" fmla="*/ 6 w 7"/>
                      <a:gd name="T7" fmla="*/ 0 h 65"/>
                      <a:gd name="T8" fmla="*/ 4 w 7"/>
                      <a:gd name="T9" fmla="*/ 0 h 65"/>
                      <a:gd name="T10" fmla="*/ 3 w 7"/>
                      <a:gd name="T11" fmla="*/ 0 h 65"/>
                      <a:gd name="T12" fmla="*/ 2 w 7"/>
                      <a:gd name="T13" fmla="*/ 0 h 65"/>
                      <a:gd name="T14" fmla="*/ 1 w 7"/>
                      <a:gd name="T15" fmla="*/ 1 h 65"/>
                      <a:gd name="T16" fmla="*/ 0 w 7"/>
                      <a:gd name="T17" fmla="*/ 3 h 65"/>
                      <a:gd name="T18" fmla="*/ 0 w 7"/>
                      <a:gd name="T19" fmla="*/ 60 h 65"/>
                      <a:gd name="T20" fmla="*/ 0 w 7"/>
                      <a:gd name="T21" fmla="*/ 61 h 65"/>
                      <a:gd name="T22" fmla="*/ 1 w 7"/>
                      <a:gd name="T23" fmla="*/ 62 h 65"/>
                      <a:gd name="T24" fmla="*/ 2 w 7"/>
                      <a:gd name="T25" fmla="*/ 64 h 65"/>
                      <a:gd name="T26" fmla="*/ 3 w 7"/>
                      <a:gd name="T27" fmla="*/ 65 h 65"/>
                      <a:gd name="T28" fmla="*/ 4 w 7"/>
                      <a:gd name="T29" fmla="*/ 65 h 65"/>
                      <a:gd name="T30" fmla="*/ 6 w 7"/>
                      <a:gd name="T31" fmla="*/ 64 h 65"/>
                      <a:gd name="T32" fmla="*/ 7 w 7"/>
                      <a:gd name="T33" fmla="*/ 62 h 65"/>
                      <a:gd name="T34" fmla="*/ 7 w 7"/>
                      <a:gd name="T35" fmla="*/ 61 h 65"/>
                      <a:gd name="T36" fmla="*/ 7 w 7"/>
                      <a:gd name="T37" fmla="*/ 4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5">
                        <a:moveTo>
                          <a:pt x="7" y="4"/>
                        </a:moveTo>
                        <a:lnTo>
                          <a:pt x="7" y="3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3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4"/>
                        </a:lnTo>
                        <a:lnTo>
                          <a:pt x="3" y="65"/>
                        </a:lnTo>
                        <a:lnTo>
                          <a:pt x="4" y="65"/>
                        </a:lnTo>
                        <a:lnTo>
                          <a:pt x="6" y="64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51" name="Freeform 418"/>
                  <p:cNvSpPr>
                    <a:spLocks/>
                  </p:cNvSpPr>
                  <p:nvPr/>
                </p:nvSpPr>
                <p:spPr bwMode="auto">
                  <a:xfrm>
                    <a:off x="3928" y="1175"/>
                    <a:ext cx="7" cy="15"/>
                  </a:xfrm>
                  <a:custGeom>
                    <a:avLst/>
                    <a:gdLst>
                      <a:gd name="T0" fmla="*/ 7 w 7"/>
                      <a:gd name="T1" fmla="*/ 4 h 15"/>
                      <a:gd name="T2" fmla="*/ 7 w 7"/>
                      <a:gd name="T3" fmla="*/ 3 h 15"/>
                      <a:gd name="T4" fmla="*/ 7 w 7"/>
                      <a:gd name="T5" fmla="*/ 1 h 15"/>
                      <a:gd name="T6" fmla="*/ 6 w 7"/>
                      <a:gd name="T7" fmla="*/ 0 h 15"/>
                      <a:gd name="T8" fmla="*/ 4 w 7"/>
                      <a:gd name="T9" fmla="*/ 0 h 15"/>
                      <a:gd name="T10" fmla="*/ 3 w 7"/>
                      <a:gd name="T11" fmla="*/ 0 h 15"/>
                      <a:gd name="T12" fmla="*/ 2 w 7"/>
                      <a:gd name="T13" fmla="*/ 0 h 15"/>
                      <a:gd name="T14" fmla="*/ 1 w 7"/>
                      <a:gd name="T15" fmla="*/ 1 h 15"/>
                      <a:gd name="T16" fmla="*/ 0 w 7"/>
                      <a:gd name="T17" fmla="*/ 3 h 15"/>
                      <a:gd name="T18" fmla="*/ 0 w 7"/>
                      <a:gd name="T19" fmla="*/ 10 h 15"/>
                      <a:gd name="T20" fmla="*/ 0 w 7"/>
                      <a:gd name="T21" fmla="*/ 11 h 15"/>
                      <a:gd name="T22" fmla="*/ 1 w 7"/>
                      <a:gd name="T23" fmla="*/ 12 h 15"/>
                      <a:gd name="T24" fmla="*/ 2 w 7"/>
                      <a:gd name="T25" fmla="*/ 13 h 15"/>
                      <a:gd name="T26" fmla="*/ 3 w 7"/>
                      <a:gd name="T27" fmla="*/ 15 h 15"/>
                      <a:gd name="T28" fmla="*/ 4 w 7"/>
                      <a:gd name="T29" fmla="*/ 15 h 15"/>
                      <a:gd name="T30" fmla="*/ 6 w 7"/>
                      <a:gd name="T31" fmla="*/ 13 h 15"/>
                      <a:gd name="T32" fmla="*/ 7 w 7"/>
                      <a:gd name="T33" fmla="*/ 12 h 15"/>
                      <a:gd name="T34" fmla="*/ 7 w 7"/>
                      <a:gd name="T35" fmla="*/ 11 h 15"/>
                      <a:gd name="T36" fmla="*/ 7 w 7"/>
                      <a:gd name="T37" fmla="*/ 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5">
                        <a:moveTo>
                          <a:pt x="7" y="4"/>
                        </a:moveTo>
                        <a:lnTo>
                          <a:pt x="7" y="3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3"/>
                        </a:lnTo>
                        <a:lnTo>
                          <a:pt x="0" y="10"/>
                        </a:lnTo>
                        <a:lnTo>
                          <a:pt x="0" y="11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5"/>
                        </a:lnTo>
                        <a:lnTo>
                          <a:pt x="4" y="15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52" name="Freeform 419"/>
                  <p:cNvSpPr>
                    <a:spLocks/>
                  </p:cNvSpPr>
                  <p:nvPr/>
                </p:nvSpPr>
                <p:spPr bwMode="auto">
                  <a:xfrm>
                    <a:off x="3928" y="1204"/>
                    <a:ext cx="7" cy="65"/>
                  </a:xfrm>
                  <a:custGeom>
                    <a:avLst/>
                    <a:gdLst>
                      <a:gd name="T0" fmla="*/ 7 w 7"/>
                      <a:gd name="T1" fmla="*/ 4 h 65"/>
                      <a:gd name="T2" fmla="*/ 7 w 7"/>
                      <a:gd name="T3" fmla="*/ 2 h 65"/>
                      <a:gd name="T4" fmla="*/ 7 w 7"/>
                      <a:gd name="T5" fmla="*/ 1 h 65"/>
                      <a:gd name="T6" fmla="*/ 6 w 7"/>
                      <a:gd name="T7" fmla="*/ 0 h 65"/>
                      <a:gd name="T8" fmla="*/ 4 w 7"/>
                      <a:gd name="T9" fmla="*/ 0 h 65"/>
                      <a:gd name="T10" fmla="*/ 3 w 7"/>
                      <a:gd name="T11" fmla="*/ 0 h 65"/>
                      <a:gd name="T12" fmla="*/ 2 w 7"/>
                      <a:gd name="T13" fmla="*/ 0 h 65"/>
                      <a:gd name="T14" fmla="*/ 1 w 7"/>
                      <a:gd name="T15" fmla="*/ 1 h 65"/>
                      <a:gd name="T16" fmla="*/ 0 w 7"/>
                      <a:gd name="T17" fmla="*/ 2 h 65"/>
                      <a:gd name="T18" fmla="*/ 0 w 7"/>
                      <a:gd name="T19" fmla="*/ 60 h 65"/>
                      <a:gd name="T20" fmla="*/ 0 w 7"/>
                      <a:gd name="T21" fmla="*/ 61 h 65"/>
                      <a:gd name="T22" fmla="*/ 1 w 7"/>
                      <a:gd name="T23" fmla="*/ 62 h 65"/>
                      <a:gd name="T24" fmla="*/ 2 w 7"/>
                      <a:gd name="T25" fmla="*/ 63 h 65"/>
                      <a:gd name="T26" fmla="*/ 3 w 7"/>
                      <a:gd name="T27" fmla="*/ 65 h 65"/>
                      <a:gd name="T28" fmla="*/ 4 w 7"/>
                      <a:gd name="T29" fmla="*/ 65 h 65"/>
                      <a:gd name="T30" fmla="*/ 6 w 7"/>
                      <a:gd name="T31" fmla="*/ 63 h 65"/>
                      <a:gd name="T32" fmla="*/ 7 w 7"/>
                      <a:gd name="T33" fmla="*/ 62 h 65"/>
                      <a:gd name="T34" fmla="*/ 7 w 7"/>
                      <a:gd name="T35" fmla="*/ 61 h 65"/>
                      <a:gd name="T36" fmla="*/ 7 w 7"/>
                      <a:gd name="T37" fmla="*/ 4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5">
                        <a:moveTo>
                          <a:pt x="7" y="4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3"/>
                        </a:lnTo>
                        <a:lnTo>
                          <a:pt x="3" y="65"/>
                        </a:lnTo>
                        <a:lnTo>
                          <a:pt x="4" y="65"/>
                        </a:lnTo>
                        <a:lnTo>
                          <a:pt x="6" y="63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53" name="Freeform 420"/>
                  <p:cNvSpPr>
                    <a:spLocks/>
                  </p:cNvSpPr>
                  <p:nvPr/>
                </p:nvSpPr>
                <p:spPr bwMode="auto">
                  <a:xfrm>
                    <a:off x="3928" y="1283"/>
                    <a:ext cx="7" cy="14"/>
                  </a:xfrm>
                  <a:custGeom>
                    <a:avLst/>
                    <a:gdLst>
                      <a:gd name="T0" fmla="*/ 7 w 7"/>
                      <a:gd name="T1" fmla="*/ 4 h 14"/>
                      <a:gd name="T2" fmla="*/ 7 w 7"/>
                      <a:gd name="T3" fmla="*/ 2 h 14"/>
                      <a:gd name="T4" fmla="*/ 7 w 7"/>
                      <a:gd name="T5" fmla="*/ 1 h 14"/>
                      <a:gd name="T6" fmla="*/ 6 w 7"/>
                      <a:gd name="T7" fmla="*/ 0 h 14"/>
                      <a:gd name="T8" fmla="*/ 4 w 7"/>
                      <a:gd name="T9" fmla="*/ 0 h 14"/>
                      <a:gd name="T10" fmla="*/ 3 w 7"/>
                      <a:gd name="T11" fmla="*/ 0 h 14"/>
                      <a:gd name="T12" fmla="*/ 2 w 7"/>
                      <a:gd name="T13" fmla="*/ 0 h 14"/>
                      <a:gd name="T14" fmla="*/ 1 w 7"/>
                      <a:gd name="T15" fmla="*/ 1 h 14"/>
                      <a:gd name="T16" fmla="*/ 0 w 7"/>
                      <a:gd name="T17" fmla="*/ 2 h 14"/>
                      <a:gd name="T18" fmla="*/ 0 w 7"/>
                      <a:gd name="T19" fmla="*/ 9 h 14"/>
                      <a:gd name="T20" fmla="*/ 0 w 7"/>
                      <a:gd name="T21" fmla="*/ 11 h 14"/>
                      <a:gd name="T22" fmla="*/ 1 w 7"/>
                      <a:gd name="T23" fmla="*/ 12 h 14"/>
                      <a:gd name="T24" fmla="*/ 2 w 7"/>
                      <a:gd name="T25" fmla="*/ 13 h 14"/>
                      <a:gd name="T26" fmla="*/ 3 w 7"/>
                      <a:gd name="T27" fmla="*/ 14 h 14"/>
                      <a:gd name="T28" fmla="*/ 4 w 7"/>
                      <a:gd name="T29" fmla="*/ 14 h 14"/>
                      <a:gd name="T30" fmla="*/ 6 w 7"/>
                      <a:gd name="T31" fmla="*/ 13 h 14"/>
                      <a:gd name="T32" fmla="*/ 7 w 7"/>
                      <a:gd name="T33" fmla="*/ 12 h 14"/>
                      <a:gd name="T34" fmla="*/ 7 w 7"/>
                      <a:gd name="T35" fmla="*/ 11 h 14"/>
                      <a:gd name="T36" fmla="*/ 7 w 7"/>
                      <a:gd name="T37" fmla="*/ 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4">
                        <a:moveTo>
                          <a:pt x="7" y="4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9"/>
                        </a:lnTo>
                        <a:lnTo>
                          <a:pt x="0" y="11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4"/>
                        </a:lnTo>
                        <a:lnTo>
                          <a:pt x="4" y="14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54" name="Freeform 421"/>
                  <p:cNvSpPr>
                    <a:spLocks/>
                  </p:cNvSpPr>
                  <p:nvPr/>
                </p:nvSpPr>
                <p:spPr bwMode="auto">
                  <a:xfrm>
                    <a:off x="3928" y="1312"/>
                    <a:ext cx="7" cy="64"/>
                  </a:xfrm>
                  <a:custGeom>
                    <a:avLst/>
                    <a:gdLst>
                      <a:gd name="T0" fmla="*/ 7 w 7"/>
                      <a:gd name="T1" fmla="*/ 3 h 64"/>
                      <a:gd name="T2" fmla="*/ 7 w 7"/>
                      <a:gd name="T3" fmla="*/ 2 h 64"/>
                      <a:gd name="T4" fmla="*/ 7 w 7"/>
                      <a:gd name="T5" fmla="*/ 1 h 64"/>
                      <a:gd name="T6" fmla="*/ 6 w 7"/>
                      <a:gd name="T7" fmla="*/ 0 h 64"/>
                      <a:gd name="T8" fmla="*/ 4 w 7"/>
                      <a:gd name="T9" fmla="*/ 0 h 64"/>
                      <a:gd name="T10" fmla="*/ 3 w 7"/>
                      <a:gd name="T11" fmla="*/ 0 h 64"/>
                      <a:gd name="T12" fmla="*/ 2 w 7"/>
                      <a:gd name="T13" fmla="*/ 0 h 64"/>
                      <a:gd name="T14" fmla="*/ 1 w 7"/>
                      <a:gd name="T15" fmla="*/ 1 h 64"/>
                      <a:gd name="T16" fmla="*/ 0 w 7"/>
                      <a:gd name="T17" fmla="*/ 2 h 64"/>
                      <a:gd name="T18" fmla="*/ 0 w 7"/>
                      <a:gd name="T19" fmla="*/ 59 h 64"/>
                      <a:gd name="T20" fmla="*/ 0 w 7"/>
                      <a:gd name="T21" fmla="*/ 61 h 64"/>
                      <a:gd name="T22" fmla="*/ 1 w 7"/>
                      <a:gd name="T23" fmla="*/ 62 h 64"/>
                      <a:gd name="T24" fmla="*/ 2 w 7"/>
                      <a:gd name="T25" fmla="*/ 63 h 64"/>
                      <a:gd name="T26" fmla="*/ 3 w 7"/>
                      <a:gd name="T27" fmla="*/ 64 h 64"/>
                      <a:gd name="T28" fmla="*/ 4 w 7"/>
                      <a:gd name="T29" fmla="*/ 64 h 64"/>
                      <a:gd name="T30" fmla="*/ 6 w 7"/>
                      <a:gd name="T31" fmla="*/ 63 h 64"/>
                      <a:gd name="T32" fmla="*/ 7 w 7"/>
                      <a:gd name="T33" fmla="*/ 62 h 64"/>
                      <a:gd name="T34" fmla="*/ 7 w 7"/>
                      <a:gd name="T35" fmla="*/ 61 h 64"/>
                      <a:gd name="T36" fmla="*/ 7 w 7"/>
                      <a:gd name="T37" fmla="*/ 3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59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3"/>
                        </a:lnTo>
                        <a:lnTo>
                          <a:pt x="3" y="64"/>
                        </a:lnTo>
                        <a:lnTo>
                          <a:pt x="4" y="64"/>
                        </a:lnTo>
                        <a:lnTo>
                          <a:pt x="6" y="63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55" name="Freeform 422"/>
                  <p:cNvSpPr>
                    <a:spLocks/>
                  </p:cNvSpPr>
                  <p:nvPr/>
                </p:nvSpPr>
                <p:spPr bwMode="auto">
                  <a:xfrm>
                    <a:off x="3928" y="1391"/>
                    <a:ext cx="7" cy="14"/>
                  </a:xfrm>
                  <a:custGeom>
                    <a:avLst/>
                    <a:gdLst>
                      <a:gd name="T0" fmla="*/ 7 w 7"/>
                      <a:gd name="T1" fmla="*/ 3 h 14"/>
                      <a:gd name="T2" fmla="*/ 7 w 7"/>
                      <a:gd name="T3" fmla="*/ 2 h 14"/>
                      <a:gd name="T4" fmla="*/ 7 w 7"/>
                      <a:gd name="T5" fmla="*/ 1 h 14"/>
                      <a:gd name="T6" fmla="*/ 6 w 7"/>
                      <a:gd name="T7" fmla="*/ 0 h 14"/>
                      <a:gd name="T8" fmla="*/ 4 w 7"/>
                      <a:gd name="T9" fmla="*/ 0 h 14"/>
                      <a:gd name="T10" fmla="*/ 3 w 7"/>
                      <a:gd name="T11" fmla="*/ 0 h 14"/>
                      <a:gd name="T12" fmla="*/ 2 w 7"/>
                      <a:gd name="T13" fmla="*/ 0 h 14"/>
                      <a:gd name="T14" fmla="*/ 1 w 7"/>
                      <a:gd name="T15" fmla="*/ 1 h 14"/>
                      <a:gd name="T16" fmla="*/ 0 w 7"/>
                      <a:gd name="T17" fmla="*/ 2 h 14"/>
                      <a:gd name="T18" fmla="*/ 0 w 7"/>
                      <a:gd name="T19" fmla="*/ 9 h 14"/>
                      <a:gd name="T20" fmla="*/ 0 w 7"/>
                      <a:gd name="T21" fmla="*/ 10 h 14"/>
                      <a:gd name="T22" fmla="*/ 1 w 7"/>
                      <a:gd name="T23" fmla="*/ 12 h 14"/>
                      <a:gd name="T24" fmla="*/ 2 w 7"/>
                      <a:gd name="T25" fmla="*/ 13 h 14"/>
                      <a:gd name="T26" fmla="*/ 3 w 7"/>
                      <a:gd name="T27" fmla="*/ 14 h 14"/>
                      <a:gd name="T28" fmla="*/ 4 w 7"/>
                      <a:gd name="T29" fmla="*/ 14 h 14"/>
                      <a:gd name="T30" fmla="*/ 6 w 7"/>
                      <a:gd name="T31" fmla="*/ 13 h 14"/>
                      <a:gd name="T32" fmla="*/ 7 w 7"/>
                      <a:gd name="T33" fmla="*/ 12 h 14"/>
                      <a:gd name="T34" fmla="*/ 7 w 7"/>
                      <a:gd name="T35" fmla="*/ 10 h 14"/>
                      <a:gd name="T36" fmla="*/ 7 w 7"/>
                      <a:gd name="T3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9"/>
                        </a:lnTo>
                        <a:lnTo>
                          <a:pt x="0" y="10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4"/>
                        </a:lnTo>
                        <a:lnTo>
                          <a:pt x="4" y="14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0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56" name="Freeform 423"/>
                  <p:cNvSpPr>
                    <a:spLocks/>
                  </p:cNvSpPr>
                  <p:nvPr/>
                </p:nvSpPr>
                <p:spPr bwMode="auto">
                  <a:xfrm>
                    <a:off x="3928" y="1419"/>
                    <a:ext cx="7" cy="65"/>
                  </a:xfrm>
                  <a:custGeom>
                    <a:avLst/>
                    <a:gdLst>
                      <a:gd name="T0" fmla="*/ 7 w 7"/>
                      <a:gd name="T1" fmla="*/ 4 h 65"/>
                      <a:gd name="T2" fmla="*/ 7 w 7"/>
                      <a:gd name="T3" fmla="*/ 3 h 65"/>
                      <a:gd name="T4" fmla="*/ 7 w 7"/>
                      <a:gd name="T5" fmla="*/ 2 h 65"/>
                      <a:gd name="T6" fmla="*/ 6 w 7"/>
                      <a:gd name="T7" fmla="*/ 0 h 65"/>
                      <a:gd name="T8" fmla="*/ 4 w 7"/>
                      <a:gd name="T9" fmla="*/ 0 h 65"/>
                      <a:gd name="T10" fmla="*/ 3 w 7"/>
                      <a:gd name="T11" fmla="*/ 0 h 65"/>
                      <a:gd name="T12" fmla="*/ 2 w 7"/>
                      <a:gd name="T13" fmla="*/ 0 h 65"/>
                      <a:gd name="T14" fmla="*/ 1 w 7"/>
                      <a:gd name="T15" fmla="*/ 2 h 65"/>
                      <a:gd name="T16" fmla="*/ 0 w 7"/>
                      <a:gd name="T17" fmla="*/ 3 h 65"/>
                      <a:gd name="T18" fmla="*/ 0 w 7"/>
                      <a:gd name="T19" fmla="*/ 60 h 65"/>
                      <a:gd name="T20" fmla="*/ 0 w 7"/>
                      <a:gd name="T21" fmla="*/ 61 h 65"/>
                      <a:gd name="T22" fmla="*/ 1 w 7"/>
                      <a:gd name="T23" fmla="*/ 63 h 65"/>
                      <a:gd name="T24" fmla="*/ 2 w 7"/>
                      <a:gd name="T25" fmla="*/ 64 h 65"/>
                      <a:gd name="T26" fmla="*/ 3 w 7"/>
                      <a:gd name="T27" fmla="*/ 65 h 65"/>
                      <a:gd name="T28" fmla="*/ 4 w 7"/>
                      <a:gd name="T29" fmla="*/ 65 h 65"/>
                      <a:gd name="T30" fmla="*/ 6 w 7"/>
                      <a:gd name="T31" fmla="*/ 64 h 65"/>
                      <a:gd name="T32" fmla="*/ 7 w 7"/>
                      <a:gd name="T33" fmla="*/ 63 h 65"/>
                      <a:gd name="T34" fmla="*/ 7 w 7"/>
                      <a:gd name="T35" fmla="*/ 61 h 65"/>
                      <a:gd name="T36" fmla="*/ 7 w 7"/>
                      <a:gd name="T37" fmla="*/ 4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5">
                        <a:moveTo>
                          <a:pt x="7" y="4"/>
                        </a:moveTo>
                        <a:lnTo>
                          <a:pt x="7" y="3"/>
                        </a:lnTo>
                        <a:lnTo>
                          <a:pt x="7" y="2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2"/>
                        </a:lnTo>
                        <a:lnTo>
                          <a:pt x="0" y="3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3"/>
                        </a:lnTo>
                        <a:lnTo>
                          <a:pt x="2" y="64"/>
                        </a:lnTo>
                        <a:lnTo>
                          <a:pt x="3" y="65"/>
                        </a:lnTo>
                        <a:lnTo>
                          <a:pt x="4" y="65"/>
                        </a:lnTo>
                        <a:lnTo>
                          <a:pt x="6" y="64"/>
                        </a:lnTo>
                        <a:lnTo>
                          <a:pt x="7" y="63"/>
                        </a:lnTo>
                        <a:lnTo>
                          <a:pt x="7" y="6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57" name="Freeform 424"/>
                  <p:cNvSpPr>
                    <a:spLocks/>
                  </p:cNvSpPr>
                  <p:nvPr/>
                </p:nvSpPr>
                <p:spPr bwMode="auto">
                  <a:xfrm>
                    <a:off x="3928" y="1498"/>
                    <a:ext cx="7" cy="15"/>
                  </a:xfrm>
                  <a:custGeom>
                    <a:avLst/>
                    <a:gdLst>
                      <a:gd name="T0" fmla="*/ 7 w 7"/>
                      <a:gd name="T1" fmla="*/ 4 h 15"/>
                      <a:gd name="T2" fmla="*/ 7 w 7"/>
                      <a:gd name="T3" fmla="*/ 3 h 15"/>
                      <a:gd name="T4" fmla="*/ 7 w 7"/>
                      <a:gd name="T5" fmla="*/ 1 h 15"/>
                      <a:gd name="T6" fmla="*/ 6 w 7"/>
                      <a:gd name="T7" fmla="*/ 0 h 15"/>
                      <a:gd name="T8" fmla="*/ 4 w 7"/>
                      <a:gd name="T9" fmla="*/ 0 h 15"/>
                      <a:gd name="T10" fmla="*/ 3 w 7"/>
                      <a:gd name="T11" fmla="*/ 0 h 15"/>
                      <a:gd name="T12" fmla="*/ 2 w 7"/>
                      <a:gd name="T13" fmla="*/ 0 h 15"/>
                      <a:gd name="T14" fmla="*/ 1 w 7"/>
                      <a:gd name="T15" fmla="*/ 1 h 15"/>
                      <a:gd name="T16" fmla="*/ 0 w 7"/>
                      <a:gd name="T17" fmla="*/ 3 h 15"/>
                      <a:gd name="T18" fmla="*/ 0 w 7"/>
                      <a:gd name="T19" fmla="*/ 10 h 15"/>
                      <a:gd name="T20" fmla="*/ 0 w 7"/>
                      <a:gd name="T21" fmla="*/ 11 h 15"/>
                      <a:gd name="T22" fmla="*/ 1 w 7"/>
                      <a:gd name="T23" fmla="*/ 12 h 15"/>
                      <a:gd name="T24" fmla="*/ 2 w 7"/>
                      <a:gd name="T25" fmla="*/ 13 h 15"/>
                      <a:gd name="T26" fmla="*/ 3 w 7"/>
                      <a:gd name="T27" fmla="*/ 15 h 15"/>
                      <a:gd name="T28" fmla="*/ 4 w 7"/>
                      <a:gd name="T29" fmla="*/ 15 h 15"/>
                      <a:gd name="T30" fmla="*/ 6 w 7"/>
                      <a:gd name="T31" fmla="*/ 13 h 15"/>
                      <a:gd name="T32" fmla="*/ 7 w 7"/>
                      <a:gd name="T33" fmla="*/ 12 h 15"/>
                      <a:gd name="T34" fmla="*/ 7 w 7"/>
                      <a:gd name="T35" fmla="*/ 11 h 15"/>
                      <a:gd name="T36" fmla="*/ 7 w 7"/>
                      <a:gd name="T37" fmla="*/ 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5">
                        <a:moveTo>
                          <a:pt x="7" y="4"/>
                        </a:moveTo>
                        <a:lnTo>
                          <a:pt x="7" y="3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3"/>
                        </a:lnTo>
                        <a:lnTo>
                          <a:pt x="0" y="10"/>
                        </a:lnTo>
                        <a:lnTo>
                          <a:pt x="0" y="11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5"/>
                        </a:lnTo>
                        <a:lnTo>
                          <a:pt x="4" y="15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58" name="Freeform 425"/>
                  <p:cNvSpPr>
                    <a:spLocks/>
                  </p:cNvSpPr>
                  <p:nvPr/>
                </p:nvSpPr>
                <p:spPr bwMode="auto">
                  <a:xfrm>
                    <a:off x="3928" y="1527"/>
                    <a:ext cx="7" cy="65"/>
                  </a:xfrm>
                  <a:custGeom>
                    <a:avLst/>
                    <a:gdLst>
                      <a:gd name="T0" fmla="*/ 7 w 7"/>
                      <a:gd name="T1" fmla="*/ 4 h 65"/>
                      <a:gd name="T2" fmla="*/ 7 w 7"/>
                      <a:gd name="T3" fmla="*/ 2 h 65"/>
                      <a:gd name="T4" fmla="*/ 7 w 7"/>
                      <a:gd name="T5" fmla="*/ 1 h 65"/>
                      <a:gd name="T6" fmla="*/ 6 w 7"/>
                      <a:gd name="T7" fmla="*/ 0 h 65"/>
                      <a:gd name="T8" fmla="*/ 4 w 7"/>
                      <a:gd name="T9" fmla="*/ 0 h 65"/>
                      <a:gd name="T10" fmla="*/ 3 w 7"/>
                      <a:gd name="T11" fmla="*/ 0 h 65"/>
                      <a:gd name="T12" fmla="*/ 2 w 7"/>
                      <a:gd name="T13" fmla="*/ 0 h 65"/>
                      <a:gd name="T14" fmla="*/ 1 w 7"/>
                      <a:gd name="T15" fmla="*/ 1 h 65"/>
                      <a:gd name="T16" fmla="*/ 0 w 7"/>
                      <a:gd name="T17" fmla="*/ 2 h 65"/>
                      <a:gd name="T18" fmla="*/ 0 w 7"/>
                      <a:gd name="T19" fmla="*/ 60 h 65"/>
                      <a:gd name="T20" fmla="*/ 0 w 7"/>
                      <a:gd name="T21" fmla="*/ 61 h 65"/>
                      <a:gd name="T22" fmla="*/ 1 w 7"/>
                      <a:gd name="T23" fmla="*/ 62 h 65"/>
                      <a:gd name="T24" fmla="*/ 2 w 7"/>
                      <a:gd name="T25" fmla="*/ 63 h 65"/>
                      <a:gd name="T26" fmla="*/ 3 w 7"/>
                      <a:gd name="T27" fmla="*/ 65 h 65"/>
                      <a:gd name="T28" fmla="*/ 4 w 7"/>
                      <a:gd name="T29" fmla="*/ 65 h 65"/>
                      <a:gd name="T30" fmla="*/ 6 w 7"/>
                      <a:gd name="T31" fmla="*/ 63 h 65"/>
                      <a:gd name="T32" fmla="*/ 7 w 7"/>
                      <a:gd name="T33" fmla="*/ 62 h 65"/>
                      <a:gd name="T34" fmla="*/ 7 w 7"/>
                      <a:gd name="T35" fmla="*/ 61 h 65"/>
                      <a:gd name="T36" fmla="*/ 7 w 7"/>
                      <a:gd name="T37" fmla="*/ 4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5">
                        <a:moveTo>
                          <a:pt x="7" y="4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3"/>
                        </a:lnTo>
                        <a:lnTo>
                          <a:pt x="3" y="65"/>
                        </a:lnTo>
                        <a:lnTo>
                          <a:pt x="4" y="65"/>
                        </a:lnTo>
                        <a:lnTo>
                          <a:pt x="6" y="63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59" name="Freeform 426"/>
                  <p:cNvSpPr>
                    <a:spLocks/>
                  </p:cNvSpPr>
                  <p:nvPr/>
                </p:nvSpPr>
                <p:spPr bwMode="auto">
                  <a:xfrm>
                    <a:off x="3928" y="1606"/>
                    <a:ext cx="7" cy="14"/>
                  </a:xfrm>
                  <a:custGeom>
                    <a:avLst/>
                    <a:gdLst>
                      <a:gd name="T0" fmla="*/ 7 w 7"/>
                      <a:gd name="T1" fmla="*/ 4 h 14"/>
                      <a:gd name="T2" fmla="*/ 7 w 7"/>
                      <a:gd name="T3" fmla="*/ 2 h 14"/>
                      <a:gd name="T4" fmla="*/ 7 w 7"/>
                      <a:gd name="T5" fmla="*/ 1 h 14"/>
                      <a:gd name="T6" fmla="*/ 6 w 7"/>
                      <a:gd name="T7" fmla="*/ 0 h 14"/>
                      <a:gd name="T8" fmla="*/ 4 w 7"/>
                      <a:gd name="T9" fmla="*/ 0 h 14"/>
                      <a:gd name="T10" fmla="*/ 3 w 7"/>
                      <a:gd name="T11" fmla="*/ 0 h 14"/>
                      <a:gd name="T12" fmla="*/ 2 w 7"/>
                      <a:gd name="T13" fmla="*/ 0 h 14"/>
                      <a:gd name="T14" fmla="*/ 1 w 7"/>
                      <a:gd name="T15" fmla="*/ 1 h 14"/>
                      <a:gd name="T16" fmla="*/ 0 w 7"/>
                      <a:gd name="T17" fmla="*/ 2 h 14"/>
                      <a:gd name="T18" fmla="*/ 0 w 7"/>
                      <a:gd name="T19" fmla="*/ 10 h 14"/>
                      <a:gd name="T20" fmla="*/ 0 w 7"/>
                      <a:gd name="T21" fmla="*/ 11 h 14"/>
                      <a:gd name="T22" fmla="*/ 1 w 7"/>
                      <a:gd name="T23" fmla="*/ 12 h 14"/>
                      <a:gd name="T24" fmla="*/ 2 w 7"/>
                      <a:gd name="T25" fmla="*/ 13 h 14"/>
                      <a:gd name="T26" fmla="*/ 3 w 7"/>
                      <a:gd name="T27" fmla="*/ 14 h 14"/>
                      <a:gd name="T28" fmla="*/ 4 w 7"/>
                      <a:gd name="T29" fmla="*/ 14 h 14"/>
                      <a:gd name="T30" fmla="*/ 6 w 7"/>
                      <a:gd name="T31" fmla="*/ 13 h 14"/>
                      <a:gd name="T32" fmla="*/ 7 w 7"/>
                      <a:gd name="T33" fmla="*/ 12 h 14"/>
                      <a:gd name="T34" fmla="*/ 7 w 7"/>
                      <a:gd name="T35" fmla="*/ 11 h 14"/>
                      <a:gd name="T36" fmla="*/ 7 w 7"/>
                      <a:gd name="T37" fmla="*/ 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4">
                        <a:moveTo>
                          <a:pt x="7" y="4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10"/>
                        </a:lnTo>
                        <a:lnTo>
                          <a:pt x="0" y="11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4"/>
                        </a:lnTo>
                        <a:lnTo>
                          <a:pt x="4" y="14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60" name="Freeform 427"/>
                  <p:cNvSpPr>
                    <a:spLocks/>
                  </p:cNvSpPr>
                  <p:nvPr/>
                </p:nvSpPr>
                <p:spPr bwMode="auto">
                  <a:xfrm>
                    <a:off x="3928" y="1635"/>
                    <a:ext cx="7" cy="64"/>
                  </a:xfrm>
                  <a:custGeom>
                    <a:avLst/>
                    <a:gdLst>
                      <a:gd name="T0" fmla="*/ 7 w 7"/>
                      <a:gd name="T1" fmla="*/ 3 h 64"/>
                      <a:gd name="T2" fmla="*/ 7 w 7"/>
                      <a:gd name="T3" fmla="*/ 2 h 64"/>
                      <a:gd name="T4" fmla="*/ 7 w 7"/>
                      <a:gd name="T5" fmla="*/ 1 h 64"/>
                      <a:gd name="T6" fmla="*/ 6 w 7"/>
                      <a:gd name="T7" fmla="*/ 0 h 64"/>
                      <a:gd name="T8" fmla="*/ 4 w 7"/>
                      <a:gd name="T9" fmla="*/ 0 h 64"/>
                      <a:gd name="T10" fmla="*/ 3 w 7"/>
                      <a:gd name="T11" fmla="*/ 0 h 64"/>
                      <a:gd name="T12" fmla="*/ 2 w 7"/>
                      <a:gd name="T13" fmla="*/ 0 h 64"/>
                      <a:gd name="T14" fmla="*/ 1 w 7"/>
                      <a:gd name="T15" fmla="*/ 1 h 64"/>
                      <a:gd name="T16" fmla="*/ 0 w 7"/>
                      <a:gd name="T17" fmla="*/ 2 h 64"/>
                      <a:gd name="T18" fmla="*/ 0 w 7"/>
                      <a:gd name="T19" fmla="*/ 60 h 64"/>
                      <a:gd name="T20" fmla="*/ 0 w 7"/>
                      <a:gd name="T21" fmla="*/ 61 h 64"/>
                      <a:gd name="T22" fmla="*/ 1 w 7"/>
                      <a:gd name="T23" fmla="*/ 62 h 64"/>
                      <a:gd name="T24" fmla="*/ 2 w 7"/>
                      <a:gd name="T25" fmla="*/ 63 h 64"/>
                      <a:gd name="T26" fmla="*/ 3 w 7"/>
                      <a:gd name="T27" fmla="*/ 64 h 64"/>
                      <a:gd name="T28" fmla="*/ 4 w 7"/>
                      <a:gd name="T29" fmla="*/ 64 h 64"/>
                      <a:gd name="T30" fmla="*/ 6 w 7"/>
                      <a:gd name="T31" fmla="*/ 63 h 64"/>
                      <a:gd name="T32" fmla="*/ 7 w 7"/>
                      <a:gd name="T33" fmla="*/ 62 h 64"/>
                      <a:gd name="T34" fmla="*/ 7 w 7"/>
                      <a:gd name="T35" fmla="*/ 61 h 64"/>
                      <a:gd name="T36" fmla="*/ 7 w 7"/>
                      <a:gd name="T37" fmla="*/ 3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3"/>
                        </a:lnTo>
                        <a:lnTo>
                          <a:pt x="3" y="64"/>
                        </a:lnTo>
                        <a:lnTo>
                          <a:pt x="4" y="64"/>
                        </a:lnTo>
                        <a:lnTo>
                          <a:pt x="6" y="63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61" name="Freeform 428"/>
                  <p:cNvSpPr>
                    <a:spLocks/>
                  </p:cNvSpPr>
                  <p:nvPr/>
                </p:nvSpPr>
                <p:spPr bwMode="auto">
                  <a:xfrm>
                    <a:off x="3928" y="1714"/>
                    <a:ext cx="7" cy="14"/>
                  </a:xfrm>
                  <a:custGeom>
                    <a:avLst/>
                    <a:gdLst>
                      <a:gd name="T0" fmla="*/ 7 w 7"/>
                      <a:gd name="T1" fmla="*/ 3 h 14"/>
                      <a:gd name="T2" fmla="*/ 7 w 7"/>
                      <a:gd name="T3" fmla="*/ 2 h 14"/>
                      <a:gd name="T4" fmla="*/ 7 w 7"/>
                      <a:gd name="T5" fmla="*/ 1 h 14"/>
                      <a:gd name="T6" fmla="*/ 6 w 7"/>
                      <a:gd name="T7" fmla="*/ 0 h 14"/>
                      <a:gd name="T8" fmla="*/ 4 w 7"/>
                      <a:gd name="T9" fmla="*/ 0 h 14"/>
                      <a:gd name="T10" fmla="*/ 3 w 7"/>
                      <a:gd name="T11" fmla="*/ 0 h 14"/>
                      <a:gd name="T12" fmla="*/ 2 w 7"/>
                      <a:gd name="T13" fmla="*/ 0 h 14"/>
                      <a:gd name="T14" fmla="*/ 1 w 7"/>
                      <a:gd name="T15" fmla="*/ 1 h 14"/>
                      <a:gd name="T16" fmla="*/ 0 w 7"/>
                      <a:gd name="T17" fmla="*/ 2 h 14"/>
                      <a:gd name="T18" fmla="*/ 0 w 7"/>
                      <a:gd name="T19" fmla="*/ 9 h 14"/>
                      <a:gd name="T20" fmla="*/ 0 w 7"/>
                      <a:gd name="T21" fmla="*/ 10 h 14"/>
                      <a:gd name="T22" fmla="*/ 1 w 7"/>
                      <a:gd name="T23" fmla="*/ 12 h 14"/>
                      <a:gd name="T24" fmla="*/ 2 w 7"/>
                      <a:gd name="T25" fmla="*/ 13 h 14"/>
                      <a:gd name="T26" fmla="*/ 3 w 7"/>
                      <a:gd name="T27" fmla="*/ 14 h 14"/>
                      <a:gd name="T28" fmla="*/ 4 w 7"/>
                      <a:gd name="T29" fmla="*/ 14 h 14"/>
                      <a:gd name="T30" fmla="*/ 6 w 7"/>
                      <a:gd name="T31" fmla="*/ 13 h 14"/>
                      <a:gd name="T32" fmla="*/ 7 w 7"/>
                      <a:gd name="T33" fmla="*/ 12 h 14"/>
                      <a:gd name="T34" fmla="*/ 7 w 7"/>
                      <a:gd name="T35" fmla="*/ 10 h 14"/>
                      <a:gd name="T36" fmla="*/ 7 w 7"/>
                      <a:gd name="T3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9"/>
                        </a:lnTo>
                        <a:lnTo>
                          <a:pt x="0" y="10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4"/>
                        </a:lnTo>
                        <a:lnTo>
                          <a:pt x="4" y="14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0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62" name="Freeform 429"/>
                  <p:cNvSpPr>
                    <a:spLocks/>
                  </p:cNvSpPr>
                  <p:nvPr/>
                </p:nvSpPr>
                <p:spPr bwMode="auto">
                  <a:xfrm>
                    <a:off x="3928" y="1742"/>
                    <a:ext cx="7" cy="65"/>
                  </a:xfrm>
                  <a:custGeom>
                    <a:avLst/>
                    <a:gdLst>
                      <a:gd name="T0" fmla="*/ 7 w 7"/>
                      <a:gd name="T1" fmla="*/ 4 h 65"/>
                      <a:gd name="T2" fmla="*/ 7 w 7"/>
                      <a:gd name="T3" fmla="*/ 3 h 65"/>
                      <a:gd name="T4" fmla="*/ 7 w 7"/>
                      <a:gd name="T5" fmla="*/ 2 h 65"/>
                      <a:gd name="T6" fmla="*/ 6 w 7"/>
                      <a:gd name="T7" fmla="*/ 0 h 65"/>
                      <a:gd name="T8" fmla="*/ 4 w 7"/>
                      <a:gd name="T9" fmla="*/ 0 h 65"/>
                      <a:gd name="T10" fmla="*/ 3 w 7"/>
                      <a:gd name="T11" fmla="*/ 0 h 65"/>
                      <a:gd name="T12" fmla="*/ 2 w 7"/>
                      <a:gd name="T13" fmla="*/ 0 h 65"/>
                      <a:gd name="T14" fmla="*/ 1 w 7"/>
                      <a:gd name="T15" fmla="*/ 2 h 65"/>
                      <a:gd name="T16" fmla="*/ 0 w 7"/>
                      <a:gd name="T17" fmla="*/ 3 h 65"/>
                      <a:gd name="T18" fmla="*/ 0 w 7"/>
                      <a:gd name="T19" fmla="*/ 60 h 65"/>
                      <a:gd name="T20" fmla="*/ 0 w 7"/>
                      <a:gd name="T21" fmla="*/ 61 h 65"/>
                      <a:gd name="T22" fmla="*/ 1 w 7"/>
                      <a:gd name="T23" fmla="*/ 63 h 65"/>
                      <a:gd name="T24" fmla="*/ 2 w 7"/>
                      <a:gd name="T25" fmla="*/ 64 h 65"/>
                      <a:gd name="T26" fmla="*/ 3 w 7"/>
                      <a:gd name="T27" fmla="*/ 65 h 65"/>
                      <a:gd name="T28" fmla="*/ 4 w 7"/>
                      <a:gd name="T29" fmla="*/ 65 h 65"/>
                      <a:gd name="T30" fmla="*/ 6 w 7"/>
                      <a:gd name="T31" fmla="*/ 64 h 65"/>
                      <a:gd name="T32" fmla="*/ 7 w 7"/>
                      <a:gd name="T33" fmla="*/ 63 h 65"/>
                      <a:gd name="T34" fmla="*/ 7 w 7"/>
                      <a:gd name="T35" fmla="*/ 61 h 65"/>
                      <a:gd name="T36" fmla="*/ 7 w 7"/>
                      <a:gd name="T37" fmla="*/ 4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5">
                        <a:moveTo>
                          <a:pt x="7" y="4"/>
                        </a:moveTo>
                        <a:lnTo>
                          <a:pt x="7" y="3"/>
                        </a:lnTo>
                        <a:lnTo>
                          <a:pt x="7" y="2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2"/>
                        </a:lnTo>
                        <a:lnTo>
                          <a:pt x="0" y="3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3"/>
                        </a:lnTo>
                        <a:lnTo>
                          <a:pt x="2" y="64"/>
                        </a:lnTo>
                        <a:lnTo>
                          <a:pt x="3" y="65"/>
                        </a:lnTo>
                        <a:lnTo>
                          <a:pt x="4" y="65"/>
                        </a:lnTo>
                        <a:lnTo>
                          <a:pt x="6" y="64"/>
                        </a:lnTo>
                        <a:lnTo>
                          <a:pt x="7" y="63"/>
                        </a:lnTo>
                        <a:lnTo>
                          <a:pt x="7" y="6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63" name="Freeform 430"/>
                  <p:cNvSpPr>
                    <a:spLocks/>
                  </p:cNvSpPr>
                  <p:nvPr/>
                </p:nvSpPr>
                <p:spPr bwMode="auto">
                  <a:xfrm>
                    <a:off x="3928" y="1821"/>
                    <a:ext cx="7" cy="15"/>
                  </a:xfrm>
                  <a:custGeom>
                    <a:avLst/>
                    <a:gdLst>
                      <a:gd name="T0" fmla="*/ 7 w 7"/>
                      <a:gd name="T1" fmla="*/ 4 h 15"/>
                      <a:gd name="T2" fmla="*/ 7 w 7"/>
                      <a:gd name="T3" fmla="*/ 3 h 15"/>
                      <a:gd name="T4" fmla="*/ 7 w 7"/>
                      <a:gd name="T5" fmla="*/ 2 h 15"/>
                      <a:gd name="T6" fmla="*/ 6 w 7"/>
                      <a:gd name="T7" fmla="*/ 0 h 15"/>
                      <a:gd name="T8" fmla="*/ 4 w 7"/>
                      <a:gd name="T9" fmla="*/ 0 h 15"/>
                      <a:gd name="T10" fmla="*/ 3 w 7"/>
                      <a:gd name="T11" fmla="*/ 0 h 15"/>
                      <a:gd name="T12" fmla="*/ 2 w 7"/>
                      <a:gd name="T13" fmla="*/ 0 h 15"/>
                      <a:gd name="T14" fmla="*/ 1 w 7"/>
                      <a:gd name="T15" fmla="*/ 2 h 15"/>
                      <a:gd name="T16" fmla="*/ 0 w 7"/>
                      <a:gd name="T17" fmla="*/ 3 h 15"/>
                      <a:gd name="T18" fmla="*/ 0 w 7"/>
                      <a:gd name="T19" fmla="*/ 10 h 15"/>
                      <a:gd name="T20" fmla="*/ 0 w 7"/>
                      <a:gd name="T21" fmla="*/ 11 h 15"/>
                      <a:gd name="T22" fmla="*/ 1 w 7"/>
                      <a:gd name="T23" fmla="*/ 12 h 15"/>
                      <a:gd name="T24" fmla="*/ 2 w 7"/>
                      <a:gd name="T25" fmla="*/ 14 h 15"/>
                      <a:gd name="T26" fmla="*/ 3 w 7"/>
                      <a:gd name="T27" fmla="*/ 15 h 15"/>
                      <a:gd name="T28" fmla="*/ 4 w 7"/>
                      <a:gd name="T29" fmla="*/ 15 h 15"/>
                      <a:gd name="T30" fmla="*/ 6 w 7"/>
                      <a:gd name="T31" fmla="*/ 14 h 15"/>
                      <a:gd name="T32" fmla="*/ 7 w 7"/>
                      <a:gd name="T33" fmla="*/ 12 h 15"/>
                      <a:gd name="T34" fmla="*/ 7 w 7"/>
                      <a:gd name="T35" fmla="*/ 11 h 15"/>
                      <a:gd name="T36" fmla="*/ 7 w 7"/>
                      <a:gd name="T37" fmla="*/ 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5">
                        <a:moveTo>
                          <a:pt x="7" y="4"/>
                        </a:moveTo>
                        <a:lnTo>
                          <a:pt x="7" y="3"/>
                        </a:lnTo>
                        <a:lnTo>
                          <a:pt x="7" y="2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2"/>
                        </a:lnTo>
                        <a:lnTo>
                          <a:pt x="0" y="3"/>
                        </a:lnTo>
                        <a:lnTo>
                          <a:pt x="0" y="10"/>
                        </a:lnTo>
                        <a:lnTo>
                          <a:pt x="0" y="11"/>
                        </a:lnTo>
                        <a:lnTo>
                          <a:pt x="1" y="12"/>
                        </a:lnTo>
                        <a:lnTo>
                          <a:pt x="2" y="14"/>
                        </a:lnTo>
                        <a:lnTo>
                          <a:pt x="3" y="15"/>
                        </a:lnTo>
                        <a:lnTo>
                          <a:pt x="4" y="15"/>
                        </a:lnTo>
                        <a:lnTo>
                          <a:pt x="6" y="14"/>
                        </a:lnTo>
                        <a:lnTo>
                          <a:pt x="7" y="12"/>
                        </a:lnTo>
                        <a:lnTo>
                          <a:pt x="7" y="1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64" name="Freeform 431"/>
                  <p:cNvSpPr>
                    <a:spLocks/>
                  </p:cNvSpPr>
                  <p:nvPr/>
                </p:nvSpPr>
                <p:spPr bwMode="auto">
                  <a:xfrm>
                    <a:off x="3928" y="1850"/>
                    <a:ext cx="7" cy="65"/>
                  </a:xfrm>
                  <a:custGeom>
                    <a:avLst/>
                    <a:gdLst>
                      <a:gd name="T0" fmla="*/ 7 w 7"/>
                      <a:gd name="T1" fmla="*/ 4 h 65"/>
                      <a:gd name="T2" fmla="*/ 7 w 7"/>
                      <a:gd name="T3" fmla="*/ 2 h 65"/>
                      <a:gd name="T4" fmla="*/ 7 w 7"/>
                      <a:gd name="T5" fmla="*/ 1 h 65"/>
                      <a:gd name="T6" fmla="*/ 6 w 7"/>
                      <a:gd name="T7" fmla="*/ 0 h 65"/>
                      <a:gd name="T8" fmla="*/ 4 w 7"/>
                      <a:gd name="T9" fmla="*/ 0 h 65"/>
                      <a:gd name="T10" fmla="*/ 3 w 7"/>
                      <a:gd name="T11" fmla="*/ 0 h 65"/>
                      <a:gd name="T12" fmla="*/ 2 w 7"/>
                      <a:gd name="T13" fmla="*/ 0 h 65"/>
                      <a:gd name="T14" fmla="*/ 1 w 7"/>
                      <a:gd name="T15" fmla="*/ 1 h 65"/>
                      <a:gd name="T16" fmla="*/ 0 w 7"/>
                      <a:gd name="T17" fmla="*/ 2 h 65"/>
                      <a:gd name="T18" fmla="*/ 0 w 7"/>
                      <a:gd name="T19" fmla="*/ 60 h 65"/>
                      <a:gd name="T20" fmla="*/ 0 w 7"/>
                      <a:gd name="T21" fmla="*/ 61 h 65"/>
                      <a:gd name="T22" fmla="*/ 1 w 7"/>
                      <a:gd name="T23" fmla="*/ 62 h 65"/>
                      <a:gd name="T24" fmla="*/ 2 w 7"/>
                      <a:gd name="T25" fmla="*/ 64 h 65"/>
                      <a:gd name="T26" fmla="*/ 3 w 7"/>
                      <a:gd name="T27" fmla="*/ 65 h 65"/>
                      <a:gd name="T28" fmla="*/ 4 w 7"/>
                      <a:gd name="T29" fmla="*/ 65 h 65"/>
                      <a:gd name="T30" fmla="*/ 6 w 7"/>
                      <a:gd name="T31" fmla="*/ 64 h 65"/>
                      <a:gd name="T32" fmla="*/ 7 w 7"/>
                      <a:gd name="T33" fmla="*/ 62 h 65"/>
                      <a:gd name="T34" fmla="*/ 7 w 7"/>
                      <a:gd name="T35" fmla="*/ 61 h 65"/>
                      <a:gd name="T36" fmla="*/ 7 w 7"/>
                      <a:gd name="T37" fmla="*/ 4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5">
                        <a:moveTo>
                          <a:pt x="7" y="4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4"/>
                        </a:lnTo>
                        <a:lnTo>
                          <a:pt x="3" y="65"/>
                        </a:lnTo>
                        <a:lnTo>
                          <a:pt x="4" y="65"/>
                        </a:lnTo>
                        <a:lnTo>
                          <a:pt x="6" y="64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65" name="Freeform 432"/>
                  <p:cNvSpPr>
                    <a:spLocks/>
                  </p:cNvSpPr>
                  <p:nvPr/>
                </p:nvSpPr>
                <p:spPr bwMode="auto">
                  <a:xfrm>
                    <a:off x="3928" y="1929"/>
                    <a:ext cx="7" cy="14"/>
                  </a:xfrm>
                  <a:custGeom>
                    <a:avLst/>
                    <a:gdLst>
                      <a:gd name="T0" fmla="*/ 7 w 7"/>
                      <a:gd name="T1" fmla="*/ 4 h 14"/>
                      <a:gd name="T2" fmla="*/ 7 w 7"/>
                      <a:gd name="T3" fmla="*/ 2 h 14"/>
                      <a:gd name="T4" fmla="*/ 7 w 7"/>
                      <a:gd name="T5" fmla="*/ 1 h 14"/>
                      <a:gd name="T6" fmla="*/ 6 w 7"/>
                      <a:gd name="T7" fmla="*/ 0 h 14"/>
                      <a:gd name="T8" fmla="*/ 4 w 7"/>
                      <a:gd name="T9" fmla="*/ 0 h 14"/>
                      <a:gd name="T10" fmla="*/ 3 w 7"/>
                      <a:gd name="T11" fmla="*/ 0 h 14"/>
                      <a:gd name="T12" fmla="*/ 2 w 7"/>
                      <a:gd name="T13" fmla="*/ 0 h 14"/>
                      <a:gd name="T14" fmla="*/ 1 w 7"/>
                      <a:gd name="T15" fmla="*/ 1 h 14"/>
                      <a:gd name="T16" fmla="*/ 0 w 7"/>
                      <a:gd name="T17" fmla="*/ 2 h 14"/>
                      <a:gd name="T18" fmla="*/ 0 w 7"/>
                      <a:gd name="T19" fmla="*/ 10 h 14"/>
                      <a:gd name="T20" fmla="*/ 0 w 7"/>
                      <a:gd name="T21" fmla="*/ 11 h 14"/>
                      <a:gd name="T22" fmla="*/ 1 w 7"/>
                      <a:gd name="T23" fmla="*/ 12 h 14"/>
                      <a:gd name="T24" fmla="*/ 2 w 7"/>
                      <a:gd name="T25" fmla="*/ 13 h 14"/>
                      <a:gd name="T26" fmla="*/ 3 w 7"/>
                      <a:gd name="T27" fmla="*/ 14 h 14"/>
                      <a:gd name="T28" fmla="*/ 4 w 7"/>
                      <a:gd name="T29" fmla="*/ 14 h 14"/>
                      <a:gd name="T30" fmla="*/ 6 w 7"/>
                      <a:gd name="T31" fmla="*/ 13 h 14"/>
                      <a:gd name="T32" fmla="*/ 7 w 7"/>
                      <a:gd name="T33" fmla="*/ 12 h 14"/>
                      <a:gd name="T34" fmla="*/ 7 w 7"/>
                      <a:gd name="T35" fmla="*/ 11 h 14"/>
                      <a:gd name="T36" fmla="*/ 7 w 7"/>
                      <a:gd name="T37" fmla="*/ 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4">
                        <a:moveTo>
                          <a:pt x="7" y="4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10"/>
                        </a:lnTo>
                        <a:lnTo>
                          <a:pt x="0" y="11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4"/>
                        </a:lnTo>
                        <a:lnTo>
                          <a:pt x="4" y="14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66" name="Freeform 433"/>
                  <p:cNvSpPr>
                    <a:spLocks/>
                  </p:cNvSpPr>
                  <p:nvPr/>
                </p:nvSpPr>
                <p:spPr bwMode="auto">
                  <a:xfrm>
                    <a:off x="3928" y="1958"/>
                    <a:ext cx="7" cy="64"/>
                  </a:xfrm>
                  <a:custGeom>
                    <a:avLst/>
                    <a:gdLst>
                      <a:gd name="T0" fmla="*/ 7 w 7"/>
                      <a:gd name="T1" fmla="*/ 3 h 64"/>
                      <a:gd name="T2" fmla="*/ 7 w 7"/>
                      <a:gd name="T3" fmla="*/ 2 h 64"/>
                      <a:gd name="T4" fmla="*/ 7 w 7"/>
                      <a:gd name="T5" fmla="*/ 1 h 64"/>
                      <a:gd name="T6" fmla="*/ 6 w 7"/>
                      <a:gd name="T7" fmla="*/ 0 h 64"/>
                      <a:gd name="T8" fmla="*/ 4 w 7"/>
                      <a:gd name="T9" fmla="*/ 0 h 64"/>
                      <a:gd name="T10" fmla="*/ 3 w 7"/>
                      <a:gd name="T11" fmla="*/ 0 h 64"/>
                      <a:gd name="T12" fmla="*/ 2 w 7"/>
                      <a:gd name="T13" fmla="*/ 0 h 64"/>
                      <a:gd name="T14" fmla="*/ 1 w 7"/>
                      <a:gd name="T15" fmla="*/ 1 h 64"/>
                      <a:gd name="T16" fmla="*/ 0 w 7"/>
                      <a:gd name="T17" fmla="*/ 2 h 64"/>
                      <a:gd name="T18" fmla="*/ 0 w 7"/>
                      <a:gd name="T19" fmla="*/ 60 h 64"/>
                      <a:gd name="T20" fmla="*/ 0 w 7"/>
                      <a:gd name="T21" fmla="*/ 61 h 64"/>
                      <a:gd name="T22" fmla="*/ 1 w 7"/>
                      <a:gd name="T23" fmla="*/ 62 h 64"/>
                      <a:gd name="T24" fmla="*/ 2 w 7"/>
                      <a:gd name="T25" fmla="*/ 63 h 64"/>
                      <a:gd name="T26" fmla="*/ 3 w 7"/>
                      <a:gd name="T27" fmla="*/ 64 h 64"/>
                      <a:gd name="T28" fmla="*/ 4 w 7"/>
                      <a:gd name="T29" fmla="*/ 64 h 64"/>
                      <a:gd name="T30" fmla="*/ 6 w 7"/>
                      <a:gd name="T31" fmla="*/ 63 h 64"/>
                      <a:gd name="T32" fmla="*/ 7 w 7"/>
                      <a:gd name="T33" fmla="*/ 62 h 64"/>
                      <a:gd name="T34" fmla="*/ 7 w 7"/>
                      <a:gd name="T35" fmla="*/ 61 h 64"/>
                      <a:gd name="T36" fmla="*/ 7 w 7"/>
                      <a:gd name="T37" fmla="*/ 3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3"/>
                        </a:lnTo>
                        <a:lnTo>
                          <a:pt x="3" y="64"/>
                        </a:lnTo>
                        <a:lnTo>
                          <a:pt x="4" y="64"/>
                        </a:lnTo>
                        <a:lnTo>
                          <a:pt x="6" y="63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67" name="Freeform 434"/>
                  <p:cNvSpPr>
                    <a:spLocks/>
                  </p:cNvSpPr>
                  <p:nvPr/>
                </p:nvSpPr>
                <p:spPr bwMode="auto">
                  <a:xfrm>
                    <a:off x="3928" y="2037"/>
                    <a:ext cx="7" cy="14"/>
                  </a:xfrm>
                  <a:custGeom>
                    <a:avLst/>
                    <a:gdLst>
                      <a:gd name="T0" fmla="*/ 7 w 7"/>
                      <a:gd name="T1" fmla="*/ 3 h 14"/>
                      <a:gd name="T2" fmla="*/ 7 w 7"/>
                      <a:gd name="T3" fmla="*/ 2 h 14"/>
                      <a:gd name="T4" fmla="*/ 7 w 7"/>
                      <a:gd name="T5" fmla="*/ 1 h 14"/>
                      <a:gd name="T6" fmla="*/ 6 w 7"/>
                      <a:gd name="T7" fmla="*/ 0 h 14"/>
                      <a:gd name="T8" fmla="*/ 4 w 7"/>
                      <a:gd name="T9" fmla="*/ 0 h 14"/>
                      <a:gd name="T10" fmla="*/ 3 w 7"/>
                      <a:gd name="T11" fmla="*/ 0 h 14"/>
                      <a:gd name="T12" fmla="*/ 2 w 7"/>
                      <a:gd name="T13" fmla="*/ 0 h 14"/>
                      <a:gd name="T14" fmla="*/ 1 w 7"/>
                      <a:gd name="T15" fmla="*/ 1 h 14"/>
                      <a:gd name="T16" fmla="*/ 0 w 7"/>
                      <a:gd name="T17" fmla="*/ 2 h 14"/>
                      <a:gd name="T18" fmla="*/ 0 w 7"/>
                      <a:gd name="T19" fmla="*/ 9 h 14"/>
                      <a:gd name="T20" fmla="*/ 0 w 7"/>
                      <a:gd name="T21" fmla="*/ 11 h 14"/>
                      <a:gd name="T22" fmla="*/ 1 w 7"/>
                      <a:gd name="T23" fmla="*/ 12 h 14"/>
                      <a:gd name="T24" fmla="*/ 2 w 7"/>
                      <a:gd name="T25" fmla="*/ 13 h 14"/>
                      <a:gd name="T26" fmla="*/ 3 w 7"/>
                      <a:gd name="T27" fmla="*/ 14 h 14"/>
                      <a:gd name="T28" fmla="*/ 4 w 7"/>
                      <a:gd name="T29" fmla="*/ 14 h 14"/>
                      <a:gd name="T30" fmla="*/ 6 w 7"/>
                      <a:gd name="T31" fmla="*/ 13 h 14"/>
                      <a:gd name="T32" fmla="*/ 7 w 7"/>
                      <a:gd name="T33" fmla="*/ 12 h 14"/>
                      <a:gd name="T34" fmla="*/ 7 w 7"/>
                      <a:gd name="T35" fmla="*/ 11 h 14"/>
                      <a:gd name="T36" fmla="*/ 7 w 7"/>
                      <a:gd name="T3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9"/>
                        </a:lnTo>
                        <a:lnTo>
                          <a:pt x="0" y="11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4"/>
                        </a:lnTo>
                        <a:lnTo>
                          <a:pt x="4" y="14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1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68" name="Freeform 435"/>
                  <p:cNvSpPr>
                    <a:spLocks/>
                  </p:cNvSpPr>
                  <p:nvPr/>
                </p:nvSpPr>
                <p:spPr bwMode="auto">
                  <a:xfrm>
                    <a:off x="3928" y="2065"/>
                    <a:ext cx="7" cy="65"/>
                  </a:xfrm>
                  <a:custGeom>
                    <a:avLst/>
                    <a:gdLst>
                      <a:gd name="T0" fmla="*/ 7 w 7"/>
                      <a:gd name="T1" fmla="*/ 4 h 65"/>
                      <a:gd name="T2" fmla="*/ 7 w 7"/>
                      <a:gd name="T3" fmla="*/ 3 h 65"/>
                      <a:gd name="T4" fmla="*/ 7 w 7"/>
                      <a:gd name="T5" fmla="*/ 2 h 65"/>
                      <a:gd name="T6" fmla="*/ 6 w 7"/>
                      <a:gd name="T7" fmla="*/ 0 h 65"/>
                      <a:gd name="T8" fmla="*/ 4 w 7"/>
                      <a:gd name="T9" fmla="*/ 0 h 65"/>
                      <a:gd name="T10" fmla="*/ 3 w 7"/>
                      <a:gd name="T11" fmla="*/ 0 h 65"/>
                      <a:gd name="T12" fmla="*/ 2 w 7"/>
                      <a:gd name="T13" fmla="*/ 0 h 65"/>
                      <a:gd name="T14" fmla="*/ 1 w 7"/>
                      <a:gd name="T15" fmla="*/ 2 h 65"/>
                      <a:gd name="T16" fmla="*/ 0 w 7"/>
                      <a:gd name="T17" fmla="*/ 3 h 65"/>
                      <a:gd name="T18" fmla="*/ 0 w 7"/>
                      <a:gd name="T19" fmla="*/ 60 h 65"/>
                      <a:gd name="T20" fmla="*/ 0 w 7"/>
                      <a:gd name="T21" fmla="*/ 61 h 65"/>
                      <a:gd name="T22" fmla="*/ 1 w 7"/>
                      <a:gd name="T23" fmla="*/ 63 h 65"/>
                      <a:gd name="T24" fmla="*/ 2 w 7"/>
                      <a:gd name="T25" fmla="*/ 64 h 65"/>
                      <a:gd name="T26" fmla="*/ 3 w 7"/>
                      <a:gd name="T27" fmla="*/ 65 h 65"/>
                      <a:gd name="T28" fmla="*/ 4 w 7"/>
                      <a:gd name="T29" fmla="*/ 65 h 65"/>
                      <a:gd name="T30" fmla="*/ 6 w 7"/>
                      <a:gd name="T31" fmla="*/ 64 h 65"/>
                      <a:gd name="T32" fmla="*/ 7 w 7"/>
                      <a:gd name="T33" fmla="*/ 63 h 65"/>
                      <a:gd name="T34" fmla="*/ 7 w 7"/>
                      <a:gd name="T35" fmla="*/ 61 h 65"/>
                      <a:gd name="T36" fmla="*/ 7 w 7"/>
                      <a:gd name="T37" fmla="*/ 4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5">
                        <a:moveTo>
                          <a:pt x="7" y="4"/>
                        </a:moveTo>
                        <a:lnTo>
                          <a:pt x="7" y="3"/>
                        </a:lnTo>
                        <a:lnTo>
                          <a:pt x="7" y="2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2"/>
                        </a:lnTo>
                        <a:lnTo>
                          <a:pt x="0" y="3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3"/>
                        </a:lnTo>
                        <a:lnTo>
                          <a:pt x="2" y="64"/>
                        </a:lnTo>
                        <a:lnTo>
                          <a:pt x="3" y="65"/>
                        </a:lnTo>
                        <a:lnTo>
                          <a:pt x="4" y="65"/>
                        </a:lnTo>
                        <a:lnTo>
                          <a:pt x="6" y="64"/>
                        </a:lnTo>
                        <a:lnTo>
                          <a:pt x="7" y="63"/>
                        </a:lnTo>
                        <a:lnTo>
                          <a:pt x="7" y="6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69" name="Freeform 436"/>
                  <p:cNvSpPr>
                    <a:spLocks/>
                  </p:cNvSpPr>
                  <p:nvPr/>
                </p:nvSpPr>
                <p:spPr bwMode="auto">
                  <a:xfrm>
                    <a:off x="3928" y="2144"/>
                    <a:ext cx="7" cy="15"/>
                  </a:xfrm>
                  <a:custGeom>
                    <a:avLst/>
                    <a:gdLst>
                      <a:gd name="T0" fmla="*/ 7 w 7"/>
                      <a:gd name="T1" fmla="*/ 4 h 15"/>
                      <a:gd name="T2" fmla="*/ 7 w 7"/>
                      <a:gd name="T3" fmla="*/ 3 h 15"/>
                      <a:gd name="T4" fmla="*/ 7 w 7"/>
                      <a:gd name="T5" fmla="*/ 2 h 15"/>
                      <a:gd name="T6" fmla="*/ 6 w 7"/>
                      <a:gd name="T7" fmla="*/ 0 h 15"/>
                      <a:gd name="T8" fmla="*/ 4 w 7"/>
                      <a:gd name="T9" fmla="*/ 0 h 15"/>
                      <a:gd name="T10" fmla="*/ 3 w 7"/>
                      <a:gd name="T11" fmla="*/ 0 h 15"/>
                      <a:gd name="T12" fmla="*/ 2 w 7"/>
                      <a:gd name="T13" fmla="*/ 0 h 15"/>
                      <a:gd name="T14" fmla="*/ 1 w 7"/>
                      <a:gd name="T15" fmla="*/ 2 h 15"/>
                      <a:gd name="T16" fmla="*/ 0 w 7"/>
                      <a:gd name="T17" fmla="*/ 3 h 15"/>
                      <a:gd name="T18" fmla="*/ 0 w 7"/>
                      <a:gd name="T19" fmla="*/ 10 h 15"/>
                      <a:gd name="T20" fmla="*/ 0 w 7"/>
                      <a:gd name="T21" fmla="*/ 11 h 15"/>
                      <a:gd name="T22" fmla="*/ 1 w 7"/>
                      <a:gd name="T23" fmla="*/ 12 h 15"/>
                      <a:gd name="T24" fmla="*/ 2 w 7"/>
                      <a:gd name="T25" fmla="*/ 14 h 15"/>
                      <a:gd name="T26" fmla="*/ 3 w 7"/>
                      <a:gd name="T27" fmla="*/ 15 h 15"/>
                      <a:gd name="T28" fmla="*/ 4 w 7"/>
                      <a:gd name="T29" fmla="*/ 15 h 15"/>
                      <a:gd name="T30" fmla="*/ 6 w 7"/>
                      <a:gd name="T31" fmla="*/ 14 h 15"/>
                      <a:gd name="T32" fmla="*/ 7 w 7"/>
                      <a:gd name="T33" fmla="*/ 12 h 15"/>
                      <a:gd name="T34" fmla="*/ 7 w 7"/>
                      <a:gd name="T35" fmla="*/ 11 h 15"/>
                      <a:gd name="T36" fmla="*/ 7 w 7"/>
                      <a:gd name="T37" fmla="*/ 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5">
                        <a:moveTo>
                          <a:pt x="7" y="4"/>
                        </a:moveTo>
                        <a:lnTo>
                          <a:pt x="7" y="3"/>
                        </a:lnTo>
                        <a:lnTo>
                          <a:pt x="7" y="2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2"/>
                        </a:lnTo>
                        <a:lnTo>
                          <a:pt x="0" y="3"/>
                        </a:lnTo>
                        <a:lnTo>
                          <a:pt x="0" y="10"/>
                        </a:lnTo>
                        <a:lnTo>
                          <a:pt x="0" y="11"/>
                        </a:lnTo>
                        <a:lnTo>
                          <a:pt x="1" y="12"/>
                        </a:lnTo>
                        <a:lnTo>
                          <a:pt x="2" y="14"/>
                        </a:lnTo>
                        <a:lnTo>
                          <a:pt x="3" y="15"/>
                        </a:lnTo>
                        <a:lnTo>
                          <a:pt x="4" y="15"/>
                        </a:lnTo>
                        <a:lnTo>
                          <a:pt x="6" y="14"/>
                        </a:lnTo>
                        <a:lnTo>
                          <a:pt x="7" y="12"/>
                        </a:lnTo>
                        <a:lnTo>
                          <a:pt x="7" y="1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70" name="Freeform 437"/>
                  <p:cNvSpPr>
                    <a:spLocks/>
                  </p:cNvSpPr>
                  <p:nvPr/>
                </p:nvSpPr>
                <p:spPr bwMode="auto">
                  <a:xfrm>
                    <a:off x="3928" y="2173"/>
                    <a:ext cx="7" cy="65"/>
                  </a:xfrm>
                  <a:custGeom>
                    <a:avLst/>
                    <a:gdLst>
                      <a:gd name="T0" fmla="*/ 7 w 7"/>
                      <a:gd name="T1" fmla="*/ 4 h 65"/>
                      <a:gd name="T2" fmla="*/ 7 w 7"/>
                      <a:gd name="T3" fmla="*/ 3 h 65"/>
                      <a:gd name="T4" fmla="*/ 7 w 7"/>
                      <a:gd name="T5" fmla="*/ 1 h 65"/>
                      <a:gd name="T6" fmla="*/ 6 w 7"/>
                      <a:gd name="T7" fmla="*/ 0 h 65"/>
                      <a:gd name="T8" fmla="*/ 4 w 7"/>
                      <a:gd name="T9" fmla="*/ 0 h 65"/>
                      <a:gd name="T10" fmla="*/ 3 w 7"/>
                      <a:gd name="T11" fmla="*/ 0 h 65"/>
                      <a:gd name="T12" fmla="*/ 2 w 7"/>
                      <a:gd name="T13" fmla="*/ 0 h 65"/>
                      <a:gd name="T14" fmla="*/ 1 w 7"/>
                      <a:gd name="T15" fmla="*/ 1 h 65"/>
                      <a:gd name="T16" fmla="*/ 0 w 7"/>
                      <a:gd name="T17" fmla="*/ 3 h 65"/>
                      <a:gd name="T18" fmla="*/ 0 w 7"/>
                      <a:gd name="T19" fmla="*/ 60 h 65"/>
                      <a:gd name="T20" fmla="*/ 0 w 7"/>
                      <a:gd name="T21" fmla="*/ 61 h 65"/>
                      <a:gd name="T22" fmla="*/ 1 w 7"/>
                      <a:gd name="T23" fmla="*/ 62 h 65"/>
                      <a:gd name="T24" fmla="*/ 2 w 7"/>
                      <a:gd name="T25" fmla="*/ 64 h 65"/>
                      <a:gd name="T26" fmla="*/ 3 w 7"/>
                      <a:gd name="T27" fmla="*/ 65 h 65"/>
                      <a:gd name="T28" fmla="*/ 4 w 7"/>
                      <a:gd name="T29" fmla="*/ 65 h 65"/>
                      <a:gd name="T30" fmla="*/ 6 w 7"/>
                      <a:gd name="T31" fmla="*/ 64 h 65"/>
                      <a:gd name="T32" fmla="*/ 7 w 7"/>
                      <a:gd name="T33" fmla="*/ 62 h 65"/>
                      <a:gd name="T34" fmla="*/ 7 w 7"/>
                      <a:gd name="T35" fmla="*/ 61 h 65"/>
                      <a:gd name="T36" fmla="*/ 7 w 7"/>
                      <a:gd name="T37" fmla="*/ 4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5">
                        <a:moveTo>
                          <a:pt x="7" y="4"/>
                        </a:moveTo>
                        <a:lnTo>
                          <a:pt x="7" y="3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3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4"/>
                        </a:lnTo>
                        <a:lnTo>
                          <a:pt x="3" y="65"/>
                        </a:lnTo>
                        <a:lnTo>
                          <a:pt x="4" y="65"/>
                        </a:lnTo>
                        <a:lnTo>
                          <a:pt x="6" y="64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71" name="Freeform 438"/>
                  <p:cNvSpPr>
                    <a:spLocks/>
                  </p:cNvSpPr>
                  <p:nvPr/>
                </p:nvSpPr>
                <p:spPr bwMode="auto">
                  <a:xfrm>
                    <a:off x="3928" y="2252"/>
                    <a:ext cx="7" cy="14"/>
                  </a:xfrm>
                  <a:custGeom>
                    <a:avLst/>
                    <a:gdLst>
                      <a:gd name="T0" fmla="*/ 7 w 7"/>
                      <a:gd name="T1" fmla="*/ 4 h 14"/>
                      <a:gd name="T2" fmla="*/ 7 w 7"/>
                      <a:gd name="T3" fmla="*/ 3 h 14"/>
                      <a:gd name="T4" fmla="*/ 7 w 7"/>
                      <a:gd name="T5" fmla="*/ 1 h 14"/>
                      <a:gd name="T6" fmla="*/ 6 w 7"/>
                      <a:gd name="T7" fmla="*/ 0 h 14"/>
                      <a:gd name="T8" fmla="*/ 4 w 7"/>
                      <a:gd name="T9" fmla="*/ 0 h 14"/>
                      <a:gd name="T10" fmla="*/ 3 w 7"/>
                      <a:gd name="T11" fmla="*/ 0 h 14"/>
                      <a:gd name="T12" fmla="*/ 2 w 7"/>
                      <a:gd name="T13" fmla="*/ 0 h 14"/>
                      <a:gd name="T14" fmla="*/ 1 w 7"/>
                      <a:gd name="T15" fmla="*/ 1 h 14"/>
                      <a:gd name="T16" fmla="*/ 0 w 7"/>
                      <a:gd name="T17" fmla="*/ 3 h 14"/>
                      <a:gd name="T18" fmla="*/ 0 w 7"/>
                      <a:gd name="T19" fmla="*/ 10 h 14"/>
                      <a:gd name="T20" fmla="*/ 0 w 7"/>
                      <a:gd name="T21" fmla="*/ 11 h 14"/>
                      <a:gd name="T22" fmla="*/ 1 w 7"/>
                      <a:gd name="T23" fmla="*/ 12 h 14"/>
                      <a:gd name="T24" fmla="*/ 2 w 7"/>
                      <a:gd name="T25" fmla="*/ 13 h 14"/>
                      <a:gd name="T26" fmla="*/ 3 w 7"/>
                      <a:gd name="T27" fmla="*/ 14 h 14"/>
                      <a:gd name="T28" fmla="*/ 4 w 7"/>
                      <a:gd name="T29" fmla="*/ 14 h 14"/>
                      <a:gd name="T30" fmla="*/ 6 w 7"/>
                      <a:gd name="T31" fmla="*/ 13 h 14"/>
                      <a:gd name="T32" fmla="*/ 7 w 7"/>
                      <a:gd name="T33" fmla="*/ 12 h 14"/>
                      <a:gd name="T34" fmla="*/ 7 w 7"/>
                      <a:gd name="T35" fmla="*/ 11 h 14"/>
                      <a:gd name="T36" fmla="*/ 7 w 7"/>
                      <a:gd name="T37" fmla="*/ 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4">
                        <a:moveTo>
                          <a:pt x="7" y="4"/>
                        </a:moveTo>
                        <a:lnTo>
                          <a:pt x="7" y="3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3"/>
                        </a:lnTo>
                        <a:lnTo>
                          <a:pt x="0" y="10"/>
                        </a:lnTo>
                        <a:lnTo>
                          <a:pt x="0" y="11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4"/>
                        </a:lnTo>
                        <a:lnTo>
                          <a:pt x="4" y="14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72" name="Freeform 439"/>
                  <p:cNvSpPr>
                    <a:spLocks/>
                  </p:cNvSpPr>
                  <p:nvPr/>
                </p:nvSpPr>
                <p:spPr bwMode="auto">
                  <a:xfrm>
                    <a:off x="3928" y="2281"/>
                    <a:ext cx="7" cy="64"/>
                  </a:xfrm>
                  <a:custGeom>
                    <a:avLst/>
                    <a:gdLst>
                      <a:gd name="T0" fmla="*/ 7 w 7"/>
                      <a:gd name="T1" fmla="*/ 3 h 64"/>
                      <a:gd name="T2" fmla="*/ 7 w 7"/>
                      <a:gd name="T3" fmla="*/ 2 h 64"/>
                      <a:gd name="T4" fmla="*/ 7 w 7"/>
                      <a:gd name="T5" fmla="*/ 1 h 64"/>
                      <a:gd name="T6" fmla="*/ 6 w 7"/>
                      <a:gd name="T7" fmla="*/ 0 h 64"/>
                      <a:gd name="T8" fmla="*/ 4 w 7"/>
                      <a:gd name="T9" fmla="*/ 0 h 64"/>
                      <a:gd name="T10" fmla="*/ 3 w 7"/>
                      <a:gd name="T11" fmla="*/ 0 h 64"/>
                      <a:gd name="T12" fmla="*/ 2 w 7"/>
                      <a:gd name="T13" fmla="*/ 0 h 64"/>
                      <a:gd name="T14" fmla="*/ 1 w 7"/>
                      <a:gd name="T15" fmla="*/ 1 h 64"/>
                      <a:gd name="T16" fmla="*/ 0 w 7"/>
                      <a:gd name="T17" fmla="*/ 2 h 64"/>
                      <a:gd name="T18" fmla="*/ 0 w 7"/>
                      <a:gd name="T19" fmla="*/ 60 h 64"/>
                      <a:gd name="T20" fmla="*/ 0 w 7"/>
                      <a:gd name="T21" fmla="*/ 61 h 64"/>
                      <a:gd name="T22" fmla="*/ 1 w 7"/>
                      <a:gd name="T23" fmla="*/ 62 h 64"/>
                      <a:gd name="T24" fmla="*/ 2 w 7"/>
                      <a:gd name="T25" fmla="*/ 63 h 64"/>
                      <a:gd name="T26" fmla="*/ 3 w 7"/>
                      <a:gd name="T27" fmla="*/ 64 h 64"/>
                      <a:gd name="T28" fmla="*/ 4 w 7"/>
                      <a:gd name="T29" fmla="*/ 64 h 64"/>
                      <a:gd name="T30" fmla="*/ 6 w 7"/>
                      <a:gd name="T31" fmla="*/ 63 h 64"/>
                      <a:gd name="T32" fmla="*/ 7 w 7"/>
                      <a:gd name="T33" fmla="*/ 62 h 64"/>
                      <a:gd name="T34" fmla="*/ 7 w 7"/>
                      <a:gd name="T35" fmla="*/ 61 h 64"/>
                      <a:gd name="T36" fmla="*/ 7 w 7"/>
                      <a:gd name="T37" fmla="*/ 3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3"/>
                        </a:lnTo>
                        <a:lnTo>
                          <a:pt x="3" y="64"/>
                        </a:lnTo>
                        <a:lnTo>
                          <a:pt x="4" y="64"/>
                        </a:lnTo>
                        <a:lnTo>
                          <a:pt x="6" y="63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73" name="Freeform 440"/>
                  <p:cNvSpPr>
                    <a:spLocks/>
                  </p:cNvSpPr>
                  <p:nvPr/>
                </p:nvSpPr>
                <p:spPr bwMode="auto">
                  <a:xfrm>
                    <a:off x="3928" y="2360"/>
                    <a:ext cx="7" cy="14"/>
                  </a:xfrm>
                  <a:custGeom>
                    <a:avLst/>
                    <a:gdLst>
                      <a:gd name="T0" fmla="*/ 7 w 7"/>
                      <a:gd name="T1" fmla="*/ 3 h 14"/>
                      <a:gd name="T2" fmla="*/ 7 w 7"/>
                      <a:gd name="T3" fmla="*/ 2 h 14"/>
                      <a:gd name="T4" fmla="*/ 7 w 7"/>
                      <a:gd name="T5" fmla="*/ 1 h 14"/>
                      <a:gd name="T6" fmla="*/ 6 w 7"/>
                      <a:gd name="T7" fmla="*/ 0 h 14"/>
                      <a:gd name="T8" fmla="*/ 4 w 7"/>
                      <a:gd name="T9" fmla="*/ 0 h 14"/>
                      <a:gd name="T10" fmla="*/ 3 w 7"/>
                      <a:gd name="T11" fmla="*/ 0 h 14"/>
                      <a:gd name="T12" fmla="*/ 2 w 7"/>
                      <a:gd name="T13" fmla="*/ 0 h 14"/>
                      <a:gd name="T14" fmla="*/ 1 w 7"/>
                      <a:gd name="T15" fmla="*/ 1 h 14"/>
                      <a:gd name="T16" fmla="*/ 0 w 7"/>
                      <a:gd name="T17" fmla="*/ 2 h 14"/>
                      <a:gd name="T18" fmla="*/ 0 w 7"/>
                      <a:gd name="T19" fmla="*/ 9 h 14"/>
                      <a:gd name="T20" fmla="*/ 0 w 7"/>
                      <a:gd name="T21" fmla="*/ 11 h 14"/>
                      <a:gd name="T22" fmla="*/ 1 w 7"/>
                      <a:gd name="T23" fmla="*/ 12 h 14"/>
                      <a:gd name="T24" fmla="*/ 2 w 7"/>
                      <a:gd name="T25" fmla="*/ 13 h 14"/>
                      <a:gd name="T26" fmla="*/ 3 w 7"/>
                      <a:gd name="T27" fmla="*/ 14 h 14"/>
                      <a:gd name="T28" fmla="*/ 4 w 7"/>
                      <a:gd name="T29" fmla="*/ 14 h 14"/>
                      <a:gd name="T30" fmla="*/ 6 w 7"/>
                      <a:gd name="T31" fmla="*/ 13 h 14"/>
                      <a:gd name="T32" fmla="*/ 7 w 7"/>
                      <a:gd name="T33" fmla="*/ 12 h 14"/>
                      <a:gd name="T34" fmla="*/ 7 w 7"/>
                      <a:gd name="T35" fmla="*/ 11 h 14"/>
                      <a:gd name="T36" fmla="*/ 7 w 7"/>
                      <a:gd name="T3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9"/>
                        </a:lnTo>
                        <a:lnTo>
                          <a:pt x="0" y="11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4"/>
                        </a:lnTo>
                        <a:lnTo>
                          <a:pt x="4" y="14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1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74" name="Freeform 441"/>
                  <p:cNvSpPr>
                    <a:spLocks/>
                  </p:cNvSpPr>
                  <p:nvPr/>
                </p:nvSpPr>
                <p:spPr bwMode="auto">
                  <a:xfrm>
                    <a:off x="3928" y="2389"/>
                    <a:ext cx="7" cy="64"/>
                  </a:xfrm>
                  <a:custGeom>
                    <a:avLst/>
                    <a:gdLst>
                      <a:gd name="T0" fmla="*/ 7 w 7"/>
                      <a:gd name="T1" fmla="*/ 3 h 64"/>
                      <a:gd name="T2" fmla="*/ 7 w 7"/>
                      <a:gd name="T3" fmla="*/ 2 h 64"/>
                      <a:gd name="T4" fmla="*/ 7 w 7"/>
                      <a:gd name="T5" fmla="*/ 1 h 64"/>
                      <a:gd name="T6" fmla="*/ 6 w 7"/>
                      <a:gd name="T7" fmla="*/ 0 h 64"/>
                      <a:gd name="T8" fmla="*/ 4 w 7"/>
                      <a:gd name="T9" fmla="*/ 0 h 64"/>
                      <a:gd name="T10" fmla="*/ 3 w 7"/>
                      <a:gd name="T11" fmla="*/ 0 h 64"/>
                      <a:gd name="T12" fmla="*/ 2 w 7"/>
                      <a:gd name="T13" fmla="*/ 0 h 64"/>
                      <a:gd name="T14" fmla="*/ 1 w 7"/>
                      <a:gd name="T15" fmla="*/ 1 h 64"/>
                      <a:gd name="T16" fmla="*/ 0 w 7"/>
                      <a:gd name="T17" fmla="*/ 2 h 64"/>
                      <a:gd name="T18" fmla="*/ 0 w 7"/>
                      <a:gd name="T19" fmla="*/ 59 h 64"/>
                      <a:gd name="T20" fmla="*/ 0 w 7"/>
                      <a:gd name="T21" fmla="*/ 61 h 64"/>
                      <a:gd name="T22" fmla="*/ 1 w 7"/>
                      <a:gd name="T23" fmla="*/ 62 h 64"/>
                      <a:gd name="T24" fmla="*/ 2 w 7"/>
                      <a:gd name="T25" fmla="*/ 63 h 64"/>
                      <a:gd name="T26" fmla="*/ 3 w 7"/>
                      <a:gd name="T27" fmla="*/ 64 h 64"/>
                      <a:gd name="T28" fmla="*/ 4 w 7"/>
                      <a:gd name="T29" fmla="*/ 64 h 64"/>
                      <a:gd name="T30" fmla="*/ 6 w 7"/>
                      <a:gd name="T31" fmla="*/ 63 h 64"/>
                      <a:gd name="T32" fmla="*/ 7 w 7"/>
                      <a:gd name="T33" fmla="*/ 62 h 64"/>
                      <a:gd name="T34" fmla="*/ 7 w 7"/>
                      <a:gd name="T35" fmla="*/ 61 h 64"/>
                      <a:gd name="T36" fmla="*/ 7 w 7"/>
                      <a:gd name="T37" fmla="*/ 3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59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3"/>
                        </a:lnTo>
                        <a:lnTo>
                          <a:pt x="3" y="64"/>
                        </a:lnTo>
                        <a:lnTo>
                          <a:pt x="4" y="64"/>
                        </a:lnTo>
                        <a:lnTo>
                          <a:pt x="6" y="63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75" name="Freeform 442"/>
                  <p:cNvSpPr>
                    <a:spLocks/>
                  </p:cNvSpPr>
                  <p:nvPr/>
                </p:nvSpPr>
                <p:spPr bwMode="auto">
                  <a:xfrm>
                    <a:off x="3928" y="2468"/>
                    <a:ext cx="7" cy="14"/>
                  </a:xfrm>
                  <a:custGeom>
                    <a:avLst/>
                    <a:gdLst>
                      <a:gd name="T0" fmla="*/ 7 w 7"/>
                      <a:gd name="T1" fmla="*/ 3 h 14"/>
                      <a:gd name="T2" fmla="*/ 7 w 7"/>
                      <a:gd name="T3" fmla="*/ 2 h 14"/>
                      <a:gd name="T4" fmla="*/ 7 w 7"/>
                      <a:gd name="T5" fmla="*/ 1 h 14"/>
                      <a:gd name="T6" fmla="*/ 6 w 7"/>
                      <a:gd name="T7" fmla="*/ 0 h 14"/>
                      <a:gd name="T8" fmla="*/ 4 w 7"/>
                      <a:gd name="T9" fmla="*/ 0 h 14"/>
                      <a:gd name="T10" fmla="*/ 3 w 7"/>
                      <a:gd name="T11" fmla="*/ 0 h 14"/>
                      <a:gd name="T12" fmla="*/ 2 w 7"/>
                      <a:gd name="T13" fmla="*/ 0 h 14"/>
                      <a:gd name="T14" fmla="*/ 1 w 7"/>
                      <a:gd name="T15" fmla="*/ 1 h 14"/>
                      <a:gd name="T16" fmla="*/ 0 w 7"/>
                      <a:gd name="T17" fmla="*/ 2 h 14"/>
                      <a:gd name="T18" fmla="*/ 0 w 7"/>
                      <a:gd name="T19" fmla="*/ 9 h 14"/>
                      <a:gd name="T20" fmla="*/ 0 w 7"/>
                      <a:gd name="T21" fmla="*/ 10 h 14"/>
                      <a:gd name="T22" fmla="*/ 1 w 7"/>
                      <a:gd name="T23" fmla="*/ 11 h 14"/>
                      <a:gd name="T24" fmla="*/ 2 w 7"/>
                      <a:gd name="T25" fmla="*/ 13 h 14"/>
                      <a:gd name="T26" fmla="*/ 3 w 7"/>
                      <a:gd name="T27" fmla="*/ 14 h 14"/>
                      <a:gd name="T28" fmla="*/ 4 w 7"/>
                      <a:gd name="T29" fmla="*/ 14 h 14"/>
                      <a:gd name="T30" fmla="*/ 6 w 7"/>
                      <a:gd name="T31" fmla="*/ 13 h 14"/>
                      <a:gd name="T32" fmla="*/ 7 w 7"/>
                      <a:gd name="T33" fmla="*/ 11 h 14"/>
                      <a:gd name="T34" fmla="*/ 7 w 7"/>
                      <a:gd name="T35" fmla="*/ 10 h 14"/>
                      <a:gd name="T36" fmla="*/ 7 w 7"/>
                      <a:gd name="T3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9"/>
                        </a:lnTo>
                        <a:lnTo>
                          <a:pt x="0" y="10"/>
                        </a:lnTo>
                        <a:lnTo>
                          <a:pt x="1" y="11"/>
                        </a:lnTo>
                        <a:lnTo>
                          <a:pt x="2" y="13"/>
                        </a:lnTo>
                        <a:lnTo>
                          <a:pt x="3" y="14"/>
                        </a:lnTo>
                        <a:lnTo>
                          <a:pt x="4" y="14"/>
                        </a:lnTo>
                        <a:lnTo>
                          <a:pt x="6" y="13"/>
                        </a:lnTo>
                        <a:lnTo>
                          <a:pt x="7" y="11"/>
                        </a:lnTo>
                        <a:lnTo>
                          <a:pt x="7" y="10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76" name="Freeform 443"/>
                  <p:cNvSpPr>
                    <a:spLocks/>
                  </p:cNvSpPr>
                  <p:nvPr/>
                </p:nvSpPr>
                <p:spPr bwMode="auto">
                  <a:xfrm>
                    <a:off x="3928" y="2496"/>
                    <a:ext cx="7" cy="65"/>
                  </a:xfrm>
                  <a:custGeom>
                    <a:avLst/>
                    <a:gdLst>
                      <a:gd name="T0" fmla="*/ 7 w 7"/>
                      <a:gd name="T1" fmla="*/ 4 h 65"/>
                      <a:gd name="T2" fmla="*/ 7 w 7"/>
                      <a:gd name="T3" fmla="*/ 3 h 65"/>
                      <a:gd name="T4" fmla="*/ 7 w 7"/>
                      <a:gd name="T5" fmla="*/ 1 h 65"/>
                      <a:gd name="T6" fmla="*/ 6 w 7"/>
                      <a:gd name="T7" fmla="*/ 0 h 65"/>
                      <a:gd name="T8" fmla="*/ 4 w 7"/>
                      <a:gd name="T9" fmla="*/ 0 h 65"/>
                      <a:gd name="T10" fmla="*/ 3 w 7"/>
                      <a:gd name="T11" fmla="*/ 0 h 65"/>
                      <a:gd name="T12" fmla="*/ 2 w 7"/>
                      <a:gd name="T13" fmla="*/ 0 h 65"/>
                      <a:gd name="T14" fmla="*/ 1 w 7"/>
                      <a:gd name="T15" fmla="*/ 1 h 65"/>
                      <a:gd name="T16" fmla="*/ 0 w 7"/>
                      <a:gd name="T17" fmla="*/ 3 h 65"/>
                      <a:gd name="T18" fmla="*/ 0 w 7"/>
                      <a:gd name="T19" fmla="*/ 60 h 65"/>
                      <a:gd name="T20" fmla="*/ 0 w 7"/>
                      <a:gd name="T21" fmla="*/ 61 h 65"/>
                      <a:gd name="T22" fmla="*/ 1 w 7"/>
                      <a:gd name="T23" fmla="*/ 62 h 65"/>
                      <a:gd name="T24" fmla="*/ 2 w 7"/>
                      <a:gd name="T25" fmla="*/ 64 h 65"/>
                      <a:gd name="T26" fmla="*/ 3 w 7"/>
                      <a:gd name="T27" fmla="*/ 65 h 65"/>
                      <a:gd name="T28" fmla="*/ 4 w 7"/>
                      <a:gd name="T29" fmla="*/ 65 h 65"/>
                      <a:gd name="T30" fmla="*/ 6 w 7"/>
                      <a:gd name="T31" fmla="*/ 64 h 65"/>
                      <a:gd name="T32" fmla="*/ 7 w 7"/>
                      <a:gd name="T33" fmla="*/ 62 h 65"/>
                      <a:gd name="T34" fmla="*/ 7 w 7"/>
                      <a:gd name="T35" fmla="*/ 61 h 65"/>
                      <a:gd name="T36" fmla="*/ 7 w 7"/>
                      <a:gd name="T37" fmla="*/ 4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5">
                        <a:moveTo>
                          <a:pt x="7" y="4"/>
                        </a:moveTo>
                        <a:lnTo>
                          <a:pt x="7" y="3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3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4"/>
                        </a:lnTo>
                        <a:lnTo>
                          <a:pt x="3" y="65"/>
                        </a:lnTo>
                        <a:lnTo>
                          <a:pt x="4" y="65"/>
                        </a:lnTo>
                        <a:lnTo>
                          <a:pt x="6" y="64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77" name="Freeform 444"/>
                  <p:cNvSpPr>
                    <a:spLocks/>
                  </p:cNvSpPr>
                  <p:nvPr/>
                </p:nvSpPr>
                <p:spPr bwMode="auto">
                  <a:xfrm>
                    <a:off x="3928" y="2575"/>
                    <a:ext cx="7" cy="15"/>
                  </a:xfrm>
                  <a:custGeom>
                    <a:avLst/>
                    <a:gdLst>
                      <a:gd name="T0" fmla="*/ 7 w 7"/>
                      <a:gd name="T1" fmla="*/ 4 h 15"/>
                      <a:gd name="T2" fmla="*/ 7 w 7"/>
                      <a:gd name="T3" fmla="*/ 3 h 15"/>
                      <a:gd name="T4" fmla="*/ 7 w 7"/>
                      <a:gd name="T5" fmla="*/ 1 h 15"/>
                      <a:gd name="T6" fmla="*/ 6 w 7"/>
                      <a:gd name="T7" fmla="*/ 0 h 15"/>
                      <a:gd name="T8" fmla="*/ 4 w 7"/>
                      <a:gd name="T9" fmla="*/ 0 h 15"/>
                      <a:gd name="T10" fmla="*/ 3 w 7"/>
                      <a:gd name="T11" fmla="*/ 0 h 15"/>
                      <a:gd name="T12" fmla="*/ 2 w 7"/>
                      <a:gd name="T13" fmla="*/ 0 h 15"/>
                      <a:gd name="T14" fmla="*/ 1 w 7"/>
                      <a:gd name="T15" fmla="*/ 1 h 15"/>
                      <a:gd name="T16" fmla="*/ 0 w 7"/>
                      <a:gd name="T17" fmla="*/ 3 h 15"/>
                      <a:gd name="T18" fmla="*/ 0 w 7"/>
                      <a:gd name="T19" fmla="*/ 10 h 15"/>
                      <a:gd name="T20" fmla="*/ 0 w 7"/>
                      <a:gd name="T21" fmla="*/ 11 h 15"/>
                      <a:gd name="T22" fmla="*/ 1 w 7"/>
                      <a:gd name="T23" fmla="*/ 12 h 15"/>
                      <a:gd name="T24" fmla="*/ 2 w 7"/>
                      <a:gd name="T25" fmla="*/ 13 h 15"/>
                      <a:gd name="T26" fmla="*/ 3 w 7"/>
                      <a:gd name="T27" fmla="*/ 15 h 15"/>
                      <a:gd name="T28" fmla="*/ 4 w 7"/>
                      <a:gd name="T29" fmla="*/ 15 h 15"/>
                      <a:gd name="T30" fmla="*/ 6 w 7"/>
                      <a:gd name="T31" fmla="*/ 13 h 15"/>
                      <a:gd name="T32" fmla="*/ 7 w 7"/>
                      <a:gd name="T33" fmla="*/ 12 h 15"/>
                      <a:gd name="T34" fmla="*/ 7 w 7"/>
                      <a:gd name="T35" fmla="*/ 11 h 15"/>
                      <a:gd name="T36" fmla="*/ 7 w 7"/>
                      <a:gd name="T37" fmla="*/ 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5">
                        <a:moveTo>
                          <a:pt x="7" y="4"/>
                        </a:moveTo>
                        <a:lnTo>
                          <a:pt x="7" y="3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3"/>
                        </a:lnTo>
                        <a:lnTo>
                          <a:pt x="0" y="10"/>
                        </a:lnTo>
                        <a:lnTo>
                          <a:pt x="0" y="11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5"/>
                        </a:lnTo>
                        <a:lnTo>
                          <a:pt x="4" y="15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117" name="Rectangle 447"/>
              <p:cNvSpPr>
                <a:spLocks noChangeArrowheads="1"/>
              </p:cNvSpPr>
              <p:nvPr/>
            </p:nvSpPr>
            <p:spPr bwMode="auto">
              <a:xfrm>
                <a:off x="3542" y="2611"/>
                <a:ext cx="781" cy="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grpSp>
            <p:nvGrpSpPr>
              <p:cNvPr id="118" name="Group 560"/>
              <p:cNvGrpSpPr>
                <a:grpSpLocks/>
              </p:cNvGrpSpPr>
              <p:nvPr/>
            </p:nvGrpSpPr>
            <p:grpSpPr bwMode="auto">
              <a:xfrm>
                <a:off x="2142" y="773"/>
                <a:ext cx="2278" cy="1817"/>
                <a:chOff x="2142" y="773"/>
                <a:chExt cx="2278" cy="1817"/>
              </a:xfrm>
            </p:grpSpPr>
            <p:sp>
              <p:nvSpPr>
                <p:cNvPr id="119" name="Line 449"/>
                <p:cNvSpPr>
                  <a:spLocks noChangeShapeType="1"/>
                </p:cNvSpPr>
                <p:nvPr/>
              </p:nvSpPr>
              <p:spPr bwMode="auto">
                <a:xfrm>
                  <a:off x="3584" y="1637"/>
                  <a:ext cx="1" cy="290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120" name="Line 450"/>
                <p:cNvSpPr>
                  <a:spLocks noChangeShapeType="1"/>
                </p:cNvSpPr>
                <p:nvPr/>
              </p:nvSpPr>
              <p:spPr bwMode="auto">
                <a:xfrm>
                  <a:off x="3507" y="1496"/>
                  <a:ext cx="1" cy="400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grpSp>
              <p:nvGrpSpPr>
                <p:cNvPr id="121" name="Group 453"/>
                <p:cNvGrpSpPr>
                  <a:grpSpLocks/>
                </p:cNvGrpSpPr>
                <p:nvPr/>
              </p:nvGrpSpPr>
              <p:grpSpPr bwMode="auto">
                <a:xfrm>
                  <a:off x="3443" y="1617"/>
                  <a:ext cx="977" cy="901"/>
                  <a:chOff x="3443" y="1617"/>
                  <a:chExt cx="977" cy="901"/>
                </a:xfrm>
              </p:grpSpPr>
              <p:sp>
                <p:nvSpPr>
                  <p:cNvPr id="228" name="Freeform 451"/>
                  <p:cNvSpPr>
                    <a:spLocks/>
                  </p:cNvSpPr>
                  <p:nvPr/>
                </p:nvSpPr>
                <p:spPr bwMode="auto">
                  <a:xfrm>
                    <a:off x="3443" y="1793"/>
                    <a:ext cx="977" cy="725"/>
                  </a:xfrm>
                  <a:custGeom>
                    <a:avLst/>
                    <a:gdLst>
                      <a:gd name="T0" fmla="*/ 0 w 977"/>
                      <a:gd name="T1" fmla="*/ 552 h 725"/>
                      <a:gd name="T2" fmla="*/ 77 w 977"/>
                      <a:gd name="T3" fmla="*/ 618 h 725"/>
                      <a:gd name="T4" fmla="*/ 118 w 977"/>
                      <a:gd name="T5" fmla="*/ 643 h 725"/>
                      <a:gd name="T6" fmla="*/ 151 w 977"/>
                      <a:gd name="T7" fmla="*/ 660 h 725"/>
                      <a:gd name="T8" fmla="*/ 191 w 977"/>
                      <a:gd name="T9" fmla="*/ 675 h 725"/>
                      <a:gd name="T10" fmla="*/ 239 w 977"/>
                      <a:gd name="T11" fmla="*/ 690 h 725"/>
                      <a:gd name="T12" fmla="*/ 319 w 977"/>
                      <a:gd name="T13" fmla="*/ 709 h 725"/>
                      <a:gd name="T14" fmla="*/ 372 w 977"/>
                      <a:gd name="T15" fmla="*/ 718 h 725"/>
                      <a:gd name="T16" fmla="*/ 470 w 977"/>
                      <a:gd name="T17" fmla="*/ 725 h 725"/>
                      <a:gd name="T18" fmla="*/ 546 w 977"/>
                      <a:gd name="T19" fmla="*/ 724 h 725"/>
                      <a:gd name="T20" fmla="*/ 602 w 977"/>
                      <a:gd name="T21" fmla="*/ 718 h 725"/>
                      <a:gd name="T22" fmla="*/ 667 w 977"/>
                      <a:gd name="T23" fmla="*/ 709 h 725"/>
                      <a:gd name="T24" fmla="*/ 733 w 977"/>
                      <a:gd name="T25" fmla="*/ 696 h 725"/>
                      <a:gd name="T26" fmla="*/ 793 w 977"/>
                      <a:gd name="T27" fmla="*/ 682 h 725"/>
                      <a:gd name="T28" fmla="*/ 841 w 977"/>
                      <a:gd name="T29" fmla="*/ 666 h 725"/>
                      <a:gd name="T30" fmla="*/ 884 w 977"/>
                      <a:gd name="T31" fmla="*/ 647 h 725"/>
                      <a:gd name="T32" fmla="*/ 917 w 977"/>
                      <a:gd name="T33" fmla="*/ 625 h 725"/>
                      <a:gd name="T34" fmla="*/ 945 w 977"/>
                      <a:gd name="T35" fmla="*/ 605 h 725"/>
                      <a:gd name="T36" fmla="*/ 977 w 977"/>
                      <a:gd name="T37" fmla="*/ 538 h 725"/>
                      <a:gd name="T38" fmla="*/ 977 w 977"/>
                      <a:gd name="T39" fmla="*/ 536 h 725"/>
                      <a:gd name="T40" fmla="*/ 977 w 977"/>
                      <a:gd name="T41" fmla="*/ 527 h 725"/>
                      <a:gd name="T42" fmla="*/ 977 w 977"/>
                      <a:gd name="T43" fmla="*/ 513 h 725"/>
                      <a:gd name="T44" fmla="*/ 977 w 977"/>
                      <a:gd name="T45" fmla="*/ 495 h 725"/>
                      <a:gd name="T46" fmla="*/ 977 w 977"/>
                      <a:gd name="T47" fmla="*/ 445 h 725"/>
                      <a:gd name="T48" fmla="*/ 977 w 977"/>
                      <a:gd name="T49" fmla="*/ 380 h 725"/>
                      <a:gd name="T50" fmla="*/ 977 w 977"/>
                      <a:gd name="T51" fmla="*/ 304 h 725"/>
                      <a:gd name="T52" fmla="*/ 977 w 977"/>
                      <a:gd name="T53" fmla="*/ 217 h 725"/>
                      <a:gd name="T54" fmla="*/ 977 w 977"/>
                      <a:gd name="T55" fmla="*/ 126 h 725"/>
                      <a:gd name="T56" fmla="*/ 970 w 977"/>
                      <a:gd name="T57" fmla="*/ 36 h 725"/>
                      <a:gd name="T58" fmla="*/ 957 w 977"/>
                      <a:gd name="T59" fmla="*/ 51 h 725"/>
                      <a:gd name="T60" fmla="*/ 942 w 977"/>
                      <a:gd name="T61" fmla="*/ 74 h 725"/>
                      <a:gd name="T62" fmla="*/ 923 w 977"/>
                      <a:gd name="T63" fmla="*/ 98 h 725"/>
                      <a:gd name="T64" fmla="*/ 892 w 977"/>
                      <a:gd name="T65" fmla="*/ 116 h 725"/>
                      <a:gd name="T66" fmla="*/ 852 w 977"/>
                      <a:gd name="T67" fmla="*/ 132 h 725"/>
                      <a:gd name="T68" fmla="*/ 783 w 977"/>
                      <a:gd name="T69" fmla="*/ 154 h 725"/>
                      <a:gd name="T70" fmla="*/ 712 w 977"/>
                      <a:gd name="T71" fmla="*/ 170 h 725"/>
                      <a:gd name="T72" fmla="*/ 634 w 977"/>
                      <a:gd name="T73" fmla="*/ 180 h 725"/>
                      <a:gd name="T74" fmla="*/ 583 w 977"/>
                      <a:gd name="T75" fmla="*/ 186 h 725"/>
                      <a:gd name="T76" fmla="*/ 541 w 977"/>
                      <a:gd name="T77" fmla="*/ 190 h 725"/>
                      <a:gd name="T78" fmla="*/ 422 w 977"/>
                      <a:gd name="T79" fmla="*/ 193 h 725"/>
                      <a:gd name="T80" fmla="*/ 382 w 977"/>
                      <a:gd name="T81" fmla="*/ 191 h 725"/>
                      <a:gd name="T82" fmla="*/ 316 w 977"/>
                      <a:gd name="T83" fmla="*/ 186 h 725"/>
                      <a:gd name="T84" fmla="*/ 274 w 977"/>
                      <a:gd name="T85" fmla="*/ 179 h 725"/>
                      <a:gd name="T86" fmla="*/ 191 w 977"/>
                      <a:gd name="T87" fmla="*/ 159 h 725"/>
                      <a:gd name="T88" fmla="*/ 153 w 977"/>
                      <a:gd name="T89" fmla="*/ 147 h 725"/>
                      <a:gd name="T90" fmla="*/ 119 w 977"/>
                      <a:gd name="T91" fmla="*/ 132 h 725"/>
                      <a:gd name="T92" fmla="*/ 65 w 977"/>
                      <a:gd name="T93" fmla="*/ 98 h 725"/>
                      <a:gd name="T94" fmla="*/ 26 w 977"/>
                      <a:gd name="T95" fmla="*/ 61 h 7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977" h="725">
                        <a:moveTo>
                          <a:pt x="0" y="0"/>
                        </a:moveTo>
                        <a:lnTo>
                          <a:pt x="0" y="552"/>
                        </a:lnTo>
                        <a:lnTo>
                          <a:pt x="54" y="603"/>
                        </a:lnTo>
                        <a:lnTo>
                          <a:pt x="77" y="618"/>
                        </a:lnTo>
                        <a:lnTo>
                          <a:pt x="104" y="635"/>
                        </a:lnTo>
                        <a:lnTo>
                          <a:pt x="118" y="643"/>
                        </a:lnTo>
                        <a:lnTo>
                          <a:pt x="134" y="652"/>
                        </a:lnTo>
                        <a:lnTo>
                          <a:pt x="151" y="660"/>
                        </a:lnTo>
                        <a:lnTo>
                          <a:pt x="170" y="667"/>
                        </a:lnTo>
                        <a:lnTo>
                          <a:pt x="191" y="675"/>
                        </a:lnTo>
                        <a:lnTo>
                          <a:pt x="214" y="682"/>
                        </a:lnTo>
                        <a:lnTo>
                          <a:pt x="239" y="690"/>
                        </a:lnTo>
                        <a:lnTo>
                          <a:pt x="266" y="696"/>
                        </a:lnTo>
                        <a:lnTo>
                          <a:pt x="319" y="709"/>
                        </a:lnTo>
                        <a:lnTo>
                          <a:pt x="346" y="714"/>
                        </a:lnTo>
                        <a:lnTo>
                          <a:pt x="372" y="718"/>
                        </a:lnTo>
                        <a:lnTo>
                          <a:pt x="421" y="722"/>
                        </a:lnTo>
                        <a:lnTo>
                          <a:pt x="470" y="725"/>
                        </a:lnTo>
                        <a:lnTo>
                          <a:pt x="521" y="725"/>
                        </a:lnTo>
                        <a:lnTo>
                          <a:pt x="546" y="724"/>
                        </a:lnTo>
                        <a:lnTo>
                          <a:pt x="574" y="721"/>
                        </a:lnTo>
                        <a:lnTo>
                          <a:pt x="602" y="718"/>
                        </a:lnTo>
                        <a:lnTo>
                          <a:pt x="635" y="714"/>
                        </a:lnTo>
                        <a:lnTo>
                          <a:pt x="667" y="709"/>
                        </a:lnTo>
                        <a:lnTo>
                          <a:pt x="700" y="703"/>
                        </a:lnTo>
                        <a:lnTo>
                          <a:pt x="733" y="696"/>
                        </a:lnTo>
                        <a:lnTo>
                          <a:pt x="765" y="689"/>
                        </a:lnTo>
                        <a:lnTo>
                          <a:pt x="793" y="682"/>
                        </a:lnTo>
                        <a:lnTo>
                          <a:pt x="819" y="675"/>
                        </a:lnTo>
                        <a:lnTo>
                          <a:pt x="841" y="666"/>
                        </a:lnTo>
                        <a:lnTo>
                          <a:pt x="863" y="657"/>
                        </a:lnTo>
                        <a:lnTo>
                          <a:pt x="884" y="647"/>
                        </a:lnTo>
                        <a:lnTo>
                          <a:pt x="902" y="636"/>
                        </a:lnTo>
                        <a:lnTo>
                          <a:pt x="917" y="625"/>
                        </a:lnTo>
                        <a:lnTo>
                          <a:pt x="932" y="615"/>
                        </a:lnTo>
                        <a:lnTo>
                          <a:pt x="945" y="605"/>
                        </a:lnTo>
                        <a:lnTo>
                          <a:pt x="956" y="596"/>
                        </a:lnTo>
                        <a:lnTo>
                          <a:pt x="977" y="538"/>
                        </a:lnTo>
                        <a:lnTo>
                          <a:pt x="977" y="537"/>
                        </a:lnTo>
                        <a:lnTo>
                          <a:pt x="977" y="536"/>
                        </a:lnTo>
                        <a:lnTo>
                          <a:pt x="977" y="532"/>
                        </a:lnTo>
                        <a:lnTo>
                          <a:pt x="977" y="527"/>
                        </a:lnTo>
                        <a:lnTo>
                          <a:pt x="977" y="520"/>
                        </a:lnTo>
                        <a:lnTo>
                          <a:pt x="977" y="513"/>
                        </a:lnTo>
                        <a:lnTo>
                          <a:pt x="977" y="505"/>
                        </a:lnTo>
                        <a:lnTo>
                          <a:pt x="977" y="495"/>
                        </a:lnTo>
                        <a:lnTo>
                          <a:pt x="977" y="471"/>
                        </a:lnTo>
                        <a:lnTo>
                          <a:pt x="977" y="445"/>
                        </a:lnTo>
                        <a:lnTo>
                          <a:pt x="977" y="414"/>
                        </a:lnTo>
                        <a:lnTo>
                          <a:pt x="977" y="380"/>
                        </a:lnTo>
                        <a:lnTo>
                          <a:pt x="977" y="343"/>
                        </a:lnTo>
                        <a:lnTo>
                          <a:pt x="977" y="304"/>
                        </a:lnTo>
                        <a:lnTo>
                          <a:pt x="977" y="262"/>
                        </a:lnTo>
                        <a:lnTo>
                          <a:pt x="977" y="217"/>
                        </a:lnTo>
                        <a:lnTo>
                          <a:pt x="977" y="172"/>
                        </a:lnTo>
                        <a:lnTo>
                          <a:pt x="977" y="126"/>
                        </a:lnTo>
                        <a:lnTo>
                          <a:pt x="977" y="32"/>
                        </a:lnTo>
                        <a:lnTo>
                          <a:pt x="970" y="36"/>
                        </a:lnTo>
                        <a:lnTo>
                          <a:pt x="963" y="42"/>
                        </a:lnTo>
                        <a:lnTo>
                          <a:pt x="957" y="51"/>
                        </a:lnTo>
                        <a:lnTo>
                          <a:pt x="951" y="62"/>
                        </a:lnTo>
                        <a:lnTo>
                          <a:pt x="942" y="74"/>
                        </a:lnTo>
                        <a:lnTo>
                          <a:pt x="934" y="86"/>
                        </a:lnTo>
                        <a:lnTo>
                          <a:pt x="923" y="98"/>
                        </a:lnTo>
                        <a:lnTo>
                          <a:pt x="909" y="107"/>
                        </a:lnTo>
                        <a:lnTo>
                          <a:pt x="892" y="116"/>
                        </a:lnTo>
                        <a:lnTo>
                          <a:pt x="873" y="124"/>
                        </a:lnTo>
                        <a:lnTo>
                          <a:pt x="852" y="132"/>
                        </a:lnTo>
                        <a:lnTo>
                          <a:pt x="829" y="140"/>
                        </a:lnTo>
                        <a:lnTo>
                          <a:pt x="783" y="154"/>
                        </a:lnTo>
                        <a:lnTo>
                          <a:pt x="736" y="165"/>
                        </a:lnTo>
                        <a:lnTo>
                          <a:pt x="712" y="170"/>
                        </a:lnTo>
                        <a:lnTo>
                          <a:pt x="686" y="173"/>
                        </a:lnTo>
                        <a:lnTo>
                          <a:pt x="634" y="180"/>
                        </a:lnTo>
                        <a:lnTo>
                          <a:pt x="608" y="184"/>
                        </a:lnTo>
                        <a:lnTo>
                          <a:pt x="583" y="186"/>
                        </a:lnTo>
                        <a:lnTo>
                          <a:pt x="561" y="188"/>
                        </a:lnTo>
                        <a:lnTo>
                          <a:pt x="541" y="190"/>
                        </a:lnTo>
                        <a:lnTo>
                          <a:pt x="440" y="193"/>
                        </a:lnTo>
                        <a:lnTo>
                          <a:pt x="422" y="193"/>
                        </a:lnTo>
                        <a:lnTo>
                          <a:pt x="403" y="192"/>
                        </a:lnTo>
                        <a:lnTo>
                          <a:pt x="382" y="191"/>
                        </a:lnTo>
                        <a:lnTo>
                          <a:pt x="361" y="190"/>
                        </a:lnTo>
                        <a:lnTo>
                          <a:pt x="316" y="186"/>
                        </a:lnTo>
                        <a:lnTo>
                          <a:pt x="295" y="183"/>
                        </a:lnTo>
                        <a:lnTo>
                          <a:pt x="274" y="179"/>
                        </a:lnTo>
                        <a:lnTo>
                          <a:pt x="233" y="170"/>
                        </a:lnTo>
                        <a:lnTo>
                          <a:pt x="191" y="159"/>
                        </a:lnTo>
                        <a:lnTo>
                          <a:pt x="172" y="153"/>
                        </a:lnTo>
                        <a:lnTo>
                          <a:pt x="153" y="147"/>
                        </a:lnTo>
                        <a:lnTo>
                          <a:pt x="135" y="140"/>
                        </a:lnTo>
                        <a:lnTo>
                          <a:pt x="119" y="132"/>
                        </a:lnTo>
                        <a:lnTo>
                          <a:pt x="90" y="117"/>
                        </a:lnTo>
                        <a:lnTo>
                          <a:pt x="65" y="98"/>
                        </a:lnTo>
                        <a:lnTo>
                          <a:pt x="44" y="79"/>
                        </a:lnTo>
                        <a:lnTo>
                          <a:pt x="26" y="6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222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29" name="Oval 452"/>
                  <p:cNvSpPr>
                    <a:spLocks noChangeArrowheads="1"/>
                  </p:cNvSpPr>
                  <p:nvPr/>
                </p:nvSpPr>
                <p:spPr bwMode="auto">
                  <a:xfrm>
                    <a:off x="3446" y="1617"/>
                    <a:ext cx="968" cy="371"/>
                  </a:xfrm>
                  <a:prstGeom prst="ellipse">
                    <a:avLst/>
                  </a:prstGeom>
                  <a:noFill/>
                  <a:ln w="111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</p:grpSp>
            <p:sp>
              <p:nvSpPr>
                <p:cNvPr id="122" name="Freeform 454"/>
                <p:cNvSpPr>
                  <a:spLocks/>
                </p:cNvSpPr>
                <p:nvPr/>
              </p:nvSpPr>
              <p:spPr bwMode="auto">
                <a:xfrm>
                  <a:off x="3452" y="1257"/>
                  <a:ext cx="965" cy="1061"/>
                </a:xfrm>
                <a:custGeom>
                  <a:avLst/>
                  <a:gdLst>
                    <a:gd name="T0" fmla="*/ 13 w 965"/>
                    <a:gd name="T1" fmla="*/ 20 h 1061"/>
                    <a:gd name="T2" fmla="*/ 3 w 965"/>
                    <a:gd name="T3" fmla="*/ 37 h 1061"/>
                    <a:gd name="T4" fmla="*/ 0 w 965"/>
                    <a:gd name="T5" fmla="*/ 59 h 1061"/>
                    <a:gd name="T6" fmla="*/ 3 w 965"/>
                    <a:gd name="T7" fmla="*/ 100 h 1061"/>
                    <a:gd name="T8" fmla="*/ 23 w 965"/>
                    <a:gd name="T9" fmla="*/ 168 h 1061"/>
                    <a:gd name="T10" fmla="*/ 59 w 965"/>
                    <a:gd name="T11" fmla="*/ 250 h 1061"/>
                    <a:gd name="T12" fmla="*/ 112 w 965"/>
                    <a:gd name="T13" fmla="*/ 341 h 1061"/>
                    <a:gd name="T14" fmla="*/ 178 w 965"/>
                    <a:gd name="T15" fmla="*/ 440 h 1061"/>
                    <a:gd name="T16" fmla="*/ 257 w 965"/>
                    <a:gd name="T17" fmla="*/ 544 h 1061"/>
                    <a:gd name="T18" fmla="*/ 347 w 965"/>
                    <a:gd name="T19" fmla="*/ 651 h 1061"/>
                    <a:gd name="T20" fmla="*/ 443 w 965"/>
                    <a:gd name="T21" fmla="*/ 752 h 1061"/>
                    <a:gd name="T22" fmla="*/ 538 w 965"/>
                    <a:gd name="T23" fmla="*/ 842 h 1061"/>
                    <a:gd name="T24" fmla="*/ 629 w 965"/>
                    <a:gd name="T25" fmla="*/ 920 h 1061"/>
                    <a:gd name="T26" fmla="*/ 715 w 965"/>
                    <a:gd name="T27" fmla="*/ 981 h 1061"/>
                    <a:gd name="T28" fmla="*/ 790 w 965"/>
                    <a:gd name="T29" fmla="*/ 1026 h 1061"/>
                    <a:gd name="T30" fmla="*/ 841 w 965"/>
                    <a:gd name="T31" fmla="*/ 1049 h 1061"/>
                    <a:gd name="T32" fmla="*/ 871 w 965"/>
                    <a:gd name="T33" fmla="*/ 1057 h 1061"/>
                    <a:gd name="T34" fmla="*/ 897 w 965"/>
                    <a:gd name="T35" fmla="*/ 1061 h 1061"/>
                    <a:gd name="T36" fmla="*/ 919 w 965"/>
                    <a:gd name="T37" fmla="*/ 1060 h 1061"/>
                    <a:gd name="T38" fmla="*/ 938 w 965"/>
                    <a:gd name="T39" fmla="*/ 1054 h 1061"/>
                    <a:gd name="T40" fmla="*/ 951 w 965"/>
                    <a:gd name="T41" fmla="*/ 1041 h 1061"/>
                    <a:gd name="T42" fmla="*/ 961 w 965"/>
                    <a:gd name="T43" fmla="*/ 1024 h 1061"/>
                    <a:gd name="T44" fmla="*/ 965 w 965"/>
                    <a:gd name="T45" fmla="*/ 1001 h 1061"/>
                    <a:gd name="T46" fmla="*/ 961 w 965"/>
                    <a:gd name="T47" fmla="*/ 960 h 1061"/>
                    <a:gd name="T48" fmla="*/ 942 w 965"/>
                    <a:gd name="T49" fmla="*/ 892 h 1061"/>
                    <a:gd name="T50" fmla="*/ 906 w 965"/>
                    <a:gd name="T51" fmla="*/ 812 h 1061"/>
                    <a:gd name="T52" fmla="*/ 853 w 965"/>
                    <a:gd name="T53" fmla="*/ 720 h 1061"/>
                    <a:gd name="T54" fmla="*/ 787 w 965"/>
                    <a:gd name="T55" fmla="*/ 621 h 1061"/>
                    <a:gd name="T56" fmla="*/ 707 w 965"/>
                    <a:gd name="T57" fmla="*/ 517 h 1061"/>
                    <a:gd name="T58" fmla="*/ 617 w 965"/>
                    <a:gd name="T59" fmla="*/ 410 h 1061"/>
                    <a:gd name="T60" fmla="*/ 521 w 965"/>
                    <a:gd name="T61" fmla="*/ 308 h 1061"/>
                    <a:gd name="T62" fmla="*/ 426 w 965"/>
                    <a:gd name="T63" fmla="*/ 219 h 1061"/>
                    <a:gd name="T64" fmla="*/ 335 w 965"/>
                    <a:gd name="T65" fmla="*/ 141 h 1061"/>
                    <a:gd name="T66" fmla="*/ 250 w 965"/>
                    <a:gd name="T67" fmla="*/ 80 h 1061"/>
                    <a:gd name="T68" fmla="*/ 174 w 965"/>
                    <a:gd name="T69" fmla="*/ 34 h 1061"/>
                    <a:gd name="T70" fmla="*/ 124 w 965"/>
                    <a:gd name="T71" fmla="*/ 12 h 1061"/>
                    <a:gd name="T72" fmla="*/ 93 w 965"/>
                    <a:gd name="T73" fmla="*/ 3 h 1061"/>
                    <a:gd name="T74" fmla="*/ 67 w 965"/>
                    <a:gd name="T75" fmla="*/ 0 h 1061"/>
                    <a:gd name="T76" fmla="*/ 45 w 965"/>
                    <a:gd name="T77" fmla="*/ 1 h 1061"/>
                    <a:gd name="T78" fmla="*/ 26 w 965"/>
                    <a:gd name="T79" fmla="*/ 7 h 10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965" h="1061">
                      <a:moveTo>
                        <a:pt x="19" y="13"/>
                      </a:moveTo>
                      <a:lnTo>
                        <a:pt x="13" y="20"/>
                      </a:lnTo>
                      <a:lnTo>
                        <a:pt x="8" y="27"/>
                      </a:lnTo>
                      <a:lnTo>
                        <a:pt x="3" y="37"/>
                      </a:lnTo>
                      <a:lnTo>
                        <a:pt x="1" y="47"/>
                      </a:lnTo>
                      <a:lnTo>
                        <a:pt x="0" y="59"/>
                      </a:lnTo>
                      <a:lnTo>
                        <a:pt x="0" y="71"/>
                      </a:lnTo>
                      <a:lnTo>
                        <a:pt x="3" y="100"/>
                      </a:lnTo>
                      <a:lnTo>
                        <a:pt x="11" y="132"/>
                      </a:lnTo>
                      <a:lnTo>
                        <a:pt x="23" y="168"/>
                      </a:lnTo>
                      <a:lnTo>
                        <a:pt x="39" y="207"/>
                      </a:lnTo>
                      <a:lnTo>
                        <a:pt x="59" y="250"/>
                      </a:lnTo>
                      <a:lnTo>
                        <a:pt x="84" y="294"/>
                      </a:lnTo>
                      <a:lnTo>
                        <a:pt x="112" y="341"/>
                      </a:lnTo>
                      <a:lnTo>
                        <a:pt x="143" y="390"/>
                      </a:lnTo>
                      <a:lnTo>
                        <a:pt x="178" y="440"/>
                      </a:lnTo>
                      <a:lnTo>
                        <a:pt x="215" y="491"/>
                      </a:lnTo>
                      <a:lnTo>
                        <a:pt x="257" y="544"/>
                      </a:lnTo>
                      <a:lnTo>
                        <a:pt x="300" y="597"/>
                      </a:lnTo>
                      <a:lnTo>
                        <a:pt x="347" y="651"/>
                      </a:lnTo>
                      <a:lnTo>
                        <a:pt x="395" y="703"/>
                      </a:lnTo>
                      <a:lnTo>
                        <a:pt x="443" y="752"/>
                      </a:lnTo>
                      <a:lnTo>
                        <a:pt x="491" y="799"/>
                      </a:lnTo>
                      <a:lnTo>
                        <a:pt x="538" y="842"/>
                      </a:lnTo>
                      <a:lnTo>
                        <a:pt x="584" y="883"/>
                      </a:lnTo>
                      <a:lnTo>
                        <a:pt x="629" y="920"/>
                      </a:lnTo>
                      <a:lnTo>
                        <a:pt x="673" y="952"/>
                      </a:lnTo>
                      <a:lnTo>
                        <a:pt x="715" y="981"/>
                      </a:lnTo>
                      <a:lnTo>
                        <a:pt x="754" y="1006"/>
                      </a:lnTo>
                      <a:lnTo>
                        <a:pt x="790" y="1026"/>
                      </a:lnTo>
                      <a:lnTo>
                        <a:pt x="825" y="1043"/>
                      </a:lnTo>
                      <a:lnTo>
                        <a:pt x="841" y="1049"/>
                      </a:lnTo>
                      <a:lnTo>
                        <a:pt x="856" y="1054"/>
                      </a:lnTo>
                      <a:lnTo>
                        <a:pt x="871" y="1057"/>
                      </a:lnTo>
                      <a:lnTo>
                        <a:pt x="884" y="1060"/>
                      </a:lnTo>
                      <a:lnTo>
                        <a:pt x="897" y="1061"/>
                      </a:lnTo>
                      <a:lnTo>
                        <a:pt x="909" y="1061"/>
                      </a:lnTo>
                      <a:lnTo>
                        <a:pt x="919" y="1060"/>
                      </a:lnTo>
                      <a:lnTo>
                        <a:pt x="930" y="1057"/>
                      </a:lnTo>
                      <a:lnTo>
                        <a:pt x="938" y="1054"/>
                      </a:lnTo>
                      <a:lnTo>
                        <a:pt x="945" y="1048"/>
                      </a:lnTo>
                      <a:lnTo>
                        <a:pt x="951" y="1041"/>
                      </a:lnTo>
                      <a:lnTo>
                        <a:pt x="957" y="1033"/>
                      </a:lnTo>
                      <a:lnTo>
                        <a:pt x="961" y="1024"/>
                      </a:lnTo>
                      <a:lnTo>
                        <a:pt x="963" y="1013"/>
                      </a:lnTo>
                      <a:lnTo>
                        <a:pt x="965" y="1001"/>
                      </a:lnTo>
                      <a:lnTo>
                        <a:pt x="965" y="989"/>
                      </a:lnTo>
                      <a:lnTo>
                        <a:pt x="961" y="960"/>
                      </a:lnTo>
                      <a:lnTo>
                        <a:pt x="954" y="928"/>
                      </a:lnTo>
                      <a:lnTo>
                        <a:pt x="942" y="892"/>
                      </a:lnTo>
                      <a:lnTo>
                        <a:pt x="926" y="854"/>
                      </a:lnTo>
                      <a:lnTo>
                        <a:pt x="906" y="812"/>
                      </a:lnTo>
                      <a:lnTo>
                        <a:pt x="882" y="767"/>
                      </a:lnTo>
                      <a:lnTo>
                        <a:pt x="853" y="720"/>
                      </a:lnTo>
                      <a:lnTo>
                        <a:pt x="822" y="671"/>
                      </a:lnTo>
                      <a:lnTo>
                        <a:pt x="787" y="621"/>
                      </a:lnTo>
                      <a:lnTo>
                        <a:pt x="750" y="569"/>
                      </a:lnTo>
                      <a:lnTo>
                        <a:pt x="707" y="517"/>
                      </a:lnTo>
                      <a:lnTo>
                        <a:pt x="664" y="464"/>
                      </a:lnTo>
                      <a:lnTo>
                        <a:pt x="617" y="410"/>
                      </a:lnTo>
                      <a:lnTo>
                        <a:pt x="569" y="357"/>
                      </a:lnTo>
                      <a:lnTo>
                        <a:pt x="521" y="308"/>
                      </a:lnTo>
                      <a:lnTo>
                        <a:pt x="473" y="262"/>
                      </a:lnTo>
                      <a:lnTo>
                        <a:pt x="426" y="219"/>
                      </a:lnTo>
                      <a:lnTo>
                        <a:pt x="381" y="178"/>
                      </a:lnTo>
                      <a:lnTo>
                        <a:pt x="335" y="141"/>
                      </a:lnTo>
                      <a:lnTo>
                        <a:pt x="292" y="108"/>
                      </a:lnTo>
                      <a:lnTo>
                        <a:pt x="250" y="80"/>
                      </a:lnTo>
                      <a:lnTo>
                        <a:pt x="211" y="55"/>
                      </a:lnTo>
                      <a:lnTo>
                        <a:pt x="174" y="34"/>
                      </a:lnTo>
                      <a:lnTo>
                        <a:pt x="139" y="19"/>
                      </a:lnTo>
                      <a:lnTo>
                        <a:pt x="124" y="12"/>
                      </a:lnTo>
                      <a:lnTo>
                        <a:pt x="108" y="7"/>
                      </a:lnTo>
                      <a:lnTo>
                        <a:pt x="93" y="3"/>
                      </a:lnTo>
                      <a:lnTo>
                        <a:pt x="80" y="1"/>
                      </a:lnTo>
                      <a:lnTo>
                        <a:pt x="67" y="0"/>
                      </a:lnTo>
                      <a:lnTo>
                        <a:pt x="55" y="0"/>
                      </a:lnTo>
                      <a:lnTo>
                        <a:pt x="45" y="1"/>
                      </a:lnTo>
                      <a:lnTo>
                        <a:pt x="36" y="3"/>
                      </a:lnTo>
                      <a:lnTo>
                        <a:pt x="26" y="7"/>
                      </a:lnTo>
                      <a:lnTo>
                        <a:pt x="19" y="13"/>
                      </a:lnTo>
                      <a:close/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123" name="Line 455"/>
                <p:cNvSpPr>
                  <a:spLocks noChangeShapeType="1"/>
                </p:cNvSpPr>
                <p:nvPr/>
              </p:nvSpPr>
              <p:spPr bwMode="auto">
                <a:xfrm>
                  <a:off x="3445" y="1326"/>
                  <a:ext cx="1" cy="48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124" name="Line 456"/>
                <p:cNvSpPr>
                  <a:spLocks noChangeShapeType="1"/>
                </p:cNvSpPr>
                <p:nvPr/>
              </p:nvSpPr>
              <p:spPr bwMode="auto">
                <a:xfrm>
                  <a:off x="3670" y="1752"/>
                  <a:ext cx="2" cy="211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125" name="Line 457"/>
                <p:cNvSpPr>
                  <a:spLocks noChangeShapeType="1"/>
                </p:cNvSpPr>
                <p:nvPr/>
              </p:nvSpPr>
              <p:spPr bwMode="auto">
                <a:xfrm>
                  <a:off x="3757" y="1867"/>
                  <a:ext cx="1" cy="115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126" name="Line 458"/>
                <p:cNvSpPr>
                  <a:spLocks noChangeShapeType="1"/>
                </p:cNvSpPr>
                <p:nvPr/>
              </p:nvSpPr>
              <p:spPr bwMode="auto">
                <a:xfrm>
                  <a:off x="3978" y="1977"/>
                  <a:ext cx="1" cy="115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127" name="Line 459"/>
                <p:cNvSpPr>
                  <a:spLocks noChangeShapeType="1"/>
                </p:cNvSpPr>
                <p:nvPr/>
              </p:nvSpPr>
              <p:spPr bwMode="auto">
                <a:xfrm>
                  <a:off x="4055" y="1977"/>
                  <a:ext cx="1" cy="177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128" name="Line 460"/>
                <p:cNvSpPr>
                  <a:spLocks noChangeShapeType="1"/>
                </p:cNvSpPr>
                <p:nvPr/>
              </p:nvSpPr>
              <p:spPr bwMode="auto">
                <a:xfrm>
                  <a:off x="4132" y="1970"/>
                  <a:ext cx="1" cy="246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129" name="Line 461"/>
                <p:cNvSpPr>
                  <a:spLocks noChangeShapeType="1"/>
                </p:cNvSpPr>
                <p:nvPr/>
              </p:nvSpPr>
              <p:spPr bwMode="auto">
                <a:xfrm>
                  <a:off x="4206" y="1953"/>
                  <a:ext cx="2" cy="306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130" name="Line 462"/>
                <p:cNvSpPr>
                  <a:spLocks noChangeShapeType="1"/>
                </p:cNvSpPr>
                <p:nvPr/>
              </p:nvSpPr>
              <p:spPr bwMode="auto">
                <a:xfrm>
                  <a:off x="4281" y="1936"/>
                  <a:ext cx="1" cy="364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131" name="Line 463"/>
                <p:cNvSpPr>
                  <a:spLocks noChangeShapeType="1"/>
                </p:cNvSpPr>
                <p:nvPr/>
              </p:nvSpPr>
              <p:spPr bwMode="auto">
                <a:xfrm>
                  <a:off x="4353" y="1900"/>
                  <a:ext cx="4" cy="422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grpSp>
              <p:nvGrpSpPr>
                <p:cNvPr id="132" name="Group 498"/>
                <p:cNvGrpSpPr>
                  <a:grpSpLocks/>
                </p:cNvGrpSpPr>
                <p:nvPr/>
              </p:nvGrpSpPr>
              <p:grpSpPr bwMode="auto">
                <a:xfrm>
                  <a:off x="3928" y="773"/>
                  <a:ext cx="7" cy="1817"/>
                  <a:chOff x="3928" y="773"/>
                  <a:chExt cx="7" cy="1817"/>
                </a:xfrm>
              </p:grpSpPr>
              <p:sp>
                <p:nvSpPr>
                  <p:cNvPr id="194" name="Freeform 464"/>
                  <p:cNvSpPr>
                    <a:spLocks/>
                  </p:cNvSpPr>
                  <p:nvPr/>
                </p:nvSpPr>
                <p:spPr bwMode="auto">
                  <a:xfrm>
                    <a:off x="3928" y="773"/>
                    <a:ext cx="7" cy="65"/>
                  </a:xfrm>
                  <a:custGeom>
                    <a:avLst/>
                    <a:gdLst>
                      <a:gd name="T0" fmla="*/ 7 w 7"/>
                      <a:gd name="T1" fmla="*/ 5 h 65"/>
                      <a:gd name="T2" fmla="*/ 7 w 7"/>
                      <a:gd name="T3" fmla="*/ 4 h 65"/>
                      <a:gd name="T4" fmla="*/ 6 w 7"/>
                      <a:gd name="T5" fmla="*/ 3 h 65"/>
                      <a:gd name="T6" fmla="*/ 4 w 7"/>
                      <a:gd name="T7" fmla="*/ 1 h 65"/>
                      <a:gd name="T8" fmla="*/ 3 w 7"/>
                      <a:gd name="T9" fmla="*/ 0 h 65"/>
                      <a:gd name="T10" fmla="*/ 3 w 7"/>
                      <a:gd name="T11" fmla="*/ 0 h 65"/>
                      <a:gd name="T12" fmla="*/ 2 w 7"/>
                      <a:gd name="T13" fmla="*/ 1 h 65"/>
                      <a:gd name="T14" fmla="*/ 1 w 7"/>
                      <a:gd name="T15" fmla="*/ 3 h 65"/>
                      <a:gd name="T16" fmla="*/ 0 w 7"/>
                      <a:gd name="T17" fmla="*/ 4 h 65"/>
                      <a:gd name="T18" fmla="*/ 0 w 7"/>
                      <a:gd name="T19" fmla="*/ 60 h 65"/>
                      <a:gd name="T20" fmla="*/ 0 w 7"/>
                      <a:gd name="T21" fmla="*/ 61 h 65"/>
                      <a:gd name="T22" fmla="*/ 1 w 7"/>
                      <a:gd name="T23" fmla="*/ 62 h 65"/>
                      <a:gd name="T24" fmla="*/ 2 w 7"/>
                      <a:gd name="T25" fmla="*/ 64 h 65"/>
                      <a:gd name="T26" fmla="*/ 3 w 7"/>
                      <a:gd name="T27" fmla="*/ 65 h 65"/>
                      <a:gd name="T28" fmla="*/ 4 w 7"/>
                      <a:gd name="T29" fmla="*/ 65 h 65"/>
                      <a:gd name="T30" fmla="*/ 6 w 7"/>
                      <a:gd name="T31" fmla="*/ 64 h 65"/>
                      <a:gd name="T32" fmla="*/ 7 w 7"/>
                      <a:gd name="T33" fmla="*/ 62 h 65"/>
                      <a:gd name="T34" fmla="*/ 7 w 7"/>
                      <a:gd name="T35" fmla="*/ 61 h 65"/>
                      <a:gd name="T36" fmla="*/ 7 w 7"/>
                      <a:gd name="T37" fmla="*/ 5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5">
                        <a:moveTo>
                          <a:pt x="7" y="5"/>
                        </a:moveTo>
                        <a:lnTo>
                          <a:pt x="7" y="4"/>
                        </a:lnTo>
                        <a:lnTo>
                          <a:pt x="6" y="3"/>
                        </a:lnTo>
                        <a:lnTo>
                          <a:pt x="4" y="1"/>
                        </a:lnTo>
                        <a:lnTo>
                          <a:pt x="3" y="0"/>
                        </a:lnTo>
                        <a:lnTo>
                          <a:pt x="3" y="0"/>
                        </a:lnTo>
                        <a:lnTo>
                          <a:pt x="2" y="1"/>
                        </a:lnTo>
                        <a:lnTo>
                          <a:pt x="1" y="3"/>
                        </a:lnTo>
                        <a:lnTo>
                          <a:pt x="0" y="4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4"/>
                        </a:lnTo>
                        <a:lnTo>
                          <a:pt x="3" y="65"/>
                        </a:lnTo>
                        <a:lnTo>
                          <a:pt x="4" y="65"/>
                        </a:lnTo>
                        <a:lnTo>
                          <a:pt x="6" y="64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95" name="Freeform 465"/>
                  <p:cNvSpPr>
                    <a:spLocks/>
                  </p:cNvSpPr>
                  <p:nvPr/>
                </p:nvSpPr>
                <p:spPr bwMode="auto">
                  <a:xfrm>
                    <a:off x="3928" y="852"/>
                    <a:ext cx="7" cy="15"/>
                  </a:xfrm>
                  <a:custGeom>
                    <a:avLst/>
                    <a:gdLst>
                      <a:gd name="T0" fmla="*/ 7 w 7"/>
                      <a:gd name="T1" fmla="*/ 4 h 15"/>
                      <a:gd name="T2" fmla="*/ 7 w 7"/>
                      <a:gd name="T3" fmla="*/ 3 h 15"/>
                      <a:gd name="T4" fmla="*/ 7 w 7"/>
                      <a:gd name="T5" fmla="*/ 1 h 15"/>
                      <a:gd name="T6" fmla="*/ 6 w 7"/>
                      <a:gd name="T7" fmla="*/ 0 h 15"/>
                      <a:gd name="T8" fmla="*/ 4 w 7"/>
                      <a:gd name="T9" fmla="*/ 0 h 15"/>
                      <a:gd name="T10" fmla="*/ 3 w 7"/>
                      <a:gd name="T11" fmla="*/ 0 h 15"/>
                      <a:gd name="T12" fmla="*/ 2 w 7"/>
                      <a:gd name="T13" fmla="*/ 0 h 15"/>
                      <a:gd name="T14" fmla="*/ 1 w 7"/>
                      <a:gd name="T15" fmla="*/ 1 h 15"/>
                      <a:gd name="T16" fmla="*/ 0 w 7"/>
                      <a:gd name="T17" fmla="*/ 3 h 15"/>
                      <a:gd name="T18" fmla="*/ 0 w 7"/>
                      <a:gd name="T19" fmla="*/ 10 h 15"/>
                      <a:gd name="T20" fmla="*/ 0 w 7"/>
                      <a:gd name="T21" fmla="*/ 11 h 15"/>
                      <a:gd name="T22" fmla="*/ 1 w 7"/>
                      <a:gd name="T23" fmla="*/ 12 h 15"/>
                      <a:gd name="T24" fmla="*/ 2 w 7"/>
                      <a:gd name="T25" fmla="*/ 13 h 15"/>
                      <a:gd name="T26" fmla="*/ 3 w 7"/>
                      <a:gd name="T27" fmla="*/ 15 h 15"/>
                      <a:gd name="T28" fmla="*/ 4 w 7"/>
                      <a:gd name="T29" fmla="*/ 15 h 15"/>
                      <a:gd name="T30" fmla="*/ 6 w 7"/>
                      <a:gd name="T31" fmla="*/ 13 h 15"/>
                      <a:gd name="T32" fmla="*/ 7 w 7"/>
                      <a:gd name="T33" fmla="*/ 12 h 15"/>
                      <a:gd name="T34" fmla="*/ 7 w 7"/>
                      <a:gd name="T35" fmla="*/ 11 h 15"/>
                      <a:gd name="T36" fmla="*/ 7 w 7"/>
                      <a:gd name="T37" fmla="*/ 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5">
                        <a:moveTo>
                          <a:pt x="7" y="4"/>
                        </a:moveTo>
                        <a:lnTo>
                          <a:pt x="7" y="3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3"/>
                        </a:lnTo>
                        <a:lnTo>
                          <a:pt x="0" y="10"/>
                        </a:lnTo>
                        <a:lnTo>
                          <a:pt x="0" y="11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5"/>
                        </a:lnTo>
                        <a:lnTo>
                          <a:pt x="4" y="15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96" name="Freeform 466"/>
                  <p:cNvSpPr>
                    <a:spLocks/>
                  </p:cNvSpPr>
                  <p:nvPr/>
                </p:nvSpPr>
                <p:spPr bwMode="auto">
                  <a:xfrm>
                    <a:off x="3928" y="881"/>
                    <a:ext cx="7" cy="64"/>
                  </a:xfrm>
                  <a:custGeom>
                    <a:avLst/>
                    <a:gdLst>
                      <a:gd name="T0" fmla="*/ 7 w 7"/>
                      <a:gd name="T1" fmla="*/ 3 h 64"/>
                      <a:gd name="T2" fmla="*/ 7 w 7"/>
                      <a:gd name="T3" fmla="*/ 2 h 64"/>
                      <a:gd name="T4" fmla="*/ 7 w 7"/>
                      <a:gd name="T5" fmla="*/ 1 h 64"/>
                      <a:gd name="T6" fmla="*/ 6 w 7"/>
                      <a:gd name="T7" fmla="*/ 0 h 64"/>
                      <a:gd name="T8" fmla="*/ 4 w 7"/>
                      <a:gd name="T9" fmla="*/ 0 h 64"/>
                      <a:gd name="T10" fmla="*/ 3 w 7"/>
                      <a:gd name="T11" fmla="*/ 0 h 64"/>
                      <a:gd name="T12" fmla="*/ 2 w 7"/>
                      <a:gd name="T13" fmla="*/ 0 h 64"/>
                      <a:gd name="T14" fmla="*/ 1 w 7"/>
                      <a:gd name="T15" fmla="*/ 1 h 64"/>
                      <a:gd name="T16" fmla="*/ 0 w 7"/>
                      <a:gd name="T17" fmla="*/ 2 h 64"/>
                      <a:gd name="T18" fmla="*/ 0 w 7"/>
                      <a:gd name="T19" fmla="*/ 60 h 64"/>
                      <a:gd name="T20" fmla="*/ 0 w 7"/>
                      <a:gd name="T21" fmla="*/ 61 h 64"/>
                      <a:gd name="T22" fmla="*/ 1 w 7"/>
                      <a:gd name="T23" fmla="*/ 62 h 64"/>
                      <a:gd name="T24" fmla="*/ 2 w 7"/>
                      <a:gd name="T25" fmla="*/ 63 h 64"/>
                      <a:gd name="T26" fmla="*/ 3 w 7"/>
                      <a:gd name="T27" fmla="*/ 64 h 64"/>
                      <a:gd name="T28" fmla="*/ 4 w 7"/>
                      <a:gd name="T29" fmla="*/ 64 h 64"/>
                      <a:gd name="T30" fmla="*/ 6 w 7"/>
                      <a:gd name="T31" fmla="*/ 63 h 64"/>
                      <a:gd name="T32" fmla="*/ 7 w 7"/>
                      <a:gd name="T33" fmla="*/ 62 h 64"/>
                      <a:gd name="T34" fmla="*/ 7 w 7"/>
                      <a:gd name="T35" fmla="*/ 61 h 64"/>
                      <a:gd name="T36" fmla="*/ 7 w 7"/>
                      <a:gd name="T37" fmla="*/ 3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3"/>
                        </a:lnTo>
                        <a:lnTo>
                          <a:pt x="3" y="64"/>
                        </a:lnTo>
                        <a:lnTo>
                          <a:pt x="4" y="64"/>
                        </a:lnTo>
                        <a:lnTo>
                          <a:pt x="6" y="63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97" name="Freeform 467"/>
                  <p:cNvSpPr>
                    <a:spLocks/>
                  </p:cNvSpPr>
                  <p:nvPr/>
                </p:nvSpPr>
                <p:spPr bwMode="auto">
                  <a:xfrm>
                    <a:off x="3928" y="960"/>
                    <a:ext cx="7" cy="14"/>
                  </a:xfrm>
                  <a:custGeom>
                    <a:avLst/>
                    <a:gdLst>
                      <a:gd name="T0" fmla="*/ 7 w 7"/>
                      <a:gd name="T1" fmla="*/ 3 h 14"/>
                      <a:gd name="T2" fmla="*/ 7 w 7"/>
                      <a:gd name="T3" fmla="*/ 2 h 14"/>
                      <a:gd name="T4" fmla="*/ 7 w 7"/>
                      <a:gd name="T5" fmla="*/ 1 h 14"/>
                      <a:gd name="T6" fmla="*/ 6 w 7"/>
                      <a:gd name="T7" fmla="*/ 0 h 14"/>
                      <a:gd name="T8" fmla="*/ 4 w 7"/>
                      <a:gd name="T9" fmla="*/ 0 h 14"/>
                      <a:gd name="T10" fmla="*/ 3 w 7"/>
                      <a:gd name="T11" fmla="*/ 0 h 14"/>
                      <a:gd name="T12" fmla="*/ 2 w 7"/>
                      <a:gd name="T13" fmla="*/ 0 h 14"/>
                      <a:gd name="T14" fmla="*/ 1 w 7"/>
                      <a:gd name="T15" fmla="*/ 1 h 14"/>
                      <a:gd name="T16" fmla="*/ 0 w 7"/>
                      <a:gd name="T17" fmla="*/ 2 h 14"/>
                      <a:gd name="T18" fmla="*/ 0 w 7"/>
                      <a:gd name="T19" fmla="*/ 9 h 14"/>
                      <a:gd name="T20" fmla="*/ 0 w 7"/>
                      <a:gd name="T21" fmla="*/ 11 h 14"/>
                      <a:gd name="T22" fmla="*/ 1 w 7"/>
                      <a:gd name="T23" fmla="*/ 12 h 14"/>
                      <a:gd name="T24" fmla="*/ 2 w 7"/>
                      <a:gd name="T25" fmla="*/ 13 h 14"/>
                      <a:gd name="T26" fmla="*/ 3 w 7"/>
                      <a:gd name="T27" fmla="*/ 14 h 14"/>
                      <a:gd name="T28" fmla="*/ 4 w 7"/>
                      <a:gd name="T29" fmla="*/ 14 h 14"/>
                      <a:gd name="T30" fmla="*/ 6 w 7"/>
                      <a:gd name="T31" fmla="*/ 13 h 14"/>
                      <a:gd name="T32" fmla="*/ 7 w 7"/>
                      <a:gd name="T33" fmla="*/ 12 h 14"/>
                      <a:gd name="T34" fmla="*/ 7 w 7"/>
                      <a:gd name="T35" fmla="*/ 11 h 14"/>
                      <a:gd name="T36" fmla="*/ 7 w 7"/>
                      <a:gd name="T3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9"/>
                        </a:lnTo>
                        <a:lnTo>
                          <a:pt x="0" y="11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4"/>
                        </a:lnTo>
                        <a:lnTo>
                          <a:pt x="4" y="14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1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98" name="Freeform 468"/>
                  <p:cNvSpPr>
                    <a:spLocks/>
                  </p:cNvSpPr>
                  <p:nvPr/>
                </p:nvSpPr>
                <p:spPr bwMode="auto">
                  <a:xfrm>
                    <a:off x="3928" y="989"/>
                    <a:ext cx="7" cy="64"/>
                  </a:xfrm>
                  <a:custGeom>
                    <a:avLst/>
                    <a:gdLst>
                      <a:gd name="T0" fmla="*/ 7 w 7"/>
                      <a:gd name="T1" fmla="*/ 3 h 64"/>
                      <a:gd name="T2" fmla="*/ 7 w 7"/>
                      <a:gd name="T3" fmla="*/ 2 h 64"/>
                      <a:gd name="T4" fmla="*/ 7 w 7"/>
                      <a:gd name="T5" fmla="*/ 1 h 64"/>
                      <a:gd name="T6" fmla="*/ 6 w 7"/>
                      <a:gd name="T7" fmla="*/ 0 h 64"/>
                      <a:gd name="T8" fmla="*/ 4 w 7"/>
                      <a:gd name="T9" fmla="*/ 0 h 64"/>
                      <a:gd name="T10" fmla="*/ 3 w 7"/>
                      <a:gd name="T11" fmla="*/ 0 h 64"/>
                      <a:gd name="T12" fmla="*/ 2 w 7"/>
                      <a:gd name="T13" fmla="*/ 0 h 64"/>
                      <a:gd name="T14" fmla="*/ 1 w 7"/>
                      <a:gd name="T15" fmla="*/ 1 h 64"/>
                      <a:gd name="T16" fmla="*/ 0 w 7"/>
                      <a:gd name="T17" fmla="*/ 2 h 64"/>
                      <a:gd name="T18" fmla="*/ 0 w 7"/>
                      <a:gd name="T19" fmla="*/ 59 h 64"/>
                      <a:gd name="T20" fmla="*/ 0 w 7"/>
                      <a:gd name="T21" fmla="*/ 61 h 64"/>
                      <a:gd name="T22" fmla="*/ 1 w 7"/>
                      <a:gd name="T23" fmla="*/ 62 h 64"/>
                      <a:gd name="T24" fmla="*/ 2 w 7"/>
                      <a:gd name="T25" fmla="*/ 63 h 64"/>
                      <a:gd name="T26" fmla="*/ 3 w 7"/>
                      <a:gd name="T27" fmla="*/ 64 h 64"/>
                      <a:gd name="T28" fmla="*/ 4 w 7"/>
                      <a:gd name="T29" fmla="*/ 64 h 64"/>
                      <a:gd name="T30" fmla="*/ 6 w 7"/>
                      <a:gd name="T31" fmla="*/ 63 h 64"/>
                      <a:gd name="T32" fmla="*/ 7 w 7"/>
                      <a:gd name="T33" fmla="*/ 62 h 64"/>
                      <a:gd name="T34" fmla="*/ 7 w 7"/>
                      <a:gd name="T35" fmla="*/ 61 h 64"/>
                      <a:gd name="T36" fmla="*/ 7 w 7"/>
                      <a:gd name="T37" fmla="*/ 3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59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3"/>
                        </a:lnTo>
                        <a:lnTo>
                          <a:pt x="3" y="64"/>
                        </a:lnTo>
                        <a:lnTo>
                          <a:pt x="4" y="64"/>
                        </a:lnTo>
                        <a:lnTo>
                          <a:pt x="6" y="63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99" name="Freeform 469"/>
                  <p:cNvSpPr>
                    <a:spLocks/>
                  </p:cNvSpPr>
                  <p:nvPr/>
                </p:nvSpPr>
                <p:spPr bwMode="auto">
                  <a:xfrm>
                    <a:off x="3928" y="1068"/>
                    <a:ext cx="7" cy="14"/>
                  </a:xfrm>
                  <a:custGeom>
                    <a:avLst/>
                    <a:gdLst>
                      <a:gd name="T0" fmla="*/ 7 w 7"/>
                      <a:gd name="T1" fmla="*/ 3 h 14"/>
                      <a:gd name="T2" fmla="*/ 7 w 7"/>
                      <a:gd name="T3" fmla="*/ 2 h 14"/>
                      <a:gd name="T4" fmla="*/ 7 w 7"/>
                      <a:gd name="T5" fmla="*/ 1 h 14"/>
                      <a:gd name="T6" fmla="*/ 6 w 7"/>
                      <a:gd name="T7" fmla="*/ 0 h 14"/>
                      <a:gd name="T8" fmla="*/ 4 w 7"/>
                      <a:gd name="T9" fmla="*/ 0 h 14"/>
                      <a:gd name="T10" fmla="*/ 3 w 7"/>
                      <a:gd name="T11" fmla="*/ 0 h 14"/>
                      <a:gd name="T12" fmla="*/ 2 w 7"/>
                      <a:gd name="T13" fmla="*/ 0 h 14"/>
                      <a:gd name="T14" fmla="*/ 1 w 7"/>
                      <a:gd name="T15" fmla="*/ 1 h 14"/>
                      <a:gd name="T16" fmla="*/ 0 w 7"/>
                      <a:gd name="T17" fmla="*/ 2 h 14"/>
                      <a:gd name="T18" fmla="*/ 0 w 7"/>
                      <a:gd name="T19" fmla="*/ 9 h 14"/>
                      <a:gd name="T20" fmla="*/ 0 w 7"/>
                      <a:gd name="T21" fmla="*/ 10 h 14"/>
                      <a:gd name="T22" fmla="*/ 1 w 7"/>
                      <a:gd name="T23" fmla="*/ 12 h 14"/>
                      <a:gd name="T24" fmla="*/ 2 w 7"/>
                      <a:gd name="T25" fmla="*/ 13 h 14"/>
                      <a:gd name="T26" fmla="*/ 3 w 7"/>
                      <a:gd name="T27" fmla="*/ 14 h 14"/>
                      <a:gd name="T28" fmla="*/ 4 w 7"/>
                      <a:gd name="T29" fmla="*/ 14 h 14"/>
                      <a:gd name="T30" fmla="*/ 6 w 7"/>
                      <a:gd name="T31" fmla="*/ 13 h 14"/>
                      <a:gd name="T32" fmla="*/ 7 w 7"/>
                      <a:gd name="T33" fmla="*/ 12 h 14"/>
                      <a:gd name="T34" fmla="*/ 7 w 7"/>
                      <a:gd name="T35" fmla="*/ 10 h 14"/>
                      <a:gd name="T36" fmla="*/ 7 w 7"/>
                      <a:gd name="T3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9"/>
                        </a:lnTo>
                        <a:lnTo>
                          <a:pt x="0" y="10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4"/>
                        </a:lnTo>
                        <a:lnTo>
                          <a:pt x="4" y="14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0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00" name="Freeform 470"/>
                  <p:cNvSpPr>
                    <a:spLocks/>
                  </p:cNvSpPr>
                  <p:nvPr/>
                </p:nvSpPr>
                <p:spPr bwMode="auto">
                  <a:xfrm>
                    <a:off x="3928" y="1096"/>
                    <a:ext cx="7" cy="65"/>
                  </a:xfrm>
                  <a:custGeom>
                    <a:avLst/>
                    <a:gdLst>
                      <a:gd name="T0" fmla="*/ 7 w 7"/>
                      <a:gd name="T1" fmla="*/ 4 h 65"/>
                      <a:gd name="T2" fmla="*/ 7 w 7"/>
                      <a:gd name="T3" fmla="*/ 3 h 65"/>
                      <a:gd name="T4" fmla="*/ 7 w 7"/>
                      <a:gd name="T5" fmla="*/ 1 h 65"/>
                      <a:gd name="T6" fmla="*/ 6 w 7"/>
                      <a:gd name="T7" fmla="*/ 0 h 65"/>
                      <a:gd name="T8" fmla="*/ 4 w 7"/>
                      <a:gd name="T9" fmla="*/ 0 h 65"/>
                      <a:gd name="T10" fmla="*/ 3 w 7"/>
                      <a:gd name="T11" fmla="*/ 0 h 65"/>
                      <a:gd name="T12" fmla="*/ 2 w 7"/>
                      <a:gd name="T13" fmla="*/ 0 h 65"/>
                      <a:gd name="T14" fmla="*/ 1 w 7"/>
                      <a:gd name="T15" fmla="*/ 1 h 65"/>
                      <a:gd name="T16" fmla="*/ 0 w 7"/>
                      <a:gd name="T17" fmla="*/ 3 h 65"/>
                      <a:gd name="T18" fmla="*/ 0 w 7"/>
                      <a:gd name="T19" fmla="*/ 60 h 65"/>
                      <a:gd name="T20" fmla="*/ 0 w 7"/>
                      <a:gd name="T21" fmla="*/ 61 h 65"/>
                      <a:gd name="T22" fmla="*/ 1 w 7"/>
                      <a:gd name="T23" fmla="*/ 62 h 65"/>
                      <a:gd name="T24" fmla="*/ 2 w 7"/>
                      <a:gd name="T25" fmla="*/ 64 h 65"/>
                      <a:gd name="T26" fmla="*/ 3 w 7"/>
                      <a:gd name="T27" fmla="*/ 65 h 65"/>
                      <a:gd name="T28" fmla="*/ 4 w 7"/>
                      <a:gd name="T29" fmla="*/ 65 h 65"/>
                      <a:gd name="T30" fmla="*/ 6 w 7"/>
                      <a:gd name="T31" fmla="*/ 64 h 65"/>
                      <a:gd name="T32" fmla="*/ 7 w 7"/>
                      <a:gd name="T33" fmla="*/ 62 h 65"/>
                      <a:gd name="T34" fmla="*/ 7 w 7"/>
                      <a:gd name="T35" fmla="*/ 61 h 65"/>
                      <a:gd name="T36" fmla="*/ 7 w 7"/>
                      <a:gd name="T37" fmla="*/ 4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5">
                        <a:moveTo>
                          <a:pt x="7" y="4"/>
                        </a:moveTo>
                        <a:lnTo>
                          <a:pt x="7" y="3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3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4"/>
                        </a:lnTo>
                        <a:lnTo>
                          <a:pt x="3" y="65"/>
                        </a:lnTo>
                        <a:lnTo>
                          <a:pt x="4" y="65"/>
                        </a:lnTo>
                        <a:lnTo>
                          <a:pt x="6" y="64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01" name="Freeform 471"/>
                  <p:cNvSpPr>
                    <a:spLocks/>
                  </p:cNvSpPr>
                  <p:nvPr/>
                </p:nvSpPr>
                <p:spPr bwMode="auto">
                  <a:xfrm>
                    <a:off x="3928" y="1175"/>
                    <a:ext cx="7" cy="15"/>
                  </a:xfrm>
                  <a:custGeom>
                    <a:avLst/>
                    <a:gdLst>
                      <a:gd name="T0" fmla="*/ 7 w 7"/>
                      <a:gd name="T1" fmla="*/ 4 h 15"/>
                      <a:gd name="T2" fmla="*/ 7 w 7"/>
                      <a:gd name="T3" fmla="*/ 3 h 15"/>
                      <a:gd name="T4" fmla="*/ 7 w 7"/>
                      <a:gd name="T5" fmla="*/ 1 h 15"/>
                      <a:gd name="T6" fmla="*/ 6 w 7"/>
                      <a:gd name="T7" fmla="*/ 0 h 15"/>
                      <a:gd name="T8" fmla="*/ 4 w 7"/>
                      <a:gd name="T9" fmla="*/ 0 h 15"/>
                      <a:gd name="T10" fmla="*/ 3 w 7"/>
                      <a:gd name="T11" fmla="*/ 0 h 15"/>
                      <a:gd name="T12" fmla="*/ 2 w 7"/>
                      <a:gd name="T13" fmla="*/ 0 h 15"/>
                      <a:gd name="T14" fmla="*/ 1 w 7"/>
                      <a:gd name="T15" fmla="*/ 1 h 15"/>
                      <a:gd name="T16" fmla="*/ 0 w 7"/>
                      <a:gd name="T17" fmla="*/ 3 h 15"/>
                      <a:gd name="T18" fmla="*/ 0 w 7"/>
                      <a:gd name="T19" fmla="*/ 10 h 15"/>
                      <a:gd name="T20" fmla="*/ 0 w 7"/>
                      <a:gd name="T21" fmla="*/ 11 h 15"/>
                      <a:gd name="T22" fmla="*/ 1 w 7"/>
                      <a:gd name="T23" fmla="*/ 12 h 15"/>
                      <a:gd name="T24" fmla="*/ 2 w 7"/>
                      <a:gd name="T25" fmla="*/ 13 h 15"/>
                      <a:gd name="T26" fmla="*/ 3 w 7"/>
                      <a:gd name="T27" fmla="*/ 15 h 15"/>
                      <a:gd name="T28" fmla="*/ 4 w 7"/>
                      <a:gd name="T29" fmla="*/ 15 h 15"/>
                      <a:gd name="T30" fmla="*/ 6 w 7"/>
                      <a:gd name="T31" fmla="*/ 13 h 15"/>
                      <a:gd name="T32" fmla="*/ 7 w 7"/>
                      <a:gd name="T33" fmla="*/ 12 h 15"/>
                      <a:gd name="T34" fmla="*/ 7 w 7"/>
                      <a:gd name="T35" fmla="*/ 11 h 15"/>
                      <a:gd name="T36" fmla="*/ 7 w 7"/>
                      <a:gd name="T37" fmla="*/ 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5">
                        <a:moveTo>
                          <a:pt x="7" y="4"/>
                        </a:moveTo>
                        <a:lnTo>
                          <a:pt x="7" y="3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3"/>
                        </a:lnTo>
                        <a:lnTo>
                          <a:pt x="0" y="10"/>
                        </a:lnTo>
                        <a:lnTo>
                          <a:pt x="0" y="11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5"/>
                        </a:lnTo>
                        <a:lnTo>
                          <a:pt x="4" y="15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02" name="Freeform 472"/>
                  <p:cNvSpPr>
                    <a:spLocks/>
                  </p:cNvSpPr>
                  <p:nvPr/>
                </p:nvSpPr>
                <p:spPr bwMode="auto">
                  <a:xfrm>
                    <a:off x="3928" y="1204"/>
                    <a:ext cx="7" cy="65"/>
                  </a:xfrm>
                  <a:custGeom>
                    <a:avLst/>
                    <a:gdLst>
                      <a:gd name="T0" fmla="*/ 7 w 7"/>
                      <a:gd name="T1" fmla="*/ 4 h 65"/>
                      <a:gd name="T2" fmla="*/ 7 w 7"/>
                      <a:gd name="T3" fmla="*/ 2 h 65"/>
                      <a:gd name="T4" fmla="*/ 7 w 7"/>
                      <a:gd name="T5" fmla="*/ 1 h 65"/>
                      <a:gd name="T6" fmla="*/ 6 w 7"/>
                      <a:gd name="T7" fmla="*/ 0 h 65"/>
                      <a:gd name="T8" fmla="*/ 4 w 7"/>
                      <a:gd name="T9" fmla="*/ 0 h 65"/>
                      <a:gd name="T10" fmla="*/ 3 w 7"/>
                      <a:gd name="T11" fmla="*/ 0 h 65"/>
                      <a:gd name="T12" fmla="*/ 2 w 7"/>
                      <a:gd name="T13" fmla="*/ 0 h 65"/>
                      <a:gd name="T14" fmla="*/ 1 w 7"/>
                      <a:gd name="T15" fmla="*/ 1 h 65"/>
                      <a:gd name="T16" fmla="*/ 0 w 7"/>
                      <a:gd name="T17" fmla="*/ 2 h 65"/>
                      <a:gd name="T18" fmla="*/ 0 w 7"/>
                      <a:gd name="T19" fmla="*/ 60 h 65"/>
                      <a:gd name="T20" fmla="*/ 0 w 7"/>
                      <a:gd name="T21" fmla="*/ 61 h 65"/>
                      <a:gd name="T22" fmla="*/ 1 w 7"/>
                      <a:gd name="T23" fmla="*/ 62 h 65"/>
                      <a:gd name="T24" fmla="*/ 2 w 7"/>
                      <a:gd name="T25" fmla="*/ 63 h 65"/>
                      <a:gd name="T26" fmla="*/ 3 w 7"/>
                      <a:gd name="T27" fmla="*/ 65 h 65"/>
                      <a:gd name="T28" fmla="*/ 4 w 7"/>
                      <a:gd name="T29" fmla="*/ 65 h 65"/>
                      <a:gd name="T30" fmla="*/ 6 w 7"/>
                      <a:gd name="T31" fmla="*/ 63 h 65"/>
                      <a:gd name="T32" fmla="*/ 7 w 7"/>
                      <a:gd name="T33" fmla="*/ 62 h 65"/>
                      <a:gd name="T34" fmla="*/ 7 w 7"/>
                      <a:gd name="T35" fmla="*/ 61 h 65"/>
                      <a:gd name="T36" fmla="*/ 7 w 7"/>
                      <a:gd name="T37" fmla="*/ 4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5">
                        <a:moveTo>
                          <a:pt x="7" y="4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3"/>
                        </a:lnTo>
                        <a:lnTo>
                          <a:pt x="3" y="65"/>
                        </a:lnTo>
                        <a:lnTo>
                          <a:pt x="4" y="65"/>
                        </a:lnTo>
                        <a:lnTo>
                          <a:pt x="6" y="63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03" name="Freeform 473"/>
                  <p:cNvSpPr>
                    <a:spLocks/>
                  </p:cNvSpPr>
                  <p:nvPr/>
                </p:nvSpPr>
                <p:spPr bwMode="auto">
                  <a:xfrm>
                    <a:off x="3928" y="1283"/>
                    <a:ext cx="7" cy="14"/>
                  </a:xfrm>
                  <a:custGeom>
                    <a:avLst/>
                    <a:gdLst>
                      <a:gd name="T0" fmla="*/ 7 w 7"/>
                      <a:gd name="T1" fmla="*/ 4 h 14"/>
                      <a:gd name="T2" fmla="*/ 7 w 7"/>
                      <a:gd name="T3" fmla="*/ 2 h 14"/>
                      <a:gd name="T4" fmla="*/ 7 w 7"/>
                      <a:gd name="T5" fmla="*/ 1 h 14"/>
                      <a:gd name="T6" fmla="*/ 6 w 7"/>
                      <a:gd name="T7" fmla="*/ 0 h 14"/>
                      <a:gd name="T8" fmla="*/ 4 w 7"/>
                      <a:gd name="T9" fmla="*/ 0 h 14"/>
                      <a:gd name="T10" fmla="*/ 3 w 7"/>
                      <a:gd name="T11" fmla="*/ 0 h 14"/>
                      <a:gd name="T12" fmla="*/ 2 w 7"/>
                      <a:gd name="T13" fmla="*/ 0 h 14"/>
                      <a:gd name="T14" fmla="*/ 1 w 7"/>
                      <a:gd name="T15" fmla="*/ 1 h 14"/>
                      <a:gd name="T16" fmla="*/ 0 w 7"/>
                      <a:gd name="T17" fmla="*/ 2 h 14"/>
                      <a:gd name="T18" fmla="*/ 0 w 7"/>
                      <a:gd name="T19" fmla="*/ 9 h 14"/>
                      <a:gd name="T20" fmla="*/ 0 w 7"/>
                      <a:gd name="T21" fmla="*/ 11 h 14"/>
                      <a:gd name="T22" fmla="*/ 1 w 7"/>
                      <a:gd name="T23" fmla="*/ 12 h 14"/>
                      <a:gd name="T24" fmla="*/ 2 w 7"/>
                      <a:gd name="T25" fmla="*/ 13 h 14"/>
                      <a:gd name="T26" fmla="*/ 3 w 7"/>
                      <a:gd name="T27" fmla="*/ 14 h 14"/>
                      <a:gd name="T28" fmla="*/ 4 w 7"/>
                      <a:gd name="T29" fmla="*/ 14 h 14"/>
                      <a:gd name="T30" fmla="*/ 6 w 7"/>
                      <a:gd name="T31" fmla="*/ 13 h 14"/>
                      <a:gd name="T32" fmla="*/ 7 w 7"/>
                      <a:gd name="T33" fmla="*/ 12 h 14"/>
                      <a:gd name="T34" fmla="*/ 7 w 7"/>
                      <a:gd name="T35" fmla="*/ 11 h 14"/>
                      <a:gd name="T36" fmla="*/ 7 w 7"/>
                      <a:gd name="T37" fmla="*/ 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4">
                        <a:moveTo>
                          <a:pt x="7" y="4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9"/>
                        </a:lnTo>
                        <a:lnTo>
                          <a:pt x="0" y="11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4"/>
                        </a:lnTo>
                        <a:lnTo>
                          <a:pt x="4" y="14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04" name="Freeform 474"/>
                  <p:cNvSpPr>
                    <a:spLocks/>
                  </p:cNvSpPr>
                  <p:nvPr/>
                </p:nvSpPr>
                <p:spPr bwMode="auto">
                  <a:xfrm>
                    <a:off x="3928" y="1312"/>
                    <a:ext cx="7" cy="64"/>
                  </a:xfrm>
                  <a:custGeom>
                    <a:avLst/>
                    <a:gdLst>
                      <a:gd name="T0" fmla="*/ 7 w 7"/>
                      <a:gd name="T1" fmla="*/ 3 h 64"/>
                      <a:gd name="T2" fmla="*/ 7 w 7"/>
                      <a:gd name="T3" fmla="*/ 2 h 64"/>
                      <a:gd name="T4" fmla="*/ 7 w 7"/>
                      <a:gd name="T5" fmla="*/ 1 h 64"/>
                      <a:gd name="T6" fmla="*/ 6 w 7"/>
                      <a:gd name="T7" fmla="*/ 0 h 64"/>
                      <a:gd name="T8" fmla="*/ 4 w 7"/>
                      <a:gd name="T9" fmla="*/ 0 h 64"/>
                      <a:gd name="T10" fmla="*/ 3 w 7"/>
                      <a:gd name="T11" fmla="*/ 0 h 64"/>
                      <a:gd name="T12" fmla="*/ 2 w 7"/>
                      <a:gd name="T13" fmla="*/ 0 h 64"/>
                      <a:gd name="T14" fmla="*/ 1 w 7"/>
                      <a:gd name="T15" fmla="*/ 1 h 64"/>
                      <a:gd name="T16" fmla="*/ 0 w 7"/>
                      <a:gd name="T17" fmla="*/ 2 h 64"/>
                      <a:gd name="T18" fmla="*/ 0 w 7"/>
                      <a:gd name="T19" fmla="*/ 59 h 64"/>
                      <a:gd name="T20" fmla="*/ 0 w 7"/>
                      <a:gd name="T21" fmla="*/ 61 h 64"/>
                      <a:gd name="T22" fmla="*/ 1 w 7"/>
                      <a:gd name="T23" fmla="*/ 62 h 64"/>
                      <a:gd name="T24" fmla="*/ 2 w 7"/>
                      <a:gd name="T25" fmla="*/ 63 h 64"/>
                      <a:gd name="T26" fmla="*/ 3 w 7"/>
                      <a:gd name="T27" fmla="*/ 64 h 64"/>
                      <a:gd name="T28" fmla="*/ 4 w 7"/>
                      <a:gd name="T29" fmla="*/ 64 h 64"/>
                      <a:gd name="T30" fmla="*/ 6 w 7"/>
                      <a:gd name="T31" fmla="*/ 63 h 64"/>
                      <a:gd name="T32" fmla="*/ 7 w 7"/>
                      <a:gd name="T33" fmla="*/ 62 h 64"/>
                      <a:gd name="T34" fmla="*/ 7 w 7"/>
                      <a:gd name="T35" fmla="*/ 61 h 64"/>
                      <a:gd name="T36" fmla="*/ 7 w 7"/>
                      <a:gd name="T37" fmla="*/ 3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59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3"/>
                        </a:lnTo>
                        <a:lnTo>
                          <a:pt x="3" y="64"/>
                        </a:lnTo>
                        <a:lnTo>
                          <a:pt x="4" y="64"/>
                        </a:lnTo>
                        <a:lnTo>
                          <a:pt x="6" y="63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05" name="Freeform 475"/>
                  <p:cNvSpPr>
                    <a:spLocks/>
                  </p:cNvSpPr>
                  <p:nvPr/>
                </p:nvSpPr>
                <p:spPr bwMode="auto">
                  <a:xfrm>
                    <a:off x="3928" y="1391"/>
                    <a:ext cx="7" cy="14"/>
                  </a:xfrm>
                  <a:custGeom>
                    <a:avLst/>
                    <a:gdLst>
                      <a:gd name="T0" fmla="*/ 7 w 7"/>
                      <a:gd name="T1" fmla="*/ 3 h 14"/>
                      <a:gd name="T2" fmla="*/ 7 w 7"/>
                      <a:gd name="T3" fmla="*/ 2 h 14"/>
                      <a:gd name="T4" fmla="*/ 7 w 7"/>
                      <a:gd name="T5" fmla="*/ 1 h 14"/>
                      <a:gd name="T6" fmla="*/ 6 w 7"/>
                      <a:gd name="T7" fmla="*/ 0 h 14"/>
                      <a:gd name="T8" fmla="*/ 4 w 7"/>
                      <a:gd name="T9" fmla="*/ 0 h 14"/>
                      <a:gd name="T10" fmla="*/ 3 w 7"/>
                      <a:gd name="T11" fmla="*/ 0 h 14"/>
                      <a:gd name="T12" fmla="*/ 2 w 7"/>
                      <a:gd name="T13" fmla="*/ 0 h 14"/>
                      <a:gd name="T14" fmla="*/ 1 w 7"/>
                      <a:gd name="T15" fmla="*/ 1 h 14"/>
                      <a:gd name="T16" fmla="*/ 0 w 7"/>
                      <a:gd name="T17" fmla="*/ 2 h 14"/>
                      <a:gd name="T18" fmla="*/ 0 w 7"/>
                      <a:gd name="T19" fmla="*/ 9 h 14"/>
                      <a:gd name="T20" fmla="*/ 0 w 7"/>
                      <a:gd name="T21" fmla="*/ 10 h 14"/>
                      <a:gd name="T22" fmla="*/ 1 w 7"/>
                      <a:gd name="T23" fmla="*/ 12 h 14"/>
                      <a:gd name="T24" fmla="*/ 2 w 7"/>
                      <a:gd name="T25" fmla="*/ 13 h 14"/>
                      <a:gd name="T26" fmla="*/ 3 w 7"/>
                      <a:gd name="T27" fmla="*/ 14 h 14"/>
                      <a:gd name="T28" fmla="*/ 4 w 7"/>
                      <a:gd name="T29" fmla="*/ 14 h 14"/>
                      <a:gd name="T30" fmla="*/ 6 w 7"/>
                      <a:gd name="T31" fmla="*/ 13 h 14"/>
                      <a:gd name="T32" fmla="*/ 7 w 7"/>
                      <a:gd name="T33" fmla="*/ 12 h 14"/>
                      <a:gd name="T34" fmla="*/ 7 w 7"/>
                      <a:gd name="T35" fmla="*/ 10 h 14"/>
                      <a:gd name="T36" fmla="*/ 7 w 7"/>
                      <a:gd name="T3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9"/>
                        </a:lnTo>
                        <a:lnTo>
                          <a:pt x="0" y="10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4"/>
                        </a:lnTo>
                        <a:lnTo>
                          <a:pt x="4" y="14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0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06" name="Freeform 476"/>
                  <p:cNvSpPr>
                    <a:spLocks/>
                  </p:cNvSpPr>
                  <p:nvPr/>
                </p:nvSpPr>
                <p:spPr bwMode="auto">
                  <a:xfrm>
                    <a:off x="3928" y="1419"/>
                    <a:ext cx="7" cy="65"/>
                  </a:xfrm>
                  <a:custGeom>
                    <a:avLst/>
                    <a:gdLst>
                      <a:gd name="T0" fmla="*/ 7 w 7"/>
                      <a:gd name="T1" fmla="*/ 4 h 65"/>
                      <a:gd name="T2" fmla="*/ 7 w 7"/>
                      <a:gd name="T3" fmla="*/ 3 h 65"/>
                      <a:gd name="T4" fmla="*/ 7 w 7"/>
                      <a:gd name="T5" fmla="*/ 2 h 65"/>
                      <a:gd name="T6" fmla="*/ 6 w 7"/>
                      <a:gd name="T7" fmla="*/ 0 h 65"/>
                      <a:gd name="T8" fmla="*/ 4 w 7"/>
                      <a:gd name="T9" fmla="*/ 0 h 65"/>
                      <a:gd name="T10" fmla="*/ 3 w 7"/>
                      <a:gd name="T11" fmla="*/ 0 h 65"/>
                      <a:gd name="T12" fmla="*/ 2 w 7"/>
                      <a:gd name="T13" fmla="*/ 0 h 65"/>
                      <a:gd name="T14" fmla="*/ 1 w 7"/>
                      <a:gd name="T15" fmla="*/ 2 h 65"/>
                      <a:gd name="T16" fmla="*/ 0 w 7"/>
                      <a:gd name="T17" fmla="*/ 3 h 65"/>
                      <a:gd name="T18" fmla="*/ 0 w 7"/>
                      <a:gd name="T19" fmla="*/ 60 h 65"/>
                      <a:gd name="T20" fmla="*/ 0 w 7"/>
                      <a:gd name="T21" fmla="*/ 61 h 65"/>
                      <a:gd name="T22" fmla="*/ 1 w 7"/>
                      <a:gd name="T23" fmla="*/ 63 h 65"/>
                      <a:gd name="T24" fmla="*/ 2 w 7"/>
                      <a:gd name="T25" fmla="*/ 64 h 65"/>
                      <a:gd name="T26" fmla="*/ 3 w 7"/>
                      <a:gd name="T27" fmla="*/ 65 h 65"/>
                      <a:gd name="T28" fmla="*/ 4 w 7"/>
                      <a:gd name="T29" fmla="*/ 65 h 65"/>
                      <a:gd name="T30" fmla="*/ 6 w 7"/>
                      <a:gd name="T31" fmla="*/ 64 h 65"/>
                      <a:gd name="T32" fmla="*/ 7 w 7"/>
                      <a:gd name="T33" fmla="*/ 63 h 65"/>
                      <a:gd name="T34" fmla="*/ 7 w 7"/>
                      <a:gd name="T35" fmla="*/ 61 h 65"/>
                      <a:gd name="T36" fmla="*/ 7 w 7"/>
                      <a:gd name="T37" fmla="*/ 4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5">
                        <a:moveTo>
                          <a:pt x="7" y="4"/>
                        </a:moveTo>
                        <a:lnTo>
                          <a:pt x="7" y="3"/>
                        </a:lnTo>
                        <a:lnTo>
                          <a:pt x="7" y="2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2"/>
                        </a:lnTo>
                        <a:lnTo>
                          <a:pt x="0" y="3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3"/>
                        </a:lnTo>
                        <a:lnTo>
                          <a:pt x="2" y="64"/>
                        </a:lnTo>
                        <a:lnTo>
                          <a:pt x="3" y="65"/>
                        </a:lnTo>
                        <a:lnTo>
                          <a:pt x="4" y="65"/>
                        </a:lnTo>
                        <a:lnTo>
                          <a:pt x="6" y="64"/>
                        </a:lnTo>
                        <a:lnTo>
                          <a:pt x="7" y="63"/>
                        </a:lnTo>
                        <a:lnTo>
                          <a:pt x="7" y="6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07" name="Freeform 477"/>
                  <p:cNvSpPr>
                    <a:spLocks/>
                  </p:cNvSpPr>
                  <p:nvPr/>
                </p:nvSpPr>
                <p:spPr bwMode="auto">
                  <a:xfrm>
                    <a:off x="3928" y="1498"/>
                    <a:ext cx="7" cy="15"/>
                  </a:xfrm>
                  <a:custGeom>
                    <a:avLst/>
                    <a:gdLst>
                      <a:gd name="T0" fmla="*/ 7 w 7"/>
                      <a:gd name="T1" fmla="*/ 4 h 15"/>
                      <a:gd name="T2" fmla="*/ 7 w 7"/>
                      <a:gd name="T3" fmla="*/ 3 h 15"/>
                      <a:gd name="T4" fmla="*/ 7 w 7"/>
                      <a:gd name="T5" fmla="*/ 1 h 15"/>
                      <a:gd name="T6" fmla="*/ 6 w 7"/>
                      <a:gd name="T7" fmla="*/ 0 h 15"/>
                      <a:gd name="T8" fmla="*/ 4 w 7"/>
                      <a:gd name="T9" fmla="*/ 0 h 15"/>
                      <a:gd name="T10" fmla="*/ 3 w 7"/>
                      <a:gd name="T11" fmla="*/ 0 h 15"/>
                      <a:gd name="T12" fmla="*/ 2 w 7"/>
                      <a:gd name="T13" fmla="*/ 0 h 15"/>
                      <a:gd name="T14" fmla="*/ 1 w 7"/>
                      <a:gd name="T15" fmla="*/ 1 h 15"/>
                      <a:gd name="T16" fmla="*/ 0 w 7"/>
                      <a:gd name="T17" fmla="*/ 3 h 15"/>
                      <a:gd name="T18" fmla="*/ 0 w 7"/>
                      <a:gd name="T19" fmla="*/ 10 h 15"/>
                      <a:gd name="T20" fmla="*/ 0 w 7"/>
                      <a:gd name="T21" fmla="*/ 11 h 15"/>
                      <a:gd name="T22" fmla="*/ 1 w 7"/>
                      <a:gd name="T23" fmla="*/ 12 h 15"/>
                      <a:gd name="T24" fmla="*/ 2 w 7"/>
                      <a:gd name="T25" fmla="*/ 13 h 15"/>
                      <a:gd name="T26" fmla="*/ 3 w 7"/>
                      <a:gd name="T27" fmla="*/ 15 h 15"/>
                      <a:gd name="T28" fmla="*/ 4 w 7"/>
                      <a:gd name="T29" fmla="*/ 15 h 15"/>
                      <a:gd name="T30" fmla="*/ 6 w 7"/>
                      <a:gd name="T31" fmla="*/ 13 h 15"/>
                      <a:gd name="T32" fmla="*/ 7 w 7"/>
                      <a:gd name="T33" fmla="*/ 12 h 15"/>
                      <a:gd name="T34" fmla="*/ 7 w 7"/>
                      <a:gd name="T35" fmla="*/ 11 h 15"/>
                      <a:gd name="T36" fmla="*/ 7 w 7"/>
                      <a:gd name="T37" fmla="*/ 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5">
                        <a:moveTo>
                          <a:pt x="7" y="4"/>
                        </a:moveTo>
                        <a:lnTo>
                          <a:pt x="7" y="3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3"/>
                        </a:lnTo>
                        <a:lnTo>
                          <a:pt x="0" y="10"/>
                        </a:lnTo>
                        <a:lnTo>
                          <a:pt x="0" y="11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5"/>
                        </a:lnTo>
                        <a:lnTo>
                          <a:pt x="4" y="15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08" name="Freeform 478"/>
                  <p:cNvSpPr>
                    <a:spLocks/>
                  </p:cNvSpPr>
                  <p:nvPr/>
                </p:nvSpPr>
                <p:spPr bwMode="auto">
                  <a:xfrm>
                    <a:off x="3928" y="1527"/>
                    <a:ext cx="7" cy="65"/>
                  </a:xfrm>
                  <a:custGeom>
                    <a:avLst/>
                    <a:gdLst>
                      <a:gd name="T0" fmla="*/ 7 w 7"/>
                      <a:gd name="T1" fmla="*/ 4 h 65"/>
                      <a:gd name="T2" fmla="*/ 7 w 7"/>
                      <a:gd name="T3" fmla="*/ 2 h 65"/>
                      <a:gd name="T4" fmla="*/ 7 w 7"/>
                      <a:gd name="T5" fmla="*/ 1 h 65"/>
                      <a:gd name="T6" fmla="*/ 6 w 7"/>
                      <a:gd name="T7" fmla="*/ 0 h 65"/>
                      <a:gd name="T8" fmla="*/ 4 w 7"/>
                      <a:gd name="T9" fmla="*/ 0 h 65"/>
                      <a:gd name="T10" fmla="*/ 3 w 7"/>
                      <a:gd name="T11" fmla="*/ 0 h 65"/>
                      <a:gd name="T12" fmla="*/ 2 w 7"/>
                      <a:gd name="T13" fmla="*/ 0 h 65"/>
                      <a:gd name="T14" fmla="*/ 1 w 7"/>
                      <a:gd name="T15" fmla="*/ 1 h 65"/>
                      <a:gd name="T16" fmla="*/ 0 w 7"/>
                      <a:gd name="T17" fmla="*/ 2 h 65"/>
                      <a:gd name="T18" fmla="*/ 0 w 7"/>
                      <a:gd name="T19" fmla="*/ 60 h 65"/>
                      <a:gd name="T20" fmla="*/ 0 w 7"/>
                      <a:gd name="T21" fmla="*/ 61 h 65"/>
                      <a:gd name="T22" fmla="*/ 1 w 7"/>
                      <a:gd name="T23" fmla="*/ 62 h 65"/>
                      <a:gd name="T24" fmla="*/ 2 w 7"/>
                      <a:gd name="T25" fmla="*/ 63 h 65"/>
                      <a:gd name="T26" fmla="*/ 3 w 7"/>
                      <a:gd name="T27" fmla="*/ 65 h 65"/>
                      <a:gd name="T28" fmla="*/ 4 w 7"/>
                      <a:gd name="T29" fmla="*/ 65 h 65"/>
                      <a:gd name="T30" fmla="*/ 6 w 7"/>
                      <a:gd name="T31" fmla="*/ 63 h 65"/>
                      <a:gd name="T32" fmla="*/ 7 w 7"/>
                      <a:gd name="T33" fmla="*/ 62 h 65"/>
                      <a:gd name="T34" fmla="*/ 7 w 7"/>
                      <a:gd name="T35" fmla="*/ 61 h 65"/>
                      <a:gd name="T36" fmla="*/ 7 w 7"/>
                      <a:gd name="T37" fmla="*/ 4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5">
                        <a:moveTo>
                          <a:pt x="7" y="4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3"/>
                        </a:lnTo>
                        <a:lnTo>
                          <a:pt x="3" y="65"/>
                        </a:lnTo>
                        <a:lnTo>
                          <a:pt x="4" y="65"/>
                        </a:lnTo>
                        <a:lnTo>
                          <a:pt x="6" y="63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09" name="Freeform 479"/>
                  <p:cNvSpPr>
                    <a:spLocks/>
                  </p:cNvSpPr>
                  <p:nvPr/>
                </p:nvSpPr>
                <p:spPr bwMode="auto">
                  <a:xfrm>
                    <a:off x="3928" y="1606"/>
                    <a:ext cx="7" cy="14"/>
                  </a:xfrm>
                  <a:custGeom>
                    <a:avLst/>
                    <a:gdLst>
                      <a:gd name="T0" fmla="*/ 7 w 7"/>
                      <a:gd name="T1" fmla="*/ 4 h 14"/>
                      <a:gd name="T2" fmla="*/ 7 w 7"/>
                      <a:gd name="T3" fmla="*/ 2 h 14"/>
                      <a:gd name="T4" fmla="*/ 7 w 7"/>
                      <a:gd name="T5" fmla="*/ 1 h 14"/>
                      <a:gd name="T6" fmla="*/ 6 w 7"/>
                      <a:gd name="T7" fmla="*/ 0 h 14"/>
                      <a:gd name="T8" fmla="*/ 4 w 7"/>
                      <a:gd name="T9" fmla="*/ 0 h 14"/>
                      <a:gd name="T10" fmla="*/ 3 w 7"/>
                      <a:gd name="T11" fmla="*/ 0 h 14"/>
                      <a:gd name="T12" fmla="*/ 2 w 7"/>
                      <a:gd name="T13" fmla="*/ 0 h 14"/>
                      <a:gd name="T14" fmla="*/ 1 w 7"/>
                      <a:gd name="T15" fmla="*/ 1 h 14"/>
                      <a:gd name="T16" fmla="*/ 0 w 7"/>
                      <a:gd name="T17" fmla="*/ 2 h 14"/>
                      <a:gd name="T18" fmla="*/ 0 w 7"/>
                      <a:gd name="T19" fmla="*/ 10 h 14"/>
                      <a:gd name="T20" fmla="*/ 0 w 7"/>
                      <a:gd name="T21" fmla="*/ 11 h 14"/>
                      <a:gd name="T22" fmla="*/ 1 w 7"/>
                      <a:gd name="T23" fmla="*/ 12 h 14"/>
                      <a:gd name="T24" fmla="*/ 2 w 7"/>
                      <a:gd name="T25" fmla="*/ 13 h 14"/>
                      <a:gd name="T26" fmla="*/ 3 w 7"/>
                      <a:gd name="T27" fmla="*/ 14 h 14"/>
                      <a:gd name="T28" fmla="*/ 4 w 7"/>
                      <a:gd name="T29" fmla="*/ 14 h 14"/>
                      <a:gd name="T30" fmla="*/ 6 w 7"/>
                      <a:gd name="T31" fmla="*/ 13 h 14"/>
                      <a:gd name="T32" fmla="*/ 7 w 7"/>
                      <a:gd name="T33" fmla="*/ 12 h 14"/>
                      <a:gd name="T34" fmla="*/ 7 w 7"/>
                      <a:gd name="T35" fmla="*/ 11 h 14"/>
                      <a:gd name="T36" fmla="*/ 7 w 7"/>
                      <a:gd name="T37" fmla="*/ 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4">
                        <a:moveTo>
                          <a:pt x="7" y="4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10"/>
                        </a:lnTo>
                        <a:lnTo>
                          <a:pt x="0" y="11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4"/>
                        </a:lnTo>
                        <a:lnTo>
                          <a:pt x="4" y="14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10" name="Freeform 480"/>
                  <p:cNvSpPr>
                    <a:spLocks/>
                  </p:cNvSpPr>
                  <p:nvPr/>
                </p:nvSpPr>
                <p:spPr bwMode="auto">
                  <a:xfrm>
                    <a:off x="3928" y="1635"/>
                    <a:ext cx="7" cy="64"/>
                  </a:xfrm>
                  <a:custGeom>
                    <a:avLst/>
                    <a:gdLst>
                      <a:gd name="T0" fmla="*/ 7 w 7"/>
                      <a:gd name="T1" fmla="*/ 3 h 64"/>
                      <a:gd name="T2" fmla="*/ 7 w 7"/>
                      <a:gd name="T3" fmla="*/ 2 h 64"/>
                      <a:gd name="T4" fmla="*/ 7 w 7"/>
                      <a:gd name="T5" fmla="*/ 1 h 64"/>
                      <a:gd name="T6" fmla="*/ 6 w 7"/>
                      <a:gd name="T7" fmla="*/ 0 h 64"/>
                      <a:gd name="T8" fmla="*/ 4 w 7"/>
                      <a:gd name="T9" fmla="*/ 0 h 64"/>
                      <a:gd name="T10" fmla="*/ 3 w 7"/>
                      <a:gd name="T11" fmla="*/ 0 h 64"/>
                      <a:gd name="T12" fmla="*/ 2 w 7"/>
                      <a:gd name="T13" fmla="*/ 0 h 64"/>
                      <a:gd name="T14" fmla="*/ 1 w 7"/>
                      <a:gd name="T15" fmla="*/ 1 h 64"/>
                      <a:gd name="T16" fmla="*/ 0 w 7"/>
                      <a:gd name="T17" fmla="*/ 2 h 64"/>
                      <a:gd name="T18" fmla="*/ 0 w 7"/>
                      <a:gd name="T19" fmla="*/ 60 h 64"/>
                      <a:gd name="T20" fmla="*/ 0 w 7"/>
                      <a:gd name="T21" fmla="*/ 61 h 64"/>
                      <a:gd name="T22" fmla="*/ 1 w 7"/>
                      <a:gd name="T23" fmla="*/ 62 h 64"/>
                      <a:gd name="T24" fmla="*/ 2 w 7"/>
                      <a:gd name="T25" fmla="*/ 63 h 64"/>
                      <a:gd name="T26" fmla="*/ 3 w 7"/>
                      <a:gd name="T27" fmla="*/ 64 h 64"/>
                      <a:gd name="T28" fmla="*/ 4 w 7"/>
                      <a:gd name="T29" fmla="*/ 64 h 64"/>
                      <a:gd name="T30" fmla="*/ 6 w 7"/>
                      <a:gd name="T31" fmla="*/ 63 h 64"/>
                      <a:gd name="T32" fmla="*/ 7 w 7"/>
                      <a:gd name="T33" fmla="*/ 62 h 64"/>
                      <a:gd name="T34" fmla="*/ 7 w 7"/>
                      <a:gd name="T35" fmla="*/ 61 h 64"/>
                      <a:gd name="T36" fmla="*/ 7 w 7"/>
                      <a:gd name="T37" fmla="*/ 3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3"/>
                        </a:lnTo>
                        <a:lnTo>
                          <a:pt x="3" y="64"/>
                        </a:lnTo>
                        <a:lnTo>
                          <a:pt x="4" y="64"/>
                        </a:lnTo>
                        <a:lnTo>
                          <a:pt x="6" y="63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11" name="Freeform 481"/>
                  <p:cNvSpPr>
                    <a:spLocks/>
                  </p:cNvSpPr>
                  <p:nvPr/>
                </p:nvSpPr>
                <p:spPr bwMode="auto">
                  <a:xfrm>
                    <a:off x="3928" y="1714"/>
                    <a:ext cx="7" cy="14"/>
                  </a:xfrm>
                  <a:custGeom>
                    <a:avLst/>
                    <a:gdLst>
                      <a:gd name="T0" fmla="*/ 7 w 7"/>
                      <a:gd name="T1" fmla="*/ 3 h 14"/>
                      <a:gd name="T2" fmla="*/ 7 w 7"/>
                      <a:gd name="T3" fmla="*/ 2 h 14"/>
                      <a:gd name="T4" fmla="*/ 7 w 7"/>
                      <a:gd name="T5" fmla="*/ 1 h 14"/>
                      <a:gd name="T6" fmla="*/ 6 w 7"/>
                      <a:gd name="T7" fmla="*/ 0 h 14"/>
                      <a:gd name="T8" fmla="*/ 4 w 7"/>
                      <a:gd name="T9" fmla="*/ 0 h 14"/>
                      <a:gd name="T10" fmla="*/ 3 w 7"/>
                      <a:gd name="T11" fmla="*/ 0 h 14"/>
                      <a:gd name="T12" fmla="*/ 2 w 7"/>
                      <a:gd name="T13" fmla="*/ 0 h 14"/>
                      <a:gd name="T14" fmla="*/ 1 w 7"/>
                      <a:gd name="T15" fmla="*/ 1 h 14"/>
                      <a:gd name="T16" fmla="*/ 0 w 7"/>
                      <a:gd name="T17" fmla="*/ 2 h 14"/>
                      <a:gd name="T18" fmla="*/ 0 w 7"/>
                      <a:gd name="T19" fmla="*/ 9 h 14"/>
                      <a:gd name="T20" fmla="*/ 0 w 7"/>
                      <a:gd name="T21" fmla="*/ 10 h 14"/>
                      <a:gd name="T22" fmla="*/ 1 w 7"/>
                      <a:gd name="T23" fmla="*/ 12 h 14"/>
                      <a:gd name="T24" fmla="*/ 2 w 7"/>
                      <a:gd name="T25" fmla="*/ 13 h 14"/>
                      <a:gd name="T26" fmla="*/ 3 w 7"/>
                      <a:gd name="T27" fmla="*/ 14 h 14"/>
                      <a:gd name="T28" fmla="*/ 4 w 7"/>
                      <a:gd name="T29" fmla="*/ 14 h 14"/>
                      <a:gd name="T30" fmla="*/ 6 w 7"/>
                      <a:gd name="T31" fmla="*/ 13 h 14"/>
                      <a:gd name="T32" fmla="*/ 7 w 7"/>
                      <a:gd name="T33" fmla="*/ 12 h 14"/>
                      <a:gd name="T34" fmla="*/ 7 w 7"/>
                      <a:gd name="T35" fmla="*/ 10 h 14"/>
                      <a:gd name="T36" fmla="*/ 7 w 7"/>
                      <a:gd name="T3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9"/>
                        </a:lnTo>
                        <a:lnTo>
                          <a:pt x="0" y="10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4"/>
                        </a:lnTo>
                        <a:lnTo>
                          <a:pt x="4" y="14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0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12" name="Freeform 482"/>
                  <p:cNvSpPr>
                    <a:spLocks/>
                  </p:cNvSpPr>
                  <p:nvPr/>
                </p:nvSpPr>
                <p:spPr bwMode="auto">
                  <a:xfrm>
                    <a:off x="3928" y="1742"/>
                    <a:ext cx="7" cy="65"/>
                  </a:xfrm>
                  <a:custGeom>
                    <a:avLst/>
                    <a:gdLst>
                      <a:gd name="T0" fmla="*/ 7 w 7"/>
                      <a:gd name="T1" fmla="*/ 4 h 65"/>
                      <a:gd name="T2" fmla="*/ 7 w 7"/>
                      <a:gd name="T3" fmla="*/ 3 h 65"/>
                      <a:gd name="T4" fmla="*/ 7 w 7"/>
                      <a:gd name="T5" fmla="*/ 2 h 65"/>
                      <a:gd name="T6" fmla="*/ 6 w 7"/>
                      <a:gd name="T7" fmla="*/ 0 h 65"/>
                      <a:gd name="T8" fmla="*/ 4 w 7"/>
                      <a:gd name="T9" fmla="*/ 0 h 65"/>
                      <a:gd name="T10" fmla="*/ 3 w 7"/>
                      <a:gd name="T11" fmla="*/ 0 h 65"/>
                      <a:gd name="T12" fmla="*/ 2 w 7"/>
                      <a:gd name="T13" fmla="*/ 0 h 65"/>
                      <a:gd name="T14" fmla="*/ 1 w 7"/>
                      <a:gd name="T15" fmla="*/ 2 h 65"/>
                      <a:gd name="T16" fmla="*/ 0 w 7"/>
                      <a:gd name="T17" fmla="*/ 3 h 65"/>
                      <a:gd name="T18" fmla="*/ 0 w 7"/>
                      <a:gd name="T19" fmla="*/ 60 h 65"/>
                      <a:gd name="T20" fmla="*/ 0 w 7"/>
                      <a:gd name="T21" fmla="*/ 61 h 65"/>
                      <a:gd name="T22" fmla="*/ 1 w 7"/>
                      <a:gd name="T23" fmla="*/ 63 h 65"/>
                      <a:gd name="T24" fmla="*/ 2 w 7"/>
                      <a:gd name="T25" fmla="*/ 64 h 65"/>
                      <a:gd name="T26" fmla="*/ 3 w 7"/>
                      <a:gd name="T27" fmla="*/ 65 h 65"/>
                      <a:gd name="T28" fmla="*/ 4 w 7"/>
                      <a:gd name="T29" fmla="*/ 65 h 65"/>
                      <a:gd name="T30" fmla="*/ 6 w 7"/>
                      <a:gd name="T31" fmla="*/ 64 h 65"/>
                      <a:gd name="T32" fmla="*/ 7 w 7"/>
                      <a:gd name="T33" fmla="*/ 63 h 65"/>
                      <a:gd name="T34" fmla="*/ 7 w 7"/>
                      <a:gd name="T35" fmla="*/ 61 h 65"/>
                      <a:gd name="T36" fmla="*/ 7 w 7"/>
                      <a:gd name="T37" fmla="*/ 4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5">
                        <a:moveTo>
                          <a:pt x="7" y="4"/>
                        </a:moveTo>
                        <a:lnTo>
                          <a:pt x="7" y="3"/>
                        </a:lnTo>
                        <a:lnTo>
                          <a:pt x="7" y="2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2"/>
                        </a:lnTo>
                        <a:lnTo>
                          <a:pt x="0" y="3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3"/>
                        </a:lnTo>
                        <a:lnTo>
                          <a:pt x="2" y="64"/>
                        </a:lnTo>
                        <a:lnTo>
                          <a:pt x="3" y="65"/>
                        </a:lnTo>
                        <a:lnTo>
                          <a:pt x="4" y="65"/>
                        </a:lnTo>
                        <a:lnTo>
                          <a:pt x="6" y="64"/>
                        </a:lnTo>
                        <a:lnTo>
                          <a:pt x="7" y="63"/>
                        </a:lnTo>
                        <a:lnTo>
                          <a:pt x="7" y="6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13" name="Freeform 483"/>
                  <p:cNvSpPr>
                    <a:spLocks/>
                  </p:cNvSpPr>
                  <p:nvPr/>
                </p:nvSpPr>
                <p:spPr bwMode="auto">
                  <a:xfrm>
                    <a:off x="3928" y="1821"/>
                    <a:ext cx="7" cy="15"/>
                  </a:xfrm>
                  <a:custGeom>
                    <a:avLst/>
                    <a:gdLst>
                      <a:gd name="T0" fmla="*/ 7 w 7"/>
                      <a:gd name="T1" fmla="*/ 4 h 15"/>
                      <a:gd name="T2" fmla="*/ 7 w 7"/>
                      <a:gd name="T3" fmla="*/ 3 h 15"/>
                      <a:gd name="T4" fmla="*/ 7 w 7"/>
                      <a:gd name="T5" fmla="*/ 2 h 15"/>
                      <a:gd name="T6" fmla="*/ 6 w 7"/>
                      <a:gd name="T7" fmla="*/ 0 h 15"/>
                      <a:gd name="T8" fmla="*/ 4 w 7"/>
                      <a:gd name="T9" fmla="*/ 0 h 15"/>
                      <a:gd name="T10" fmla="*/ 3 w 7"/>
                      <a:gd name="T11" fmla="*/ 0 h 15"/>
                      <a:gd name="T12" fmla="*/ 2 w 7"/>
                      <a:gd name="T13" fmla="*/ 0 h 15"/>
                      <a:gd name="T14" fmla="*/ 1 w 7"/>
                      <a:gd name="T15" fmla="*/ 2 h 15"/>
                      <a:gd name="T16" fmla="*/ 0 w 7"/>
                      <a:gd name="T17" fmla="*/ 3 h 15"/>
                      <a:gd name="T18" fmla="*/ 0 w 7"/>
                      <a:gd name="T19" fmla="*/ 10 h 15"/>
                      <a:gd name="T20" fmla="*/ 0 w 7"/>
                      <a:gd name="T21" fmla="*/ 11 h 15"/>
                      <a:gd name="T22" fmla="*/ 1 w 7"/>
                      <a:gd name="T23" fmla="*/ 12 h 15"/>
                      <a:gd name="T24" fmla="*/ 2 w 7"/>
                      <a:gd name="T25" fmla="*/ 14 h 15"/>
                      <a:gd name="T26" fmla="*/ 3 w 7"/>
                      <a:gd name="T27" fmla="*/ 15 h 15"/>
                      <a:gd name="T28" fmla="*/ 4 w 7"/>
                      <a:gd name="T29" fmla="*/ 15 h 15"/>
                      <a:gd name="T30" fmla="*/ 6 w 7"/>
                      <a:gd name="T31" fmla="*/ 14 h 15"/>
                      <a:gd name="T32" fmla="*/ 7 w 7"/>
                      <a:gd name="T33" fmla="*/ 12 h 15"/>
                      <a:gd name="T34" fmla="*/ 7 w 7"/>
                      <a:gd name="T35" fmla="*/ 11 h 15"/>
                      <a:gd name="T36" fmla="*/ 7 w 7"/>
                      <a:gd name="T37" fmla="*/ 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5">
                        <a:moveTo>
                          <a:pt x="7" y="4"/>
                        </a:moveTo>
                        <a:lnTo>
                          <a:pt x="7" y="3"/>
                        </a:lnTo>
                        <a:lnTo>
                          <a:pt x="7" y="2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2"/>
                        </a:lnTo>
                        <a:lnTo>
                          <a:pt x="0" y="3"/>
                        </a:lnTo>
                        <a:lnTo>
                          <a:pt x="0" y="10"/>
                        </a:lnTo>
                        <a:lnTo>
                          <a:pt x="0" y="11"/>
                        </a:lnTo>
                        <a:lnTo>
                          <a:pt x="1" y="12"/>
                        </a:lnTo>
                        <a:lnTo>
                          <a:pt x="2" y="14"/>
                        </a:lnTo>
                        <a:lnTo>
                          <a:pt x="3" y="15"/>
                        </a:lnTo>
                        <a:lnTo>
                          <a:pt x="4" y="15"/>
                        </a:lnTo>
                        <a:lnTo>
                          <a:pt x="6" y="14"/>
                        </a:lnTo>
                        <a:lnTo>
                          <a:pt x="7" y="12"/>
                        </a:lnTo>
                        <a:lnTo>
                          <a:pt x="7" y="1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14" name="Freeform 484"/>
                  <p:cNvSpPr>
                    <a:spLocks/>
                  </p:cNvSpPr>
                  <p:nvPr/>
                </p:nvSpPr>
                <p:spPr bwMode="auto">
                  <a:xfrm>
                    <a:off x="3928" y="1850"/>
                    <a:ext cx="7" cy="65"/>
                  </a:xfrm>
                  <a:custGeom>
                    <a:avLst/>
                    <a:gdLst>
                      <a:gd name="T0" fmla="*/ 7 w 7"/>
                      <a:gd name="T1" fmla="*/ 4 h 65"/>
                      <a:gd name="T2" fmla="*/ 7 w 7"/>
                      <a:gd name="T3" fmla="*/ 2 h 65"/>
                      <a:gd name="T4" fmla="*/ 7 w 7"/>
                      <a:gd name="T5" fmla="*/ 1 h 65"/>
                      <a:gd name="T6" fmla="*/ 6 w 7"/>
                      <a:gd name="T7" fmla="*/ 0 h 65"/>
                      <a:gd name="T8" fmla="*/ 4 w 7"/>
                      <a:gd name="T9" fmla="*/ 0 h 65"/>
                      <a:gd name="T10" fmla="*/ 3 w 7"/>
                      <a:gd name="T11" fmla="*/ 0 h 65"/>
                      <a:gd name="T12" fmla="*/ 2 w 7"/>
                      <a:gd name="T13" fmla="*/ 0 h 65"/>
                      <a:gd name="T14" fmla="*/ 1 w 7"/>
                      <a:gd name="T15" fmla="*/ 1 h 65"/>
                      <a:gd name="T16" fmla="*/ 0 w 7"/>
                      <a:gd name="T17" fmla="*/ 2 h 65"/>
                      <a:gd name="T18" fmla="*/ 0 w 7"/>
                      <a:gd name="T19" fmla="*/ 60 h 65"/>
                      <a:gd name="T20" fmla="*/ 0 w 7"/>
                      <a:gd name="T21" fmla="*/ 61 h 65"/>
                      <a:gd name="T22" fmla="*/ 1 w 7"/>
                      <a:gd name="T23" fmla="*/ 62 h 65"/>
                      <a:gd name="T24" fmla="*/ 2 w 7"/>
                      <a:gd name="T25" fmla="*/ 64 h 65"/>
                      <a:gd name="T26" fmla="*/ 3 w 7"/>
                      <a:gd name="T27" fmla="*/ 65 h 65"/>
                      <a:gd name="T28" fmla="*/ 4 w 7"/>
                      <a:gd name="T29" fmla="*/ 65 h 65"/>
                      <a:gd name="T30" fmla="*/ 6 w 7"/>
                      <a:gd name="T31" fmla="*/ 64 h 65"/>
                      <a:gd name="T32" fmla="*/ 7 w 7"/>
                      <a:gd name="T33" fmla="*/ 62 h 65"/>
                      <a:gd name="T34" fmla="*/ 7 w 7"/>
                      <a:gd name="T35" fmla="*/ 61 h 65"/>
                      <a:gd name="T36" fmla="*/ 7 w 7"/>
                      <a:gd name="T37" fmla="*/ 4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5">
                        <a:moveTo>
                          <a:pt x="7" y="4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4"/>
                        </a:lnTo>
                        <a:lnTo>
                          <a:pt x="3" y="65"/>
                        </a:lnTo>
                        <a:lnTo>
                          <a:pt x="4" y="65"/>
                        </a:lnTo>
                        <a:lnTo>
                          <a:pt x="6" y="64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15" name="Freeform 485"/>
                  <p:cNvSpPr>
                    <a:spLocks/>
                  </p:cNvSpPr>
                  <p:nvPr/>
                </p:nvSpPr>
                <p:spPr bwMode="auto">
                  <a:xfrm>
                    <a:off x="3928" y="1929"/>
                    <a:ext cx="7" cy="14"/>
                  </a:xfrm>
                  <a:custGeom>
                    <a:avLst/>
                    <a:gdLst>
                      <a:gd name="T0" fmla="*/ 7 w 7"/>
                      <a:gd name="T1" fmla="*/ 4 h 14"/>
                      <a:gd name="T2" fmla="*/ 7 w 7"/>
                      <a:gd name="T3" fmla="*/ 2 h 14"/>
                      <a:gd name="T4" fmla="*/ 7 w 7"/>
                      <a:gd name="T5" fmla="*/ 1 h 14"/>
                      <a:gd name="T6" fmla="*/ 6 w 7"/>
                      <a:gd name="T7" fmla="*/ 0 h 14"/>
                      <a:gd name="T8" fmla="*/ 4 w 7"/>
                      <a:gd name="T9" fmla="*/ 0 h 14"/>
                      <a:gd name="T10" fmla="*/ 3 w 7"/>
                      <a:gd name="T11" fmla="*/ 0 h 14"/>
                      <a:gd name="T12" fmla="*/ 2 w 7"/>
                      <a:gd name="T13" fmla="*/ 0 h 14"/>
                      <a:gd name="T14" fmla="*/ 1 w 7"/>
                      <a:gd name="T15" fmla="*/ 1 h 14"/>
                      <a:gd name="T16" fmla="*/ 0 w 7"/>
                      <a:gd name="T17" fmla="*/ 2 h 14"/>
                      <a:gd name="T18" fmla="*/ 0 w 7"/>
                      <a:gd name="T19" fmla="*/ 10 h 14"/>
                      <a:gd name="T20" fmla="*/ 0 w 7"/>
                      <a:gd name="T21" fmla="*/ 11 h 14"/>
                      <a:gd name="T22" fmla="*/ 1 w 7"/>
                      <a:gd name="T23" fmla="*/ 12 h 14"/>
                      <a:gd name="T24" fmla="*/ 2 w 7"/>
                      <a:gd name="T25" fmla="*/ 13 h 14"/>
                      <a:gd name="T26" fmla="*/ 3 w 7"/>
                      <a:gd name="T27" fmla="*/ 14 h 14"/>
                      <a:gd name="T28" fmla="*/ 4 w 7"/>
                      <a:gd name="T29" fmla="*/ 14 h 14"/>
                      <a:gd name="T30" fmla="*/ 6 w 7"/>
                      <a:gd name="T31" fmla="*/ 13 h 14"/>
                      <a:gd name="T32" fmla="*/ 7 w 7"/>
                      <a:gd name="T33" fmla="*/ 12 h 14"/>
                      <a:gd name="T34" fmla="*/ 7 w 7"/>
                      <a:gd name="T35" fmla="*/ 11 h 14"/>
                      <a:gd name="T36" fmla="*/ 7 w 7"/>
                      <a:gd name="T37" fmla="*/ 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4">
                        <a:moveTo>
                          <a:pt x="7" y="4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10"/>
                        </a:lnTo>
                        <a:lnTo>
                          <a:pt x="0" y="11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4"/>
                        </a:lnTo>
                        <a:lnTo>
                          <a:pt x="4" y="14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16" name="Freeform 486"/>
                  <p:cNvSpPr>
                    <a:spLocks/>
                  </p:cNvSpPr>
                  <p:nvPr/>
                </p:nvSpPr>
                <p:spPr bwMode="auto">
                  <a:xfrm>
                    <a:off x="3928" y="1958"/>
                    <a:ext cx="7" cy="64"/>
                  </a:xfrm>
                  <a:custGeom>
                    <a:avLst/>
                    <a:gdLst>
                      <a:gd name="T0" fmla="*/ 7 w 7"/>
                      <a:gd name="T1" fmla="*/ 3 h 64"/>
                      <a:gd name="T2" fmla="*/ 7 w 7"/>
                      <a:gd name="T3" fmla="*/ 2 h 64"/>
                      <a:gd name="T4" fmla="*/ 7 w 7"/>
                      <a:gd name="T5" fmla="*/ 1 h 64"/>
                      <a:gd name="T6" fmla="*/ 6 w 7"/>
                      <a:gd name="T7" fmla="*/ 0 h 64"/>
                      <a:gd name="T8" fmla="*/ 4 w 7"/>
                      <a:gd name="T9" fmla="*/ 0 h 64"/>
                      <a:gd name="T10" fmla="*/ 3 w 7"/>
                      <a:gd name="T11" fmla="*/ 0 h 64"/>
                      <a:gd name="T12" fmla="*/ 2 w 7"/>
                      <a:gd name="T13" fmla="*/ 0 h 64"/>
                      <a:gd name="T14" fmla="*/ 1 w 7"/>
                      <a:gd name="T15" fmla="*/ 1 h 64"/>
                      <a:gd name="T16" fmla="*/ 0 w 7"/>
                      <a:gd name="T17" fmla="*/ 2 h 64"/>
                      <a:gd name="T18" fmla="*/ 0 w 7"/>
                      <a:gd name="T19" fmla="*/ 60 h 64"/>
                      <a:gd name="T20" fmla="*/ 0 w 7"/>
                      <a:gd name="T21" fmla="*/ 61 h 64"/>
                      <a:gd name="T22" fmla="*/ 1 w 7"/>
                      <a:gd name="T23" fmla="*/ 62 h 64"/>
                      <a:gd name="T24" fmla="*/ 2 w 7"/>
                      <a:gd name="T25" fmla="*/ 63 h 64"/>
                      <a:gd name="T26" fmla="*/ 3 w 7"/>
                      <a:gd name="T27" fmla="*/ 64 h 64"/>
                      <a:gd name="T28" fmla="*/ 4 w 7"/>
                      <a:gd name="T29" fmla="*/ 64 h 64"/>
                      <a:gd name="T30" fmla="*/ 6 w 7"/>
                      <a:gd name="T31" fmla="*/ 63 h 64"/>
                      <a:gd name="T32" fmla="*/ 7 w 7"/>
                      <a:gd name="T33" fmla="*/ 62 h 64"/>
                      <a:gd name="T34" fmla="*/ 7 w 7"/>
                      <a:gd name="T35" fmla="*/ 61 h 64"/>
                      <a:gd name="T36" fmla="*/ 7 w 7"/>
                      <a:gd name="T37" fmla="*/ 3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3"/>
                        </a:lnTo>
                        <a:lnTo>
                          <a:pt x="3" y="64"/>
                        </a:lnTo>
                        <a:lnTo>
                          <a:pt x="4" y="64"/>
                        </a:lnTo>
                        <a:lnTo>
                          <a:pt x="6" y="63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17" name="Freeform 487"/>
                  <p:cNvSpPr>
                    <a:spLocks/>
                  </p:cNvSpPr>
                  <p:nvPr/>
                </p:nvSpPr>
                <p:spPr bwMode="auto">
                  <a:xfrm>
                    <a:off x="3928" y="2037"/>
                    <a:ext cx="7" cy="14"/>
                  </a:xfrm>
                  <a:custGeom>
                    <a:avLst/>
                    <a:gdLst>
                      <a:gd name="T0" fmla="*/ 7 w 7"/>
                      <a:gd name="T1" fmla="*/ 3 h 14"/>
                      <a:gd name="T2" fmla="*/ 7 w 7"/>
                      <a:gd name="T3" fmla="*/ 2 h 14"/>
                      <a:gd name="T4" fmla="*/ 7 w 7"/>
                      <a:gd name="T5" fmla="*/ 1 h 14"/>
                      <a:gd name="T6" fmla="*/ 6 w 7"/>
                      <a:gd name="T7" fmla="*/ 0 h 14"/>
                      <a:gd name="T8" fmla="*/ 4 w 7"/>
                      <a:gd name="T9" fmla="*/ 0 h 14"/>
                      <a:gd name="T10" fmla="*/ 3 w 7"/>
                      <a:gd name="T11" fmla="*/ 0 h 14"/>
                      <a:gd name="T12" fmla="*/ 2 w 7"/>
                      <a:gd name="T13" fmla="*/ 0 h 14"/>
                      <a:gd name="T14" fmla="*/ 1 w 7"/>
                      <a:gd name="T15" fmla="*/ 1 h 14"/>
                      <a:gd name="T16" fmla="*/ 0 w 7"/>
                      <a:gd name="T17" fmla="*/ 2 h 14"/>
                      <a:gd name="T18" fmla="*/ 0 w 7"/>
                      <a:gd name="T19" fmla="*/ 9 h 14"/>
                      <a:gd name="T20" fmla="*/ 0 w 7"/>
                      <a:gd name="T21" fmla="*/ 11 h 14"/>
                      <a:gd name="T22" fmla="*/ 1 w 7"/>
                      <a:gd name="T23" fmla="*/ 12 h 14"/>
                      <a:gd name="T24" fmla="*/ 2 w 7"/>
                      <a:gd name="T25" fmla="*/ 13 h 14"/>
                      <a:gd name="T26" fmla="*/ 3 w 7"/>
                      <a:gd name="T27" fmla="*/ 14 h 14"/>
                      <a:gd name="T28" fmla="*/ 4 w 7"/>
                      <a:gd name="T29" fmla="*/ 14 h 14"/>
                      <a:gd name="T30" fmla="*/ 6 w 7"/>
                      <a:gd name="T31" fmla="*/ 13 h 14"/>
                      <a:gd name="T32" fmla="*/ 7 w 7"/>
                      <a:gd name="T33" fmla="*/ 12 h 14"/>
                      <a:gd name="T34" fmla="*/ 7 w 7"/>
                      <a:gd name="T35" fmla="*/ 11 h 14"/>
                      <a:gd name="T36" fmla="*/ 7 w 7"/>
                      <a:gd name="T3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9"/>
                        </a:lnTo>
                        <a:lnTo>
                          <a:pt x="0" y="11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4"/>
                        </a:lnTo>
                        <a:lnTo>
                          <a:pt x="4" y="14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1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18" name="Freeform 488"/>
                  <p:cNvSpPr>
                    <a:spLocks/>
                  </p:cNvSpPr>
                  <p:nvPr/>
                </p:nvSpPr>
                <p:spPr bwMode="auto">
                  <a:xfrm>
                    <a:off x="3928" y="2065"/>
                    <a:ext cx="7" cy="65"/>
                  </a:xfrm>
                  <a:custGeom>
                    <a:avLst/>
                    <a:gdLst>
                      <a:gd name="T0" fmla="*/ 7 w 7"/>
                      <a:gd name="T1" fmla="*/ 4 h 65"/>
                      <a:gd name="T2" fmla="*/ 7 w 7"/>
                      <a:gd name="T3" fmla="*/ 3 h 65"/>
                      <a:gd name="T4" fmla="*/ 7 w 7"/>
                      <a:gd name="T5" fmla="*/ 2 h 65"/>
                      <a:gd name="T6" fmla="*/ 6 w 7"/>
                      <a:gd name="T7" fmla="*/ 0 h 65"/>
                      <a:gd name="T8" fmla="*/ 4 w 7"/>
                      <a:gd name="T9" fmla="*/ 0 h 65"/>
                      <a:gd name="T10" fmla="*/ 3 w 7"/>
                      <a:gd name="T11" fmla="*/ 0 h 65"/>
                      <a:gd name="T12" fmla="*/ 2 w 7"/>
                      <a:gd name="T13" fmla="*/ 0 h 65"/>
                      <a:gd name="T14" fmla="*/ 1 w 7"/>
                      <a:gd name="T15" fmla="*/ 2 h 65"/>
                      <a:gd name="T16" fmla="*/ 0 w 7"/>
                      <a:gd name="T17" fmla="*/ 3 h 65"/>
                      <a:gd name="T18" fmla="*/ 0 w 7"/>
                      <a:gd name="T19" fmla="*/ 60 h 65"/>
                      <a:gd name="T20" fmla="*/ 0 w 7"/>
                      <a:gd name="T21" fmla="*/ 61 h 65"/>
                      <a:gd name="T22" fmla="*/ 1 w 7"/>
                      <a:gd name="T23" fmla="*/ 63 h 65"/>
                      <a:gd name="T24" fmla="*/ 2 w 7"/>
                      <a:gd name="T25" fmla="*/ 64 h 65"/>
                      <a:gd name="T26" fmla="*/ 3 w 7"/>
                      <a:gd name="T27" fmla="*/ 65 h 65"/>
                      <a:gd name="T28" fmla="*/ 4 w 7"/>
                      <a:gd name="T29" fmla="*/ 65 h 65"/>
                      <a:gd name="T30" fmla="*/ 6 w 7"/>
                      <a:gd name="T31" fmla="*/ 64 h 65"/>
                      <a:gd name="T32" fmla="*/ 7 w 7"/>
                      <a:gd name="T33" fmla="*/ 63 h 65"/>
                      <a:gd name="T34" fmla="*/ 7 w 7"/>
                      <a:gd name="T35" fmla="*/ 61 h 65"/>
                      <a:gd name="T36" fmla="*/ 7 w 7"/>
                      <a:gd name="T37" fmla="*/ 4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5">
                        <a:moveTo>
                          <a:pt x="7" y="4"/>
                        </a:moveTo>
                        <a:lnTo>
                          <a:pt x="7" y="3"/>
                        </a:lnTo>
                        <a:lnTo>
                          <a:pt x="7" y="2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2"/>
                        </a:lnTo>
                        <a:lnTo>
                          <a:pt x="0" y="3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3"/>
                        </a:lnTo>
                        <a:lnTo>
                          <a:pt x="2" y="64"/>
                        </a:lnTo>
                        <a:lnTo>
                          <a:pt x="3" y="65"/>
                        </a:lnTo>
                        <a:lnTo>
                          <a:pt x="4" y="65"/>
                        </a:lnTo>
                        <a:lnTo>
                          <a:pt x="6" y="64"/>
                        </a:lnTo>
                        <a:lnTo>
                          <a:pt x="7" y="63"/>
                        </a:lnTo>
                        <a:lnTo>
                          <a:pt x="7" y="6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19" name="Freeform 489"/>
                  <p:cNvSpPr>
                    <a:spLocks/>
                  </p:cNvSpPr>
                  <p:nvPr/>
                </p:nvSpPr>
                <p:spPr bwMode="auto">
                  <a:xfrm>
                    <a:off x="3928" y="2144"/>
                    <a:ext cx="7" cy="15"/>
                  </a:xfrm>
                  <a:custGeom>
                    <a:avLst/>
                    <a:gdLst>
                      <a:gd name="T0" fmla="*/ 7 w 7"/>
                      <a:gd name="T1" fmla="*/ 4 h 15"/>
                      <a:gd name="T2" fmla="*/ 7 w 7"/>
                      <a:gd name="T3" fmla="*/ 3 h 15"/>
                      <a:gd name="T4" fmla="*/ 7 w 7"/>
                      <a:gd name="T5" fmla="*/ 2 h 15"/>
                      <a:gd name="T6" fmla="*/ 6 w 7"/>
                      <a:gd name="T7" fmla="*/ 0 h 15"/>
                      <a:gd name="T8" fmla="*/ 4 w 7"/>
                      <a:gd name="T9" fmla="*/ 0 h 15"/>
                      <a:gd name="T10" fmla="*/ 3 w 7"/>
                      <a:gd name="T11" fmla="*/ 0 h 15"/>
                      <a:gd name="T12" fmla="*/ 2 w 7"/>
                      <a:gd name="T13" fmla="*/ 0 h 15"/>
                      <a:gd name="T14" fmla="*/ 1 w 7"/>
                      <a:gd name="T15" fmla="*/ 2 h 15"/>
                      <a:gd name="T16" fmla="*/ 0 w 7"/>
                      <a:gd name="T17" fmla="*/ 3 h 15"/>
                      <a:gd name="T18" fmla="*/ 0 w 7"/>
                      <a:gd name="T19" fmla="*/ 10 h 15"/>
                      <a:gd name="T20" fmla="*/ 0 w 7"/>
                      <a:gd name="T21" fmla="*/ 11 h 15"/>
                      <a:gd name="T22" fmla="*/ 1 w 7"/>
                      <a:gd name="T23" fmla="*/ 12 h 15"/>
                      <a:gd name="T24" fmla="*/ 2 w 7"/>
                      <a:gd name="T25" fmla="*/ 14 h 15"/>
                      <a:gd name="T26" fmla="*/ 3 w 7"/>
                      <a:gd name="T27" fmla="*/ 15 h 15"/>
                      <a:gd name="T28" fmla="*/ 4 w 7"/>
                      <a:gd name="T29" fmla="*/ 15 h 15"/>
                      <a:gd name="T30" fmla="*/ 6 w 7"/>
                      <a:gd name="T31" fmla="*/ 14 h 15"/>
                      <a:gd name="T32" fmla="*/ 7 w 7"/>
                      <a:gd name="T33" fmla="*/ 12 h 15"/>
                      <a:gd name="T34" fmla="*/ 7 w 7"/>
                      <a:gd name="T35" fmla="*/ 11 h 15"/>
                      <a:gd name="T36" fmla="*/ 7 w 7"/>
                      <a:gd name="T37" fmla="*/ 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5">
                        <a:moveTo>
                          <a:pt x="7" y="4"/>
                        </a:moveTo>
                        <a:lnTo>
                          <a:pt x="7" y="3"/>
                        </a:lnTo>
                        <a:lnTo>
                          <a:pt x="7" y="2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2"/>
                        </a:lnTo>
                        <a:lnTo>
                          <a:pt x="0" y="3"/>
                        </a:lnTo>
                        <a:lnTo>
                          <a:pt x="0" y="10"/>
                        </a:lnTo>
                        <a:lnTo>
                          <a:pt x="0" y="11"/>
                        </a:lnTo>
                        <a:lnTo>
                          <a:pt x="1" y="12"/>
                        </a:lnTo>
                        <a:lnTo>
                          <a:pt x="2" y="14"/>
                        </a:lnTo>
                        <a:lnTo>
                          <a:pt x="3" y="15"/>
                        </a:lnTo>
                        <a:lnTo>
                          <a:pt x="4" y="15"/>
                        </a:lnTo>
                        <a:lnTo>
                          <a:pt x="6" y="14"/>
                        </a:lnTo>
                        <a:lnTo>
                          <a:pt x="7" y="12"/>
                        </a:lnTo>
                        <a:lnTo>
                          <a:pt x="7" y="1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20" name="Freeform 490"/>
                  <p:cNvSpPr>
                    <a:spLocks/>
                  </p:cNvSpPr>
                  <p:nvPr/>
                </p:nvSpPr>
                <p:spPr bwMode="auto">
                  <a:xfrm>
                    <a:off x="3928" y="2173"/>
                    <a:ext cx="7" cy="65"/>
                  </a:xfrm>
                  <a:custGeom>
                    <a:avLst/>
                    <a:gdLst>
                      <a:gd name="T0" fmla="*/ 7 w 7"/>
                      <a:gd name="T1" fmla="*/ 4 h 65"/>
                      <a:gd name="T2" fmla="*/ 7 w 7"/>
                      <a:gd name="T3" fmla="*/ 3 h 65"/>
                      <a:gd name="T4" fmla="*/ 7 w 7"/>
                      <a:gd name="T5" fmla="*/ 1 h 65"/>
                      <a:gd name="T6" fmla="*/ 6 w 7"/>
                      <a:gd name="T7" fmla="*/ 0 h 65"/>
                      <a:gd name="T8" fmla="*/ 4 w 7"/>
                      <a:gd name="T9" fmla="*/ 0 h 65"/>
                      <a:gd name="T10" fmla="*/ 3 w 7"/>
                      <a:gd name="T11" fmla="*/ 0 h 65"/>
                      <a:gd name="T12" fmla="*/ 2 w 7"/>
                      <a:gd name="T13" fmla="*/ 0 h 65"/>
                      <a:gd name="T14" fmla="*/ 1 w 7"/>
                      <a:gd name="T15" fmla="*/ 1 h 65"/>
                      <a:gd name="T16" fmla="*/ 0 w 7"/>
                      <a:gd name="T17" fmla="*/ 3 h 65"/>
                      <a:gd name="T18" fmla="*/ 0 w 7"/>
                      <a:gd name="T19" fmla="*/ 60 h 65"/>
                      <a:gd name="T20" fmla="*/ 0 w 7"/>
                      <a:gd name="T21" fmla="*/ 61 h 65"/>
                      <a:gd name="T22" fmla="*/ 1 w 7"/>
                      <a:gd name="T23" fmla="*/ 62 h 65"/>
                      <a:gd name="T24" fmla="*/ 2 w 7"/>
                      <a:gd name="T25" fmla="*/ 64 h 65"/>
                      <a:gd name="T26" fmla="*/ 3 w 7"/>
                      <a:gd name="T27" fmla="*/ 65 h 65"/>
                      <a:gd name="T28" fmla="*/ 4 w 7"/>
                      <a:gd name="T29" fmla="*/ 65 h 65"/>
                      <a:gd name="T30" fmla="*/ 6 w 7"/>
                      <a:gd name="T31" fmla="*/ 64 h 65"/>
                      <a:gd name="T32" fmla="*/ 7 w 7"/>
                      <a:gd name="T33" fmla="*/ 62 h 65"/>
                      <a:gd name="T34" fmla="*/ 7 w 7"/>
                      <a:gd name="T35" fmla="*/ 61 h 65"/>
                      <a:gd name="T36" fmla="*/ 7 w 7"/>
                      <a:gd name="T37" fmla="*/ 4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5">
                        <a:moveTo>
                          <a:pt x="7" y="4"/>
                        </a:moveTo>
                        <a:lnTo>
                          <a:pt x="7" y="3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3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4"/>
                        </a:lnTo>
                        <a:lnTo>
                          <a:pt x="3" y="65"/>
                        </a:lnTo>
                        <a:lnTo>
                          <a:pt x="4" y="65"/>
                        </a:lnTo>
                        <a:lnTo>
                          <a:pt x="6" y="64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21" name="Freeform 491"/>
                  <p:cNvSpPr>
                    <a:spLocks/>
                  </p:cNvSpPr>
                  <p:nvPr/>
                </p:nvSpPr>
                <p:spPr bwMode="auto">
                  <a:xfrm>
                    <a:off x="3928" y="2252"/>
                    <a:ext cx="7" cy="14"/>
                  </a:xfrm>
                  <a:custGeom>
                    <a:avLst/>
                    <a:gdLst>
                      <a:gd name="T0" fmla="*/ 7 w 7"/>
                      <a:gd name="T1" fmla="*/ 4 h 14"/>
                      <a:gd name="T2" fmla="*/ 7 w 7"/>
                      <a:gd name="T3" fmla="*/ 3 h 14"/>
                      <a:gd name="T4" fmla="*/ 7 w 7"/>
                      <a:gd name="T5" fmla="*/ 1 h 14"/>
                      <a:gd name="T6" fmla="*/ 6 w 7"/>
                      <a:gd name="T7" fmla="*/ 0 h 14"/>
                      <a:gd name="T8" fmla="*/ 4 w 7"/>
                      <a:gd name="T9" fmla="*/ 0 h 14"/>
                      <a:gd name="T10" fmla="*/ 3 w 7"/>
                      <a:gd name="T11" fmla="*/ 0 h 14"/>
                      <a:gd name="T12" fmla="*/ 2 w 7"/>
                      <a:gd name="T13" fmla="*/ 0 h 14"/>
                      <a:gd name="T14" fmla="*/ 1 w 7"/>
                      <a:gd name="T15" fmla="*/ 1 h 14"/>
                      <a:gd name="T16" fmla="*/ 0 w 7"/>
                      <a:gd name="T17" fmla="*/ 3 h 14"/>
                      <a:gd name="T18" fmla="*/ 0 w 7"/>
                      <a:gd name="T19" fmla="*/ 10 h 14"/>
                      <a:gd name="T20" fmla="*/ 0 w 7"/>
                      <a:gd name="T21" fmla="*/ 11 h 14"/>
                      <a:gd name="T22" fmla="*/ 1 w 7"/>
                      <a:gd name="T23" fmla="*/ 12 h 14"/>
                      <a:gd name="T24" fmla="*/ 2 w 7"/>
                      <a:gd name="T25" fmla="*/ 13 h 14"/>
                      <a:gd name="T26" fmla="*/ 3 w 7"/>
                      <a:gd name="T27" fmla="*/ 14 h 14"/>
                      <a:gd name="T28" fmla="*/ 4 w 7"/>
                      <a:gd name="T29" fmla="*/ 14 h 14"/>
                      <a:gd name="T30" fmla="*/ 6 w 7"/>
                      <a:gd name="T31" fmla="*/ 13 h 14"/>
                      <a:gd name="T32" fmla="*/ 7 w 7"/>
                      <a:gd name="T33" fmla="*/ 12 h 14"/>
                      <a:gd name="T34" fmla="*/ 7 w 7"/>
                      <a:gd name="T35" fmla="*/ 11 h 14"/>
                      <a:gd name="T36" fmla="*/ 7 w 7"/>
                      <a:gd name="T37" fmla="*/ 4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4">
                        <a:moveTo>
                          <a:pt x="7" y="4"/>
                        </a:moveTo>
                        <a:lnTo>
                          <a:pt x="7" y="3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3"/>
                        </a:lnTo>
                        <a:lnTo>
                          <a:pt x="0" y="10"/>
                        </a:lnTo>
                        <a:lnTo>
                          <a:pt x="0" y="11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4"/>
                        </a:lnTo>
                        <a:lnTo>
                          <a:pt x="4" y="14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22" name="Freeform 492"/>
                  <p:cNvSpPr>
                    <a:spLocks/>
                  </p:cNvSpPr>
                  <p:nvPr/>
                </p:nvSpPr>
                <p:spPr bwMode="auto">
                  <a:xfrm>
                    <a:off x="3928" y="2281"/>
                    <a:ext cx="7" cy="64"/>
                  </a:xfrm>
                  <a:custGeom>
                    <a:avLst/>
                    <a:gdLst>
                      <a:gd name="T0" fmla="*/ 7 w 7"/>
                      <a:gd name="T1" fmla="*/ 3 h 64"/>
                      <a:gd name="T2" fmla="*/ 7 w 7"/>
                      <a:gd name="T3" fmla="*/ 2 h 64"/>
                      <a:gd name="T4" fmla="*/ 7 w 7"/>
                      <a:gd name="T5" fmla="*/ 1 h 64"/>
                      <a:gd name="T6" fmla="*/ 6 w 7"/>
                      <a:gd name="T7" fmla="*/ 0 h 64"/>
                      <a:gd name="T8" fmla="*/ 4 w 7"/>
                      <a:gd name="T9" fmla="*/ 0 h 64"/>
                      <a:gd name="T10" fmla="*/ 3 w 7"/>
                      <a:gd name="T11" fmla="*/ 0 h 64"/>
                      <a:gd name="T12" fmla="*/ 2 w 7"/>
                      <a:gd name="T13" fmla="*/ 0 h 64"/>
                      <a:gd name="T14" fmla="*/ 1 w 7"/>
                      <a:gd name="T15" fmla="*/ 1 h 64"/>
                      <a:gd name="T16" fmla="*/ 0 w 7"/>
                      <a:gd name="T17" fmla="*/ 2 h 64"/>
                      <a:gd name="T18" fmla="*/ 0 w 7"/>
                      <a:gd name="T19" fmla="*/ 60 h 64"/>
                      <a:gd name="T20" fmla="*/ 0 w 7"/>
                      <a:gd name="T21" fmla="*/ 61 h 64"/>
                      <a:gd name="T22" fmla="*/ 1 w 7"/>
                      <a:gd name="T23" fmla="*/ 62 h 64"/>
                      <a:gd name="T24" fmla="*/ 2 w 7"/>
                      <a:gd name="T25" fmla="*/ 63 h 64"/>
                      <a:gd name="T26" fmla="*/ 3 w 7"/>
                      <a:gd name="T27" fmla="*/ 64 h 64"/>
                      <a:gd name="T28" fmla="*/ 4 w 7"/>
                      <a:gd name="T29" fmla="*/ 64 h 64"/>
                      <a:gd name="T30" fmla="*/ 6 w 7"/>
                      <a:gd name="T31" fmla="*/ 63 h 64"/>
                      <a:gd name="T32" fmla="*/ 7 w 7"/>
                      <a:gd name="T33" fmla="*/ 62 h 64"/>
                      <a:gd name="T34" fmla="*/ 7 w 7"/>
                      <a:gd name="T35" fmla="*/ 61 h 64"/>
                      <a:gd name="T36" fmla="*/ 7 w 7"/>
                      <a:gd name="T37" fmla="*/ 3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3"/>
                        </a:lnTo>
                        <a:lnTo>
                          <a:pt x="3" y="64"/>
                        </a:lnTo>
                        <a:lnTo>
                          <a:pt x="4" y="64"/>
                        </a:lnTo>
                        <a:lnTo>
                          <a:pt x="6" y="63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23" name="Freeform 493"/>
                  <p:cNvSpPr>
                    <a:spLocks/>
                  </p:cNvSpPr>
                  <p:nvPr/>
                </p:nvSpPr>
                <p:spPr bwMode="auto">
                  <a:xfrm>
                    <a:off x="3928" y="2360"/>
                    <a:ext cx="7" cy="14"/>
                  </a:xfrm>
                  <a:custGeom>
                    <a:avLst/>
                    <a:gdLst>
                      <a:gd name="T0" fmla="*/ 7 w 7"/>
                      <a:gd name="T1" fmla="*/ 3 h 14"/>
                      <a:gd name="T2" fmla="*/ 7 w 7"/>
                      <a:gd name="T3" fmla="*/ 2 h 14"/>
                      <a:gd name="T4" fmla="*/ 7 w 7"/>
                      <a:gd name="T5" fmla="*/ 1 h 14"/>
                      <a:gd name="T6" fmla="*/ 6 w 7"/>
                      <a:gd name="T7" fmla="*/ 0 h 14"/>
                      <a:gd name="T8" fmla="*/ 4 w 7"/>
                      <a:gd name="T9" fmla="*/ 0 h 14"/>
                      <a:gd name="T10" fmla="*/ 3 w 7"/>
                      <a:gd name="T11" fmla="*/ 0 h 14"/>
                      <a:gd name="T12" fmla="*/ 2 w 7"/>
                      <a:gd name="T13" fmla="*/ 0 h 14"/>
                      <a:gd name="T14" fmla="*/ 1 w 7"/>
                      <a:gd name="T15" fmla="*/ 1 h 14"/>
                      <a:gd name="T16" fmla="*/ 0 w 7"/>
                      <a:gd name="T17" fmla="*/ 2 h 14"/>
                      <a:gd name="T18" fmla="*/ 0 w 7"/>
                      <a:gd name="T19" fmla="*/ 9 h 14"/>
                      <a:gd name="T20" fmla="*/ 0 w 7"/>
                      <a:gd name="T21" fmla="*/ 11 h 14"/>
                      <a:gd name="T22" fmla="*/ 1 w 7"/>
                      <a:gd name="T23" fmla="*/ 12 h 14"/>
                      <a:gd name="T24" fmla="*/ 2 w 7"/>
                      <a:gd name="T25" fmla="*/ 13 h 14"/>
                      <a:gd name="T26" fmla="*/ 3 w 7"/>
                      <a:gd name="T27" fmla="*/ 14 h 14"/>
                      <a:gd name="T28" fmla="*/ 4 w 7"/>
                      <a:gd name="T29" fmla="*/ 14 h 14"/>
                      <a:gd name="T30" fmla="*/ 6 w 7"/>
                      <a:gd name="T31" fmla="*/ 13 h 14"/>
                      <a:gd name="T32" fmla="*/ 7 w 7"/>
                      <a:gd name="T33" fmla="*/ 12 h 14"/>
                      <a:gd name="T34" fmla="*/ 7 w 7"/>
                      <a:gd name="T35" fmla="*/ 11 h 14"/>
                      <a:gd name="T36" fmla="*/ 7 w 7"/>
                      <a:gd name="T3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9"/>
                        </a:lnTo>
                        <a:lnTo>
                          <a:pt x="0" y="11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4"/>
                        </a:lnTo>
                        <a:lnTo>
                          <a:pt x="4" y="14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1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24" name="Freeform 494"/>
                  <p:cNvSpPr>
                    <a:spLocks/>
                  </p:cNvSpPr>
                  <p:nvPr/>
                </p:nvSpPr>
                <p:spPr bwMode="auto">
                  <a:xfrm>
                    <a:off x="3928" y="2389"/>
                    <a:ext cx="7" cy="64"/>
                  </a:xfrm>
                  <a:custGeom>
                    <a:avLst/>
                    <a:gdLst>
                      <a:gd name="T0" fmla="*/ 7 w 7"/>
                      <a:gd name="T1" fmla="*/ 3 h 64"/>
                      <a:gd name="T2" fmla="*/ 7 w 7"/>
                      <a:gd name="T3" fmla="*/ 2 h 64"/>
                      <a:gd name="T4" fmla="*/ 7 w 7"/>
                      <a:gd name="T5" fmla="*/ 1 h 64"/>
                      <a:gd name="T6" fmla="*/ 6 w 7"/>
                      <a:gd name="T7" fmla="*/ 0 h 64"/>
                      <a:gd name="T8" fmla="*/ 4 w 7"/>
                      <a:gd name="T9" fmla="*/ 0 h 64"/>
                      <a:gd name="T10" fmla="*/ 3 w 7"/>
                      <a:gd name="T11" fmla="*/ 0 h 64"/>
                      <a:gd name="T12" fmla="*/ 2 w 7"/>
                      <a:gd name="T13" fmla="*/ 0 h 64"/>
                      <a:gd name="T14" fmla="*/ 1 w 7"/>
                      <a:gd name="T15" fmla="*/ 1 h 64"/>
                      <a:gd name="T16" fmla="*/ 0 w 7"/>
                      <a:gd name="T17" fmla="*/ 2 h 64"/>
                      <a:gd name="T18" fmla="*/ 0 w 7"/>
                      <a:gd name="T19" fmla="*/ 59 h 64"/>
                      <a:gd name="T20" fmla="*/ 0 w 7"/>
                      <a:gd name="T21" fmla="*/ 61 h 64"/>
                      <a:gd name="T22" fmla="*/ 1 w 7"/>
                      <a:gd name="T23" fmla="*/ 62 h 64"/>
                      <a:gd name="T24" fmla="*/ 2 w 7"/>
                      <a:gd name="T25" fmla="*/ 63 h 64"/>
                      <a:gd name="T26" fmla="*/ 3 w 7"/>
                      <a:gd name="T27" fmla="*/ 64 h 64"/>
                      <a:gd name="T28" fmla="*/ 4 w 7"/>
                      <a:gd name="T29" fmla="*/ 64 h 64"/>
                      <a:gd name="T30" fmla="*/ 6 w 7"/>
                      <a:gd name="T31" fmla="*/ 63 h 64"/>
                      <a:gd name="T32" fmla="*/ 7 w 7"/>
                      <a:gd name="T33" fmla="*/ 62 h 64"/>
                      <a:gd name="T34" fmla="*/ 7 w 7"/>
                      <a:gd name="T35" fmla="*/ 61 h 64"/>
                      <a:gd name="T36" fmla="*/ 7 w 7"/>
                      <a:gd name="T37" fmla="*/ 3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59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3"/>
                        </a:lnTo>
                        <a:lnTo>
                          <a:pt x="3" y="64"/>
                        </a:lnTo>
                        <a:lnTo>
                          <a:pt x="4" y="64"/>
                        </a:lnTo>
                        <a:lnTo>
                          <a:pt x="6" y="63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25" name="Freeform 495"/>
                  <p:cNvSpPr>
                    <a:spLocks/>
                  </p:cNvSpPr>
                  <p:nvPr/>
                </p:nvSpPr>
                <p:spPr bwMode="auto">
                  <a:xfrm>
                    <a:off x="3928" y="2468"/>
                    <a:ext cx="7" cy="14"/>
                  </a:xfrm>
                  <a:custGeom>
                    <a:avLst/>
                    <a:gdLst>
                      <a:gd name="T0" fmla="*/ 7 w 7"/>
                      <a:gd name="T1" fmla="*/ 3 h 14"/>
                      <a:gd name="T2" fmla="*/ 7 w 7"/>
                      <a:gd name="T3" fmla="*/ 2 h 14"/>
                      <a:gd name="T4" fmla="*/ 7 w 7"/>
                      <a:gd name="T5" fmla="*/ 1 h 14"/>
                      <a:gd name="T6" fmla="*/ 6 w 7"/>
                      <a:gd name="T7" fmla="*/ 0 h 14"/>
                      <a:gd name="T8" fmla="*/ 4 w 7"/>
                      <a:gd name="T9" fmla="*/ 0 h 14"/>
                      <a:gd name="T10" fmla="*/ 3 w 7"/>
                      <a:gd name="T11" fmla="*/ 0 h 14"/>
                      <a:gd name="T12" fmla="*/ 2 w 7"/>
                      <a:gd name="T13" fmla="*/ 0 h 14"/>
                      <a:gd name="T14" fmla="*/ 1 w 7"/>
                      <a:gd name="T15" fmla="*/ 1 h 14"/>
                      <a:gd name="T16" fmla="*/ 0 w 7"/>
                      <a:gd name="T17" fmla="*/ 2 h 14"/>
                      <a:gd name="T18" fmla="*/ 0 w 7"/>
                      <a:gd name="T19" fmla="*/ 9 h 14"/>
                      <a:gd name="T20" fmla="*/ 0 w 7"/>
                      <a:gd name="T21" fmla="*/ 10 h 14"/>
                      <a:gd name="T22" fmla="*/ 1 w 7"/>
                      <a:gd name="T23" fmla="*/ 11 h 14"/>
                      <a:gd name="T24" fmla="*/ 2 w 7"/>
                      <a:gd name="T25" fmla="*/ 13 h 14"/>
                      <a:gd name="T26" fmla="*/ 3 w 7"/>
                      <a:gd name="T27" fmla="*/ 14 h 14"/>
                      <a:gd name="T28" fmla="*/ 4 w 7"/>
                      <a:gd name="T29" fmla="*/ 14 h 14"/>
                      <a:gd name="T30" fmla="*/ 6 w 7"/>
                      <a:gd name="T31" fmla="*/ 13 h 14"/>
                      <a:gd name="T32" fmla="*/ 7 w 7"/>
                      <a:gd name="T33" fmla="*/ 11 h 14"/>
                      <a:gd name="T34" fmla="*/ 7 w 7"/>
                      <a:gd name="T35" fmla="*/ 10 h 14"/>
                      <a:gd name="T36" fmla="*/ 7 w 7"/>
                      <a:gd name="T3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4">
                        <a:moveTo>
                          <a:pt x="7" y="3"/>
                        </a:moveTo>
                        <a:lnTo>
                          <a:pt x="7" y="2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2"/>
                        </a:lnTo>
                        <a:lnTo>
                          <a:pt x="0" y="9"/>
                        </a:lnTo>
                        <a:lnTo>
                          <a:pt x="0" y="10"/>
                        </a:lnTo>
                        <a:lnTo>
                          <a:pt x="1" y="11"/>
                        </a:lnTo>
                        <a:lnTo>
                          <a:pt x="2" y="13"/>
                        </a:lnTo>
                        <a:lnTo>
                          <a:pt x="3" y="14"/>
                        </a:lnTo>
                        <a:lnTo>
                          <a:pt x="4" y="14"/>
                        </a:lnTo>
                        <a:lnTo>
                          <a:pt x="6" y="13"/>
                        </a:lnTo>
                        <a:lnTo>
                          <a:pt x="7" y="11"/>
                        </a:lnTo>
                        <a:lnTo>
                          <a:pt x="7" y="10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26" name="Freeform 496"/>
                  <p:cNvSpPr>
                    <a:spLocks/>
                  </p:cNvSpPr>
                  <p:nvPr/>
                </p:nvSpPr>
                <p:spPr bwMode="auto">
                  <a:xfrm>
                    <a:off x="3928" y="2496"/>
                    <a:ext cx="7" cy="65"/>
                  </a:xfrm>
                  <a:custGeom>
                    <a:avLst/>
                    <a:gdLst>
                      <a:gd name="T0" fmla="*/ 7 w 7"/>
                      <a:gd name="T1" fmla="*/ 4 h 65"/>
                      <a:gd name="T2" fmla="*/ 7 w 7"/>
                      <a:gd name="T3" fmla="*/ 3 h 65"/>
                      <a:gd name="T4" fmla="*/ 7 w 7"/>
                      <a:gd name="T5" fmla="*/ 1 h 65"/>
                      <a:gd name="T6" fmla="*/ 6 w 7"/>
                      <a:gd name="T7" fmla="*/ 0 h 65"/>
                      <a:gd name="T8" fmla="*/ 4 w 7"/>
                      <a:gd name="T9" fmla="*/ 0 h 65"/>
                      <a:gd name="T10" fmla="*/ 3 w 7"/>
                      <a:gd name="T11" fmla="*/ 0 h 65"/>
                      <a:gd name="T12" fmla="*/ 2 w 7"/>
                      <a:gd name="T13" fmla="*/ 0 h 65"/>
                      <a:gd name="T14" fmla="*/ 1 w 7"/>
                      <a:gd name="T15" fmla="*/ 1 h 65"/>
                      <a:gd name="T16" fmla="*/ 0 w 7"/>
                      <a:gd name="T17" fmla="*/ 3 h 65"/>
                      <a:gd name="T18" fmla="*/ 0 w 7"/>
                      <a:gd name="T19" fmla="*/ 60 h 65"/>
                      <a:gd name="T20" fmla="*/ 0 w 7"/>
                      <a:gd name="T21" fmla="*/ 61 h 65"/>
                      <a:gd name="T22" fmla="*/ 1 w 7"/>
                      <a:gd name="T23" fmla="*/ 62 h 65"/>
                      <a:gd name="T24" fmla="*/ 2 w 7"/>
                      <a:gd name="T25" fmla="*/ 64 h 65"/>
                      <a:gd name="T26" fmla="*/ 3 w 7"/>
                      <a:gd name="T27" fmla="*/ 65 h 65"/>
                      <a:gd name="T28" fmla="*/ 4 w 7"/>
                      <a:gd name="T29" fmla="*/ 65 h 65"/>
                      <a:gd name="T30" fmla="*/ 6 w 7"/>
                      <a:gd name="T31" fmla="*/ 64 h 65"/>
                      <a:gd name="T32" fmla="*/ 7 w 7"/>
                      <a:gd name="T33" fmla="*/ 62 h 65"/>
                      <a:gd name="T34" fmla="*/ 7 w 7"/>
                      <a:gd name="T35" fmla="*/ 61 h 65"/>
                      <a:gd name="T36" fmla="*/ 7 w 7"/>
                      <a:gd name="T37" fmla="*/ 4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5">
                        <a:moveTo>
                          <a:pt x="7" y="4"/>
                        </a:moveTo>
                        <a:lnTo>
                          <a:pt x="7" y="3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3"/>
                        </a:lnTo>
                        <a:lnTo>
                          <a:pt x="0" y="60"/>
                        </a:lnTo>
                        <a:lnTo>
                          <a:pt x="0" y="61"/>
                        </a:lnTo>
                        <a:lnTo>
                          <a:pt x="1" y="62"/>
                        </a:lnTo>
                        <a:lnTo>
                          <a:pt x="2" y="64"/>
                        </a:lnTo>
                        <a:lnTo>
                          <a:pt x="3" y="65"/>
                        </a:lnTo>
                        <a:lnTo>
                          <a:pt x="4" y="65"/>
                        </a:lnTo>
                        <a:lnTo>
                          <a:pt x="6" y="64"/>
                        </a:lnTo>
                        <a:lnTo>
                          <a:pt x="7" y="62"/>
                        </a:lnTo>
                        <a:lnTo>
                          <a:pt x="7" y="6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27" name="Freeform 497"/>
                  <p:cNvSpPr>
                    <a:spLocks/>
                  </p:cNvSpPr>
                  <p:nvPr/>
                </p:nvSpPr>
                <p:spPr bwMode="auto">
                  <a:xfrm>
                    <a:off x="3928" y="2575"/>
                    <a:ext cx="7" cy="15"/>
                  </a:xfrm>
                  <a:custGeom>
                    <a:avLst/>
                    <a:gdLst>
                      <a:gd name="T0" fmla="*/ 7 w 7"/>
                      <a:gd name="T1" fmla="*/ 4 h 15"/>
                      <a:gd name="T2" fmla="*/ 7 w 7"/>
                      <a:gd name="T3" fmla="*/ 3 h 15"/>
                      <a:gd name="T4" fmla="*/ 7 w 7"/>
                      <a:gd name="T5" fmla="*/ 1 h 15"/>
                      <a:gd name="T6" fmla="*/ 6 w 7"/>
                      <a:gd name="T7" fmla="*/ 0 h 15"/>
                      <a:gd name="T8" fmla="*/ 4 w 7"/>
                      <a:gd name="T9" fmla="*/ 0 h 15"/>
                      <a:gd name="T10" fmla="*/ 3 w 7"/>
                      <a:gd name="T11" fmla="*/ 0 h 15"/>
                      <a:gd name="T12" fmla="*/ 2 w 7"/>
                      <a:gd name="T13" fmla="*/ 0 h 15"/>
                      <a:gd name="T14" fmla="*/ 1 w 7"/>
                      <a:gd name="T15" fmla="*/ 1 h 15"/>
                      <a:gd name="T16" fmla="*/ 0 w 7"/>
                      <a:gd name="T17" fmla="*/ 3 h 15"/>
                      <a:gd name="T18" fmla="*/ 0 w 7"/>
                      <a:gd name="T19" fmla="*/ 10 h 15"/>
                      <a:gd name="T20" fmla="*/ 0 w 7"/>
                      <a:gd name="T21" fmla="*/ 11 h 15"/>
                      <a:gd name="T22" fmla="*/ 1 w 7"/>
                      <a:gd name="T23" fmla="*/ 12 h 15"/>
                      <a:gd name="T24" fmla="*/ 2 w 7"/>
                      <a:gd name="T25" fmla="*/ 13 h 15"/>
                      <a:gd name="T26" fmla="*/ 3 w 7"/>
                      <a:gd name="T27" fmla="*/ 15 h 15"/>
                      <a:gd name="T28" fmla="*/ 4 w 7"/>
                      <a:gd name="T29" fmla="*/ 15 h 15"/>
                      <a:gd name="T30" fmla="*/ 6 w 7"/>
                      <a:gd name="T31" fmla="*/ 13 h 15"/>
                      <a:gd name="T32" fmla="*/ 7 w 7"/>
                      <a:gd name="T33" fmla="*/ 12 h 15"/>
                      <a:gd name="T34" fmla="*/ 7 w 7"/>
                      <a:gd name="T35" fmla="*/ 11 h 15"/>
                      <a:gd name="T36" fmla="*/ 7 w 7"/>
                      <a:gd name="T37" fmla="*/ 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15">
                        <a:moveTo>
                          <a:pt x="7" y="4"/>
                        </a:moveTo>
                        <a:lnTo>
                          <a:pt x="7" y="3"/>
                        </a:lnTo>
                        <a:lnTo>
                          <a:pt x="7" y="1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3" y="0"/>
                        </a:lnTo>
                        <a:lnTo>
                          <a:pt x="2" y="0"/>
                        </a:lnTo>
                        <a:lnTo>
                          <a:pt x="1" y="1"/>
                        </a:lnTo>
                        <a:lnTo>
                          <a:pt x="0" y="3"/>
                        </a:lnTo>
                        <a:lnTo>
                          <a:pt x="0" y="10"/>
                        </a:lnTo>
                        <a:lnTo>
                          <a:pt x="0" y="11"/>
                        </a:lnTo>
                        <a:lnTo>
                          <a:pt x="1" y="12"/>
                        </a:lnTo>
                        <a:lnTo>
                          <a:pt x="2" y="13"/>
                        </a:lnTo>
                        <a:lnTo>
                          <a:pt x="3" y="15"/>
                        </a:lnTo>
                        <a:lnTo>
                          <a:pt x="4" y="15"/>
                        </a:lnTo>
                        <a:lnTo>
                          <a:pt x="6" y="13"/>
                        </a:lnTo>
                        <a:lnTo>
                          <a:pt x="7" y="12"/>
                        </a:lnTo>
                        <a:lnTo>
                          <a:pt x="7" y="11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</p:grpSp>
            <p:sp>
              <p:nvSpPr>
                <p:cNvPr id="133" name="Line 499"/>
                <p:cNvSpPr>
                  <a:spLocks noChangeShapeType="1"/>
                </p:cNvSpPr>
                <p:nvPr/>
              </p:nvSpPr>
              <p:spPr bwMode="auto">
                <a:xfrm>
                  <a:off x="3584" y="1637"/>
                  <a:ext cx="1" cy="290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134" name="Line 500"/>
                <p:cNvSpPr>
                  <a:spLocks noChangeShapeType="1"/>
                </p:cNvSpPr>
                <p:nvPr/>
              </p:nvSpPr>
              <p:spPr bwMode="auto">
                <a:xfrm>
                  <a:off x="3507" y="1496"/>
                  <a:ext cx="1" cy="400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grpSp>
              <p:nvGrpSpPr>
                <p:cNvPr id="135" name="Group 559"/>
                <p:cNvGrpSpPr>
                  <a:grpSpLocks/>
                </p:cNvGrpSpPr>
                <p:nvPr/>
              </p:nvGrpSpPr>
              <p:grpSpPr bwMode="auto">
                <a:xfrm>
                  <a:off x="2142" y="773"/>
                  <a:ext cx="2278" cy="1817"/>
                  <a:chOff x="2142" y="773"/>
                  <a:chExt cx="2278" cy="1817"/>
                </a:xfrm>
              </p:grpSpPr>
              <p:sp>
                <p:nvSpPr>
                  <p:cNvPr id="136" name="Freeform 501"/>
                  <p:cNvSpPr>
                    <a:spLocks/>
                  </p:cNvSpPr>
                  <p:nvPr/>
                </p:nvSpPr>
                <p:spPr bwMode="auto">
                  <a:xfrm>
                    <a:off x="3443" y="1793"/>
                    <a:ext cx="977" cy="725"/>
                  </a:xfrm>
                  <a:custGeom>
                    <a:avLst/>
                    <a:gdLst>
                      <a:gd name="T0" fmla="*/ 0 w 977"/>
                      <a:gd name="T1" fmla="*/ 552 h 725"/>
                      <a:gd name="T2" fmla="*/ 77 w 977"/>
                      <a:gd name="T3" fmla="*/ 618 h 725"/>
                      <a:gd name="T4" fmla="*/ 118 w 977"/>
                      <a:gd name="T5" fmla="*/ 643 h 725"/>
                      <a:gd name="T6" fmla="*/ 151 w 977"/>
                      <a:gd name="T7" fmla="*/ 660 h 725"/>
                      <a:gd name="T8" fmla="*/ 191 w 977"/>
                      <a:gd name="T9" fmla="*/ 675 h 725"/>
                      <a:gd name="T10" fmla="*/ 239 w 977"/>
                      <a:gd name="T11" fmla="*/ 690 h 725"/>
                      <a:gd name="T12" fmla="*/ 319 w 977"/>
                      <a:gd name="T13" fmla="*/ 709 h 725"/>
                      <a:gd name="T14" fmla="*/ 372 w 977"/>
                      <a:gd name="T15" fmla="*/ 718 h 725"/>
                      <a:gd name="T16" fmla="*/ 470 w 977"/>
                      <a:gd name="T17" fmla="*/ 725 h 725"/>
                      <a:gd name="T18" fmla="*/ 546 w 977"/>
                      <a:gd name="T19" fmla="*/ 724 h 725"/>
                      <a:gd name="T20" fmla="*/ 602 w 977"/>
                      <a:gd name="T21" fmla="*/ 718 h 725"/>
                      <a:gd name="T22" fmla="*/ 667 w 977"/>
                      <a:gd name="T23" fmla="*/ 709 h 725"/>
                      <a:gd name="T24" fmla="*/ 733 w 977"/>
                      <a:gd name="T25" fmla="*/ 696 h 725"/>
                      <a:gd name="T26" fmla="*/ 793 w 977"/>
                      <a:gd name="T27" fmla="*/ 682 h 725"/>
                      <a:gd name="T28" fmla="*/ 841 w 977"/>
                      <a:gd name="T29" fmla="*/ 666 h 725"/>
                      <a:gd name="T30" fmla="*/ 884 w 977"/>
                      <a:gd name="T31" fmla="*/ 647 h 725"/>
                      <a:gd name="T32" fmla="*/ 917 w 977"/>
                      <a:gd name="T33" fmla="*/ 625 h 725"/>
                      <a:gd name="T34" fmla="*/ 945 w 977"/>
                      <a:gd name="T35" fmla="*/ 605 h 725"/>
                      <a:gd name="T36" fmla="*/ 977 w 977"/>
                      <a:gd name="T37" fmla="*/ 538 h 725"/>
                      <a:gd name="T38" fmla="*/ 977 w 977"/>
                      <a:gd name="T39" fmla="*/ 536 h 725"/>
                      <a:gd name="T40" fmla="*/ 977 w 977"/>
                      <a:gd name="T41" fmla="*/ 527 h 725"/>
                      <a:gd name="T42" fmla="*/ 977 w 977"/>
                      <a:gd name="T43" fmla="*/ 513 h 725"/>
                      <a:gd name="T44" fmla="*/ 977 w 977"/>
                      <a:gd name="T45" fmla="*/ 495 h 725"/>
                      <a:gd name="T46" fmla="*/ 977 w 977"/>
                      <a:gd name="T47" fmla="*/ 445 h 725"/>
                      <a:gd name="T48" fmla="*/ 977 w 977"/>
                      <a:gd name="T49" fmla="*/ 380 h 725"/>
                      <a:gd name="T50" fmla="*/ 977 w 977"/>
                      <a:gd name="T51" fmla="*/ 304 h 725"/>
                      <a:gd name="T52" fmla="*/ 977 w 977"/>
                      <a:gd name="T53" fmla="*/ 217 h 725"/>
                      <a:gd name="T54" fmla="*/ 977 w 977"/>
                      <a:gd name="T55" fmla="*/ 126 h 725"/>
                      <a:gd name="T56" fmla="*/ 970 w 977"/>
                      <a:gd name="T57" fmla="*/ 36 h 725"/>
                      <a:gd name="T58" fmla="*/ 957 w 977"/>
                      <a:gd name="T59" fmla="*/ 51 h 725"/>
                      <a:gd name="T60" fmla="*/ 942 w 977"/>
                      <a:gd name="T61" fmla="*/ 74 h 725"/>
                      <a:gd name="T62" fmla="*/ 923 w 977"/>
                      <a:gd name="T63" fmla="*/ 98 h 725"/>
                      <a:gd name="T64" fmla="*/ 892 w 977"/>
                      <a:gd name="T65" fmla="*/ 116 h 725"/>
                      <a:gd name="T66" fmla="*/ 852 w 977"/>
                      <a:gd name="T67" fmla="*/ 132 h 725"/>
                      <a:gd name="T68" fmla="*/ 783 w 977"/>
                      <a:gd name="T69" fmla="*/ 154 h 725"/>
                      <a:gd name="T70" fmla="*/ 712 w 977"/>
                      <a:gd name="T71" fmla="*/ 170 h 725"/>
                      <a:gd name="T72" fmla="*/ 634 w 977"/>
                      <a:gd name="T73" fmla="*/ 180 h 725"/>
                      <a:gd name="T74" fmla="*/ 583 w 977"/>
                      <a:gd name="T75" fmla="*/ 186 h 725"/>
                      <a:gd name="T76" fmla="*/ 541 w 977"/>
                      <a:gd name="T77" fmla="*/ 190 h 725"/>
                      <a:gd name="T78" fmla="*/ 422 w 977"/>
                      <a:gd name="T79" fmla="*/ 193 h 725"/>
                      <a:gd name="T80" fmla="*/ 382 w 977"/>
                      <a:gd name="T81" fmla="*/ 191 h 725"/>
                      <a:gd name="T82" fmla="*/ 316 w 977"/>
                      <a:gd name="T83" fmla="*/ 186 h 725"/>
                      <a:gd name="T84" fmla="*/ 274 w 977"/>
                      <a:gd name="T85" fmla="*/ 179 h 725"/>
                      <a:gd name="T86" fmla="*/ 191 w 977"/>
                      <a:gd name="T87" fmla="*/ 159 h 725"/>
                      <a:gd name="T88" fmla="*/ 153 w 977"/>
                      <a:gd name="T89" fmla="*/ 147 h 725"/>
                      <a:gd name="T90" fmla="*/ 119 w 977"/>
                      <a:gd name="T91" fmla="*/ 132 h 725"/>
                      <a:gd name="T92" fmla="*/ 65 w 977"/>
                      <a:gd name="T93" fmla="*/ 98 h 725"/>
                      <a:gd name="T94" fmla="*/ 26 w 977"/>
                      <a:gd name="T95" fmla="*/ 61 h 7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977" h="725">
                        <a:moveTo>
                          <a:pt x="0" y="0"/>
                        </a:moveTo>
                        <a:lnTo>
                          <a:pt x="0" y="552"/>
                        </a:lnTo>
                        <a:lnTo>
                          <a:pt x="54" y="603"/>
                        </a:lnTo>
                        <a:lnTo>
                          <a:pt x="77" y="618"/>
                        </a:lnTo>
                        <a:lnTo>
                          <a:pt x="104" y="635"/>
                        </a:lnTo>
                        <a:lnTo>
                          <a:pt x="118" y="643"/>
                        </a:lnTo>
                        <a:lnTo>
                          <a:pt x="134" y="652"/>
                        </a:lnTo>
                        <a:lnTo>
                          <a:pt x="151" y="660"/>
                        </a:lnTo>
                        <a:lnTo>
                          <a:pt x="170" y="667"/>
                        </a:lnTo>
                        <a:lnTo>
                          <a:pt x="191" y="675"/>
                        </a:lnTo>
                        <a:lnTo>
                          <a:pt x="214" y="682"/>
                        </a:lnTo>
                        <a:lnTo>
                          <a:pt x="239" y="690"/>
                        </a:lnTo>
                        <a:lnTo>
                          <a:pt x="266" y="696"/>
                        </a:lnTo>
                        <a:lnTo>
                          <a:pt x="319" y="709"/>
                        </a:lnTo>
                        <a:lnTo>
                          <a:pt x="346" y="714"/>
                        </a:lnTo>
                        <a:lnTo>
                          <a:pt x="372" y="718"/>
                        </a:lnTo>
                        <a:lnTo>
                          <a:pt x="421" y="722"/>
                        </a:lnTo>
                        <a:lnTo>
                          <a:pt x="470" y="725"/>
                        </a:lnTo>
                        <a:lnTo>
                          <a:pt x="521" y="725"/>
                        </a:lnTo>
                        <a:lnTo>
                          <a:pt x="546" y="724"/>
                        </a:lnTo>
                        <a:lnTo>
                          <a:pt x="574" y="721"/>
                        </a:lnTo>
                        <a:lnTo>
                          <a:pt x="602" y="718"/>
                        </a:lnTo>
                        <a:lnTo>
                          <a:pt x="635" y="714"/>
                        </a:lnTo>
                        <a:lnTo>
                          <a:pt x="667" y="709"/>
                        </a:lnTo>
                        <a:lnTo>
                          <a:pt x="700" y="703"/>
                        </a:lnTo>
                        <a:lnTo>
                          <a:pt x="733" y="696"/>
                        </a:lnTo>
                        <a:lnTo>
                          <a:pt x="765" y="689"/>
                        </a:lnTo>
                        <a:lnTo>
                          <a:pt x="793" y="682"/>
                        </a:lnTo>
                        <a:lnTo>
                          <a:pt x="819" y="675"/>
                        </a:lnTo>
                        <a:lnTo>
                          <a:pt x="841" y="666"/>
                        </a:lnTo>
                        <a:lnTo>
                          <a:pt x="863" y="657"/>
                        </a:lnTo>
                        <a:lnTo>
                          <a:pt x="884" y="647"/>
                        </a:lnTo>
                        <a:lnTo>
                          <a:pt x="902" y="636"/>
                        </a:lnTo>
                        <a:lnTo>
                          <a:pt x="917" y="625"/>
                        </a:lnTo>
                        <a:lnTo>
                          <a:pt x="932" y="615"/>
                        </a:lnTo>
                        <a:lnTo>
                          <a:pt x="945" y="605"/>
                        </a:lnTo>
                        <a:lnTo>
                          <a:pt x="956" y="596"/>
                        </a:lnTo>
                        <a:lnTo>
                          <a:pt x="977" y="538"/>
                        </a:lnTo>
                        <a:lnTo>
                          <a:pt x="977" y="537"/>
                        </a:lnTo>
                        <a:lnTo>
                          <a:pt x="977" y="536"/>
                        </a:lnTo>
                        <a:lnTo>
                          <a:pt x="977" y="532"/>
                        </a:lnTo>
                        <a:lnTo>
                          <a:pt x="977" y="527"/>
                        </a:lnTo>
                        <a:lnTo>
                          <a:pt x="977" y="520"/>
                        </a:lnTo>
                        <a:lnTo>
                          <a:pt x="977" y="513"/>
                        </a:lnTo>
                        <a:lnTo>
                          <a:pt x="977" y="505"/>
                        </a:lnTo>
                        <a:lnTo>
                          <a:pt x="977" y="495"/>
                        </a:lnTo>
                        <a:lnTo>
                          <a:pt x="977" y="471"/>
                        </a:lnTo>
                        <a:lnTo>
                          <a:pt x="977" y="445"/>
                        </a:lnTo>
                        <a:lnTo>
                          <a:pt x="977" y="414"/>
                        </a:lnTo>
                        <a:lnTo>
                          <a:pt x="977" y="380"/>
                        </a:lnTo>
                        <a:lnTo>
                          <a:pt x="977" y="343"/>
                        </a:lnTo>
                        <a:lnTo>
                          <a:pt x="977" y="304"/>
                        </a:lnTo>
                        <a:lnTo>
                          <a:pt x="977" y="262"/>
                        </a:lnTo>
                        <a:lnTo>
                          <a:pt x="977" y="217"/>
                        </a:lnTo>
                        <a:lnTo>
                          <a:pt x="977" y="172"/>
                        </a:lnTo>
                        <a:lnTo>
                          <a:pt x="977" y="126"/>
                        </a:lnTo>
                        <a:lnTo>
                          <a:pt x="977" y="32"/>
                        </a:lnTo>
                        <a:lnTo>
                          <a:pt x="970" y="36"/>
                        </a:lnTo>
                        <a:lnTo>
                          <a:pt x="963" y="42"/>
                        </a:lnTo>
                        <a:lnTo>
                          <a:pt x="957" y="51"/>
                        </a:lnTo>
                        <a:lnTo>
                          <a:pt x="951" y="62"/>
                        </a:lnTo>
                        <a:lnTo>
                          <a:pt x="942" y="74"/>
                        </a:lnTo>
                        <a:lnTo>
                          <a:pt x="934" y="86"/>
                        </a:lnTo>
                        <a:lnTo>
                          <a:pt x="923" y="98"/>
                        </a:lnTo>
                        <a:lnTo>
                          <a:pt x="909" y="107"/>
                        </a:lnTo>
                        <a:lnTo>
                          <a:pt x="892" y="116"/>
                        </a:lnTo>
                        <a:lnTo>
                          <a:pt x="873" y="124"/>
                        </a:lnTo>
                        <a:lnTo>
                          <a:pt x="852" y="132"/>
                        </a:lnTo>
                        <a:lnTo>
                          <a:pt x="829" y="140"/>
                        </a:lnTo>
                        <a:lnTo>
                          <a:pt x="783" y="154"/>
                        </a:lnTo>
                        <a:lnTo>
                          <a:pt x="736" y="165"/>
                        </a:lnTo>
                        <a:lnTo>
                          <a:pt x="712" y="170"/>
                        </a:lnTo>
                        <a:lnTo>
                          <a:pt x="686" y="173"/>
                        </a:lnTo>
                        <a:lnTo>
                          <a:pt x="634" y="180"/>
                        </a:lnTo>
                        <a:lnTo>
                          <a:pt x="608" y="184"/>
                        </a:lnTo>
                        <a:lnTo>
                          <a:pt x="583" y="186"/>
                        </a:lnTo>
                        <a:lnTo>
                          <a:pt x="561" y="188"/>
                        </a:lnTo>
                        <a:lnTo>
                          <a:pt x="541" y="190"/>
                        </a:lnTo>
                        <a:lnTo>
                          <a:pt x="440" y="193"/>
                        </a:lnTo>
                        <a:lnTo>
                          <a:pt x="422" y="193"/>
                        </a:lnTo>
                        <a:lnTo>
                          <a:pt x="403" y="192"/>
                        </a:lnTo>
                        <a:lnTo>
                          <a:pt x="382" y="191"/>
                        </a:lnTo>
                        <a:lnTo>
                          <a:pt x="361" y="190"/>
                        </a:lnTo>
                        <a:lnTo>
                          <a:pt x="316" y="186"/>
                        </a:lnTo>
                        <a:lnTo>
                          <a:pt x="295" y="183"/>
                        </a:lnTo>
                        <a:lnTo>
                          <a:pt x="274" y="179"/>
                        </a:lnTo>
                        <a:lnTo>
                          <a:pt x="233" y="170"/>
                        </a:lnTo>
                        <a:lnTo>
                          <a:pt x="191" y="159"/>
                        </a:lnTo>
                        <a:lnTo>
                          <a:pt x="172" y="153"/>
                        </a:lnTo>
                        <a:lnTo>
                          <a:pt x="153" y="147"/>
                        </a:lnTo>
                        <a:lnTo>
                          <a:pt x="135" y="140"/>
                        </a:lnTo>
                        <a:lnTo>
                          <a:pt x="119" y="132"/>
                        </a:lnTo>
                        <a:lnTo>
                          <a:pt x="90" y="117"/>
                        </a:lnTo>
                        <a:lnTo>
                          <a:pt x="65" y="98"/>
                        </a:lnTo>
                        <a:lnTo>
                          <a:pt x="44" y="79"/>
                        </a:lnTo>
                        <a:lnTo>
                          <a:pt x="26" y="6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222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37" name="Oval 502"/>
                  <p:cNvSpPr>
                    <a:spLocks noChangeArrowheads="1"/>
                  </p:cNvSpPr>
                  <p:nvPr/>
                </p:nvSpPr>
                <p:spPr bwMode="auto">
                  <a:xfrm>
                    <a:off x="3446" y="1617"/>
                    <a:ext cx="968" cy="371"/>
                  </a:xfrm>
                  <a:prstGeom prst="ellipse">
                    <a:avLst/>
                  </a:prstGeom>
                  <a:noFill/>
                  <a:ln w="111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38" name="Freeform 503"/>
                  <p:cNvSpPr>
                    <a:spLocks/>
                  </p:cNvSpPr>
                  <p:nvPr/>
                </p:nvSpPr>
                <p:spPr bwMode="auto">
                  <a:xfrm>
                    <a:off x="3443" y="1793"/>
                    <a:ext cx="977" cy="725"/>
                  </a:xfrm>
                  <a:custGeom>
                    <a:avLst/>
                    <a:gdLst>
                      <a:gd name="T0" fmla="*/ 0 w 977"/>
                      <a:gd name="T1" fmla="*/ 552 h 725"/>
                      <a:gd name="T2" fmla="*/ 77 w 977"/>
                      <a:gd name="T3" fmla="*/ 618 h 725"/>
                      <a:gd name="T4" fmla="*/ 118 w 977"/>
                      <a:gd name="T5" fmla="*/ 643 h 725"/>
                      <a:gd name="T6" fmla="*/ 151 w 977"/>
                      <a:gd name="T7" fmla="*/ 660 h 725"/>
                      <a:gd name="T8" fmla="*/ 191 w 977"/>
                      <a:gd name="T9" fmla="*/ 675 h 725"/>
                      <a:gd name="T10" fmla="*/ 239 w 977"/>
                      <a:gd name="T11" fmla="*/ 690 h 725"/>
                      <a:gd name="T12" fmla="*/ 319 w 977"/>
                      <a:gd name="T13" fmla="*/ 709 h 725"/>
                      <a:gd name="T14" fmla="*/ 372 w 977"/>
                      <a:gd name="T15" fmla="*/ 718 h 725"/>
                      <a:gd name="T16" fmla="*/ 470 w 977"/>
                      <a:gd name="T17" fmla="*/ 725 h 725"/>
                      <a:gd name="T18" fmla="*/ 546 w 977"/>
                      <a:gd name="T19" fmla="*/ 724 h 725"/>
                      <a:gd name="T20" fmla="*/ 602 w 977"/>
                      <a:gd name="T21" fmla="*/ 718 h 725"/>
                      <a:gd name="T22" fmla="*/ 667 w 977"/>
                      <a:gd name="T23" fmla="*/ 709 h 725"/>
                      <a:gd name="T24" fmla="*/ 733 w 977"/>
                      <a:gd name="T25" fmla="*/ 696 h 725"/>
                      <a:gd name="T26" fmla="*/ 793 w 977"/>
                      <a:gd name="T27" fmla="*/ 682 h 725"/>
                      <a:gd name="T28" fmla="*/ 841 w 977"/>
                      <a:gd name="T29" fmla="*/ 666 h 725"/>
                      <a:gd name="T30" fmla="*/ 884 w 977"/>
                      <a:gd name="T31" fmla="*/ 647 h 725"/>
                      <a:gd name="T32" fmla="*/ 917 w 977"/>
                      <a:gd name="T33" fmla="*/ 625 h 725"/>
                      <a:gd name="T34" fmla="*/ 945 w 977"/>
                      <a:gd name="T35" fmla="*/ 605 h 725"/>
                      <a:gd name="T36" fmla="*/ 977 w 977"/>
                      <a:gd name="T37" fmla="*/ 538 h 725"/>
                      <a:gd name="T38" fmla="*/ 977 w 977"/>
                      <a:gd name="T39" fmla="*/ 536 h 725"/>
                      <a:gd name="T40" fmla="*/ 977 w 977"/>
                      <a:gd name="T41" fmla="*/ 527 h 725"/>
                      <a:gd name="T42" fmla="*/ 977 w 977"/>
                      <a:gd name="T43" fmla="*/ 513 h 725"/>
                      <a:gd name="T44" fmla="*/ 977 w 977"/>
                      <a:gd name="T45" fmla="*/ 495 h 725"/>
                      <a:gd name="T46" fmla="*/ 977 w 977"/>
                      <a:gd name="T47" fmla="*/ 445 h 725"/>
                      <a:gd name="T48" fmla="*/ 977 w 977"/>
                      <a:gd name="T49" fmla="*/ 380 h 725"/>
                      <a:gd name="T50" fmla="*/ 977 w 977"/>
                      <a:gd name="T51" fmla="*/ 304 h 725"/>
                      <a:gd name="T52" fmla="*/ 977 w 977"/>
                      <a:gd name="T53" fmla="*/ 217 h 725"/>
                      <a:gd name="T54" fmla="*/ 977 w 977"/>
                      <a:gd name="T55" fmla="*/ 126 h 725"/>
                      <a:gd name="T56" fmla="*/ 970 w 977"/>
                      <a:gd name="T57" fmla="*/ 36 h 725"/>
                      <a:gd name="T58" fmla="*/ 957 w 977"/>
                      <a:gd name="T59" fmla="*/ 51 h 725"/>
                      <a:gd name="T60" fmla="*/ 942 w 977"/>
                      <a:gd name="T61" fmla="*/ 74 h 725"/>
                      <a:gd name="T62" fmla="*/ 923 w 977"/>
                      <a:gd name="T63" fmla="*/ 98 h 725"/>
                      <a:gd name="T64" fmla="*/ 892 w 977"/>
                      <a:gd name="T65" fmla="*/ 116 h 725"/>
                      <a:gd name="T66" fmla="*/ 852 w 977"/>
                      <a:gd name="T67" fmla="*/ 132 h 725"/>
                      <a:gd name="T68" fmla="*/ 783 w 977"/>
                      <a:gd name="T69" fmla="*/ 154 h 725"/>
                      <a:gd name="T70" fmla="*/ 712 w 977"/>
                      <a:gd name="T71" fmla="*/ 170 h 725"/>
                      <a:gd name="T72" fmla="*/ 634 w 977"/>
                      <a:gd name="T73" fmla="*/ 180 h 725"/>
                      <a:gd name="T74" fmla="*/ 583 w 977"/>
                      <a:gd name="T75" fmla="*/ 186 h 725"/>
                      <a:gd name="T76" fmla="*/ 541 w 977"/>
                      <a:gd name="T77" fmla="*/ 190 h 725"/>
                      <a:gd name="T78" fmla="*/ 422 w 977"/>
                      <a:gd name="T79" fmla="*/ 193 h 725"/>
                      <a:gd name="T80" fmla="*/ 382 w 977"/>
                      <a:gd name="T81" fmla="*/ 191 h 725"/>
                      <a:gd name="T82" fmla="*/ 316 w 977"/>
                      <a:gd name="T83" fmla="*/ 186 h 725"/>
                      <a:gd name="T84" fmla="*/ 274 w 977"/>
                      <a:gd name="T85" fmla="*/ 179 h 725"/>
                      <a:gd name="T86" fmla="*/ 191 w 977"/>
                      <a:gd name="T87" fmla="*/ 159 h 725"/>
                      <a:gd name="T88" fmla="*/ 153 w 977"/>
                      <a:gd name="T89" fmla="*/ 147 h 725"/>
                      <a:gd name="T90" fmla="*/ 119 w 977"/>
                      <a:gd name="T91" fmla="*/ 132 h 725"/>
                      <a:gd name="T92" fmla="*/ 65 w 977"/>
                      <a:gd name="T93" fmla="*/ 98 h 725"/>
                      <a:gd name="T94" fmla="*/ 26 w 977"/>
                      <a:gd name="T95" fmla="*/ 61 h 7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977" h="725">
                        <a:moveTo>
                          <a:pt x="0" y="0"/>
                        </a:moveTo>
                        <a:lnTo>
                          <a:pt x="0" y="552"/>
                        </a:lnTo>
                        <a:lnTo>
                          <a:pt x="54" y="603"/>
                        </a:lnTo>
                        <a:lnTo>
                          <a:pt x="77" y="618"/>
                        </a:lnTo>
                        <a:lnTo>
                          <a:pt x="104" y="635"/>
                        </a:lnTo>
                        <a:lnTo>
                          <a:pt x="118" y="643"/>
                        </a:lnTo>
                        <a:lnTo>
                          <a:pt x="134" y="652"/>
                        </a:lnTo>
                        <a:lnTo>
                          <a:pt x="151" y="660"/>
                        </a:lnTo>
                        <a:lnTo>
                          <a:pt x="170" y="667"/>
                        </a:lnTo>
                        <a:lnTo>
                          <a:pt x="191" y="675"/>
                        </a:lnTo>
                        <a:lnTo>
                          <a:pt x="214" y="682"/>
                        </a:lnTo>
                        <a:lnTo>
                          <a:pt x="239" y="690"/>
                        </a:lnTo>
                        <a:lnTo>
                          <a:pt x="266" y="696"/>
                        </a:lnTo>
                        <a:lnTo>
                          <a:pt x="319" y="709"/>
                        </a:lnTo>
                        <a:lnTo>
                          <a:pt x="346" y="714"/>
                        </a:lnTo>
                        <a:lnTo>
                          <a:pt x="372" y="718"/>
                        </a:lnTo>
                        <a:lnTo>
                          <a:pt x="421" y="722"/>
                        </a:lnTo>
                        <a:lnTo>
                          <a:pt x="470" y="725"/>
                        </a:lnTo>
                        <a:lnTo>
                          <a:pt x="521" y="725"/>
                        </a:lnTo>
                        <a:lnTo>
                          <a:pt x="546" y="724"/>
                        </a:lnTo>
                        <a:lnTo>
                          <a:pt x="574" y="721"/>
                        </a:lnTo>
                        <a:lnTo>
                          <a:pt x="602" y="718"/>
                        </a:lnTo>
                        <a:lnTo>
                          <a:pt x="635" y="714"/>
                        </a:lnTo>
                        <a:lnTo>
                          <a:pt x="667" y="709"/>
                        </a:lnTo>
                        <a:lnTo>
                          <a:pt x="700" y="703"/>
                        </a:lnTo>
                        <a:lnTo>
                          <a:pt x="733" y="696"/>
                        </a:lnTo>
                        <a:lnTo>
                          <a:pt x="765" y="689"/>
                        </a:lnTo>
                        <a:lnTo>
                          <a:pt x="793" y="682"/>
                        </a:lnTo>
                        <a:lnTo>
                          <a:pt x="819" y="675"/>
                        </a:lnTo>
                        <a:lnTo>
                          <a:pt x="841" y="666"/>
                        </a:lnTo>
                        <a:lnTo>
                          <a:pt x="863" y="657"/>
                        </a:lnTo>
                        <a:lnTo>
                          <a:pt x="884" y="647"/>
                        </a:lnTo>
                        <a:lnTo>
                          <a:pt x="902" y="636"/>
                        </a:lnTo>
                        <a:lnTo>
                          <a:pt x="917" y="625"/>
                        </a:lnTo>
                        <a:lnTo>
                          <a:pt x="932" y="615"/>
                        </a:lnTo>
                        <a:lnTo>
                          <a:pt x="945" y="605"/>
                        </a:lnTo>
                        <a:lnTo>
                          <a:pt x="956" y="596"/>
                        </a:lnTo>
                        <a:lnTo>
                          <a:pt x="977" y="538"/>
                        </a:lnTo>
                        <a:lnTo>
                          <a:pt x="977" y="537"/>
                        </a:lnTo>
                        <a:lnTo>
                          <a:pt x="977" y="536"/>
                        </a:lnTo>
                        <a:lnTo>
                          <a:pt x="977" y="532"/>
                        </a:lnTo>
                        <a:lnTo>
                          <a:pt x="977" y="527"/>
                        </a:lnTo>
                        <a:lnTo>
                          <a:pt x="977" y="520"/>
                        </a:lnTo>
                        <a:lnTo>
                          <a:pt x="977" y="513"/>
                        </a:lnTo>
                        <a:lnTo>
                          <a:pt x="977" y="505"/>
                        </a:lnTo>
                        <a:lnTo>
                          <a:pt x="977" y="495"/>
                        </a:lnTo>
                        <a:lnTo>
                          <a:pt x="977" y="471"/>
                        </a:lnTo>
                        <a:lnTo>
                          <a:pt x="977" y="445"/>
                        </a:lnTo>
                        <a:lnTo>
                          <a:pt x="977" y="414"/>
                        </a:lnTo>
                        <a:lnTo>
                          <a:pt x="977" y="380"/>
                        </a:lnTo>
                        <a:lnTo>
                          <a:pt x="977" y="343"/>
                        </a:lnTo>
                        <a:lnTo>
                          <a:pt x="977" y="304"/>
                        </a:lnTo>
                        <a:lnTo>
                          <a:pt x="977" y="262"/>
                        </a:lnTo>
                        <a:lnTo>
                          <a:pt x="977" y="217"/>
                        </a:lnTo>
                        <a:lnTo>
                          <a:pt x="977" y="172"/>
                        </a:lnTo>
                        <a:lnTo>
                          <a:pt x="977" y="126"/>
                        </a:lnTo>
                        <a:lnTo>
                          <a:pt x="977" y="32"/>
                        </a:lnTo>
                        <a:lnTo>
                          <a:pt x="970" y="36"/>
                        </a:lnTo>
                        <a:lnTo>
                          <a:pt x="963" y="42"/>
                        </a:lnTo>
                        <a:lnTo>
                          <a:pt x="957" y="51"/>
                        </a:lnTo>
                        <a:lnTo>
                          <a:pt x="951" y="62"/>
                        </a:lnTo>
                        <a:lnTo>
                          <a:pt x="942" y="74"/>
                        </a:lnTo>
                        <a:lnTo>
                          <a:pt x="934" y="86"/>
                        </a:lnTo>
                        <a:lnTo>
                          <a:pt x="923" y="98"/>
                        </a:lnTo>
                        <a:lnTo>
                          <a:pt x="909" y="107"/>
                        </a:lnTo>
                        <a:lnTo>
                          <a:pt x="892" y="116"/>
                        </a:lnTo>
                        <a:lnTo>
                          <a:pt x="873" y="124"/>
                        </a:lnTo>
                        <a:lnTo>
                          <a:pt x="852" y="132"/>
                        </a:lnTo>
                        <a:lnTo>
                          <a:pt x="829" y="140"/>
                        </a:lnTo>
                        <a:lnTo>
                          <a:pt x="783" y="154"/>
                        </a:lnTo>
                        <a:lnTo>
                          <a:pt x="736" y="165"/>
                        </a:lnTo>
                        <a:lnTo>
                          <a:pt x="712" y="170"/>
                        </a:lnTo>
                        <a:lnTo>
                          <a:pt x="686" y="173"/>
                        </a:lnTo>
                        <a:lnTo>
                          <a:pt x="634" y="180"/>
                        </a:lnTo>
                        <a:lnTo>
                          <a:pt x="608" y="184"/>
                        </a:lnTo>
                        <a:lnTo>
                          <a:pt x="583" y="186"/>
                        </a:lnTo>
                        <a:lnTo>
                          <a:pt x="561" y="188"/>
                        </a:lnTo>
                        <a:lnTo>
                          <a:pt x="541" y="190"/>
                        </a:lnTo>
                        <a:lnTo>
                          <a:pt x="440" y="193"/>
                        </a:lnTo>
                        <a:lnTo>
                          <a:pt x="422" y="193"/>
                        </a:lnTo>
                        <a:lnTo>
                          <a:pt x="403" y="192"/>
                        </a:lnTo>
                        <a:lnTo>
                          <a:pt x="382" y="191"/>
                        </a:lnTo>
                        <a:lnTo>
                          <a:pt x="361" y="190"/>
                        </a:lnTo>
                        <a:lnTo>
                          <a:pt x="316" y="186"/>
                        </a:lnTo>
                        <a:lnTo>
                          <a:pt x="295" y="183"/>
                        </a:lnTo>
                        <a:lnTo>
                          <a:pt x="274" y="179"/>
                        </a:lnTo>
                        <a:lnTo>
                          <a:pt x="233" y="170"/>
                        </a:lnTo>
                        <a:lnTo>
                          <a:pt x="191" y="159"/>
                        </a:lnTo>
                        <a:lnTo>
                          <a:pt x="172" y="153"/>
                        </a:lnTo>
                        <a:lnTo>
                          <a:pt x="153" y="147"/>
                        </a:lnTo>
                        <a:lnTo>
                          <a:pt x="135" y="140"/>
                        </a:lnTo>
                        <a:lnTo>
                          <a:pt x="119" y="132"/>
                        </a:lnTo>
                        <a:lnTo>
                          <a:pt x="90" y="117"/>
                        </a:lnTo>
                        <a:lnTo>
                          <a:pt x="65" y="98"/>
                        </a:lnTo>
                        <a:lnTo>
                          <a:pt x="44" y="79"/>
                        </a:lnTo>
                        <a:lnTo>
                          <a:pt x="26" y="6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222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39" name="Oval 504"/>
                  <p:cNvSpPr>
                    <a:spLocks noChangeArrowheads="1"/>
                  </p:cNvSpPr>
                  <p:nvPr/>
                </p:nvSpPr>
                <p:spPr bwMode="auto">
                  <a:xfrm>
                    <a:off x="3446" y="1617"/>
                    <a:ext cx="968" cy="371"/>
                  </a:xfrm>
                  <a:prstGeom prst="ellipse">
                    <a:avLst/>
                  </a:prstGeom>
                  <a:noFill/>
                  <a:ln w="111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40" name="Freeform 505"/>
                  <p:cNvSpPr>
                    <a:spLocks/>
                  </p:cNvSpPr>
                  <p:nvPr/>
                </p:nvSpPr>
                <p:spPr bwMode="auto">
                  <a:xfrm>
                    <a:off x="3452" y="1257"/>
                    <a:ext cx="965" cy="1061"/>
                  </a:xfrm>
                  <a:custGeom>
                    <a:avLst/>
                    <a:gdLst>
                      <a:gd name="T0" fmla="*/ 13 w 965"/>
                      <a:gd name="T1" fmla="*/ 20 h 1061"/>
                      <a:gd name="T2" fmla="*/ 3 w 965"/>
                      <a:gd name="T3" fmla="*/ 37 h 1061"/>
                      <a:gd name="T4" fmla="*/ 0 w 965"/>
                      <a:gd name="T5" fmla="*/ 59 h 1061"/>
                      <a:gd name="T6" fmla="*/ 3 w 965"/>
                      <a:gd name="T7" fmla="*/ 100 h 1061"/>
                      <a:gd name="T8" fmla="*/ 23 w 965"/>
                      <a:gd name="T9" fmla="*/ 168 h 1061"/>
                      <a:gd name="T10" fmla="*/ 59 w 965"/>
                      <a:gd name="T11" fmla="*/ 250 h 1061"/>
                      <a:gd name="T12" fmla="*/ 112 w 965"/>
                      <a:gd name="T13" fmla="*/ 341 h 1061"/>
                      <a:gd name="T14" fmla="*/ 178 w 965"/>
                      <a:gd name="T15" fmla="*/ 440 h 1061"/>
                      <a:gd name="T16" fmla="*/ 257 w 965"/>
                      <a:gd name="T17" fmla="*/ 544 h 1061"/>
                      <a:gd name="T18" fmla="*/ 347 w 965"/>
                      <a:gd name="T19" fmla="*/ 651 h 1061"/>
                      <a:gd name="T20" fmla="*/ 443 w 965"/>
                      <a:gd name="T21" fmla="*/ 752 h 1061"/>
                      <a:gd name="T22" fmla="*/ 538 w 965"/>
                      <a:gd name="T23" fmla="*/ 842 h 1061"/>
                      <a:gd name="T24" fmla="*/ 629 w 965"/>
                      <a:gd name="T25" fmla="*/ 920 h 1061"/>
                      <a:gd name="T26" fmla="*/ 715 w 965"/>
                      <a:gd name="T27" fmla="*/ 981 h 1061"/>
                      <a:gd name="T28" fmla="*/ 790 w 965"/>
                      <a:gd name="T29" fmla="*/ 1026 h 1061"/>
                      <a:gd name="T30" fmla="*/ 841 w 965"/>
                      <a:gd name="T31" fmla="*/ 1049 h 1061"/>
                      <a:gd name="T32" fmla="*/ 871 w 965"/>
                      <a:gd name="T33" fmla="*/ 1057 h 1061"/>
                      <a:gd name="T34" fmla="*/ 897 w 965"/>
                      <a:gd name="T35" fmla="*/ 1061 h 1061"/>
                      <a:gd name="T36" fmla="*/ 919 w 965"/>
                      <a:gd name="T37" fmla="*/ 1060 h 1061"/>
                      <a:gd name="T38" fmla="*/ 938 w 965"/>
                      <a:gd name="T39" fmla="*/ 1054 h 1061"/>
                      <a:gd name="T40" fmla="*/ 951 w 965"/>
                      <a:gd name="T41" fmla="*/ 1041 h 1061"/>
                      <a:gd name="T42" fmla="*/ 961 w 965"/>
                      <a:gd name="T43" fmla="*/ 1024 h 1061"/>
                      <a:gd name="T44" fmla="*/ 965 w 965"/>
                      <a:gd name="T45" fmla="*/ 1001 h 1061"/>
                      <a:gd name="T46" fmla="*/ 961 w 965"/>
                      <a:gd name="T47" fmla="*/ 960 h 1061"/>
                      <a:gd name="T48" fmla="*/ 942 w 965"/>
                      <a:gd name="T49" fmla="*/ 892 h 1061"/>
                      <a:gd name="T50" fmla="*/ 906 w 965"/>
                      <a:gd name="T51" fmla="*/ 812 h 1061"/>
                      <a:gd name="T52" fmla="*/ 853 w 965"/>
                      <a:gd name="T53" fmla="*/ 720 h 1061"/>
                      <a:gd name="T54" fmla="*/ 787 w 965"/>
                      <a:gd name="T55" fmla="*/ 621 h 1061"/>
                      <a:gd name="T56" fmla="*/ 707 w 965"/>
                      <a:gd name="T57" fmla="*/ 517 h 1061"/>
                      <a:gd name="T58" fmla="*/ 617 w 965"/>
                      <a:gd name="T59" fmla="*/ 410 h 1061"/>
                      <a:gd name="T60" fmla="*/ 521 w 965"/>
                      <a:gd name="T61" fmla="*/ 308 h 1061"/>
                      <a:gd name="T62" fmla="*/ 426 w 965"/>
                      <a:gd name="T63" fmla="*/ 219 h 1061"/>
                      <a:gd name="T64" fmla="*/ 335 w 965"/>
                      <a:gd name="T65" fmla="*/ 141 h 1061"/>
                      <a:gd name="T66" fmla="*/ 250 w 965"/>
                      <a:gd name="T67" fmla="*/ 80 h 1061"/>
                      <a:gd name="T68" fmla="*/ 174 w 965"/>
                      <a:gd name="T69" fmla="*/ 34 h 1061"/>
                      <a:gd name="T70" fmla="*/ 124 w 965"/>
                      <a:gd name="T71" fmla="*/ 12 h 1061"/>
                      <a:gd name="T72" fmla="*/ 93 w 965"/>
                      <a:gd name="T73" fmla="*/ 3 h 1061"/>
                      <a:gd name="T74" fmla="*/ 67 w 965"/>
                      <a:gd name="T75" fmla="*/ 0 h 1061"/>
                      <a:gd name="T76" fmla="*/ 45 w 965"/>
                      <a:gd name="T77" fmla="*/ 1 h 1061"/>
                      <a:gd name="T78" fmla="*/ 26 w 965"/>
                      <a:gd name="T79" fmla="*/ 7 h 10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965" h="1061">
                        <a:moveTo>
                          <a:pt x="19" y="13"/>
                        </a:moveTo>
                        <a:lnTo>
                          <a:pt x="13" y="20"/>
                        </a:lnTo>
                        <a:lnTo>
                          <a:pt x="8" y="27"/>
                        </a:lnTo>
                        <a:lnTo>
                          <a:pt x="3" y="37"/>
                        </a:lnTo>
                        <a:lnTo>
                          <a:pt x="1" y="47"/>
                        </a:lnTo>
                        <a:lnTo>
                          <a:pt x="0" y="59"/>
                        </a:lnTo>
                        <a:lnTo>
                          <a:pt x="0" y="71"/>
                        </a:lnTo>
                        <a:lnTo>
                          <a:pt x="3" y="100"/>
                        </a:lnTo>
                        <a:lnTo>
                          <a:pt x="11" y="132"/>
                        </a:lnTo>
                        <a:lnTo>
                          <a:pt x="23" y="168"/>
                        </a:lnTo>
                        <a:lnTo>
                          <a:pt x="39" y="207"/>
                        </a:lnTo>
                        <a:lnTo>
                          <a:pt x="59" y="250"/>
                        </a:lnTo>
                        <a:lnTo>
                          <a:pt x="84" y="294"/>
                        </a:lnTo>
                        <a:lnTo>
                          <a:pt x="112" y="341"/>
                        </a:lnTo>
                        <a:lnTo>
                          <a:pt x="143" y="390"/>
                        </a:lnTo>
                        <a:lnTo>
                          <a:pt x="178" y="440"/>
                        </a:lnTo>
                        <a:lnTo>
                          <a:pt x="215" y="491"/>
                        </a:lnTo>
                        <a:lnTo>
                          <a:pt x="257" y="544"/>
                        </a:lnTo>
                        <a:lnTo>
                          <a:pt x="300" y="597"/>
                        </a:lnTo>
                        <a:lnTo>
                          <a:pt x="347" y="651"/>
                        </a:lnTo>
                        <a:lnTo>
                          <a:pt x="395" y="703"/>
                        </a:lnTo>
                        <a:lnTo>
                          <a:pt x="443" y="752"/>
                        </a:lnTo>
                        <a:lnTo>
                          <a:pt x="491" y="799"/>
                        </a:lnTo>
                        <a:lnTo>
                          <a:pt x="538" y="842"/>
                        </a:lnTo>
                        <a:lnTo>
                          <a:pt x="584" y="883"/>
                        </a:lnTo>
                        <a:lnTo>
                          <a:pt x="629" y="920"/>
                        </a:lnTo>
                        <a:lnTo>
                          <a:pt x="673" y="952"/>
                        </a:lnTo>
                        <a:lnTo>
                          <a:pt x="715" y="981"/>
                        </a:lnTo>
                        <a:lnTo>
                          <a:pt x="754" y="1006"/>
                        </a:lnTo>
                        <a:lnTo>
                          <a:pt x="790" y="1026"/>
                        </a:lnTo>
                        <a:lnTo>
                          <a:pt x="825" y="1043"/>
                        </a:lnTo>
                        <a:lnTo>
                          <a:pt x="841" y="1049"/>
                        </a:lnTo>
                        <a:lnTo>
                          <a:pt x="856" y="1054"/>
                        </a:lnTo>
                        <a:lnTo>
                          <a:pt x="871" y="1057"/>
                        </a:lnTo>
                        <a:lnTo>
                          <a:pt x="884" y="1060"/>
                        </a:lnTo>
                        <a:lnTo>
                          <a:pt x="897" y="1061"/>
                        </a:lnTo>
                        <a:lnTo>
                          <a:pt x="909" y="1061"/>
                        </a:lnTo>
                        <a:lnTo>
                          <a:pt x="919" y="1060"/>
                        </a:lnTo>
                        <a:lnTo>
                          <a:pt x="930" y="1057"/>
                        </a:lnTo>
                        <a:lnTo>
                          <a:pt x="938" y="1054"/>
                        </a:lnTo>
                        <a:lnTo>
                          <a:pt x="945" y="1048"/>
                        </a:lnTo>
                        <a:lnTo>
                          <a:pt x="951" y="1041"/>
                        </a:lnTo>
                        <a:lnTo>
                          <a:pt x="957" y="1033"/>
                        </a:lnTo>
                        <a:lnTo>
                          <a:pt x="961" y="1024"/>
                        </a:lnTo>
                        <a:lnTo>
                          <a:pt x="963" y="1013"/>
                        </a:lnTo>
                        <a:lnTo>
                          <a:pt x="965" y="1001"/>
                        </a:lnTo>
                        <a:lnTo>
                          <a:pt x="965" y="989"/>
                        </a:lnTo>
                        <a:lnTo>
                          <a:pt x="961" y="960"/>
                        </a:lnTo>
                        <a:lnTo>
                          <a:pt x="954" y="928"/>
                        </a:lnTo>
                        <a:lnTo>
                          <a:pt x="942" y="892"/>
                        </a:lnTo>
                        <a:lnTo>
                          <a:pt x="926" y="854"/>
                        </a:lnTo>
                        <a:lnTo>
                          <a:pt x="906" y="812"/>
                        </a:lnTo>
                        <a:lnTo>
                          <a:pt x="882" y="767"/>
                        </a:lnTo>
                        <a:lnTo>
                          <a:pt x="853" y="720"/>
                        </a:lnTo>
                        <a:lnTo>
                          <a:pt x="822" y="671"/>
                        </a:lnTo>
                        <a:lnTo>
                          <a:pt x="787" y="621"/>
                        </a:lnTo>
                        <a:lnTo>
                          <a:pt x="750" y="569"/>
                        </a:lnTo>
                        <a:lnTo>
                          <a:pt x="707" y="517"/>
                        </a:lnTo>
                        <a:lnTo>
                          <a:pt x="664" y="464"/>
                        </a:lnTo>
                        <a:lnTo>
                          <a:pt x="617" y="410"/>
                        </a:lnTo>
                        <a:lnTo>
                          <a:pt x="569" y="357"/>
                        </a:lnTo>
                        <a:lnTo>
                          <a:pt x="521" y="308"/>
                        </a:lnTo>
                        <a:lnTo>
                          <a:pt x="473" y="262"/>
                        </a:lnTo>
                        <a:lnTo>
                          <a:pt x="426" y="219"/>
                        </a:lnTo>
                        <a:lnTo>
                          <a:pt x="381" y="178"/>
                        </a:lnTo>
                        <a:lnTo>
                          <a:pt x="335" y="141"/>
                        </a:lnTo>
                        <a:lnTo>
                          <a:pt x="292" y="108"/>
                        </a:lnTo>
                        <a:lnTo>
                          <a:pt x="250" y="80"/>
                        </a:lnTo>
                        <a:lnTo>
                          <a:pt x="211" y="55"/>
                        </a:lnTo>
                        <a:lnTo>
                          <a:pt x="174" y="34"/>
                        </a:lnTo>
                        <a:lnTo>
                          <a:pt x="139" y="19"/>
                        </a:lnTo>
                        <a:lnTo>
                          <a:pt x="124" y="12"/>
                        </a:lnTo>
                        <a:lnTo>
                          <a:pt x="108" y="7"/>
                        </a:lnTo>
                        <a:lnTo>
                          <a:pt x="93" y="3"/>
                        </a:lnTo>
                        <a:lnTo>
                          <a:pt x="80" y="1"/>
                        </a:lnTo>
                        <a:lnTo>
                          <a:pt x="67" y="0"/>
                        </a:lnTo>
                        <a:lnTo>
                          <a:pt x="55" y="0"/>
                        </a:lnTo>
                        <a:lnTo>
                          <a:pt x="45" y="1"/>
                        </a:lnTo>
                        <a:lnTo>
                          <a:pt x="36" y="3"/>
                        </a:lnTo>
                        <a:lnTo>
                          <a:pt x="26" y="7"/>
                        </a:lnTo>
                        <a:lnTo>
                          <a:pt x="19" y="13"/>
                        </a:lnTo>
                        <a:close/>
                      </a:path>
                    </a:pathLst>
                  </a:custGeom>
                  <a:noFill/>
                  <a:ln w="111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41" name="Line 506"/>
                  <p:cNvSpPr>
                    <a:spLocks noChangeShapeType="1"/>
                  </p:cNvSpPr>
                  <p:nvPr/>
                </p:nvSpPr>
                <p:spPr bwMode="auto">
                  <a:xfrm>
                    <a:off x="3445" y="1326"/>
                    <a:ext cx="1" cy="481"/>
                  </a:xfrm>
                  <a:prstGeom prst="line">
                    <a:avLst/>
                  </a:prstGeom>
                  <a:noFill/>
                  <a:ln w="111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42" name="Line 507"/>
                  <p:cNvSpPr>
                    <a:spLocks noChangeShapeType="1"/>
                  </p:cNvSpPr>
                  <p:nvPr/>
                </p:nvSpPr>
                <p:spPr bwMode="auto">
                  <a:xfrm>
                    <a:off x="3670" y="1752"/>
                    <a:ext cx="2" cy="211"/>
                  </a:xfrm>
                  <a:prstGeom prst="line">
                    <a:avLst/>
                  </a:prstGeom>
                  <a:noFill/>
                  <a:ln w="111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43" name="Line 508"/>
                  <p:cNvSpPr>
                    <a:spLocks noChangeShapeType="1"/>
                  </p:cNvSpPr>
                  <p:nvPr/>
                </p:nvSpPr>
                <p:spPr bwMode="auto">
                  <a:xfrm>
                    <a:off x="3757" y="1867"/>
                    <a:ext cx="1" cy="115"/>
                  </a:xfrm>
                  <a:prstGeom prst="line">
                    <a:avLst/>
                  </a:prstGeom>
                  <a:noFill/>
                  <a:ln w="111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44" name="Line 509"/>
                  <p:cNvSpPr>
                    <a:spLocks noChangeShapeType="1"/>
                  </p:cNvSpPr>
                  <p:nvPr/>
                </p:nvSpPr>
                <p:spPr bwMode="auto">
                  <a:xfrm>
                    <a:off x="3978" y="1977"/>
                    <a:ext cx="1" cy="115"/>
                  </a:xfrm>
                  <a:prstGeom prst="line">
                    <a:avLst/>
                  </a:prstGeom>
                  <a:noFill/>
                  <a:ln w="111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45" name="Line 510"/>
                  <p:cNvSpPr>
                    <a:spLocks noChangeShapeType="1"/>
                  </p:cNvSpPr>
                  <p:nvPr/>
                </p:nvSpPr>
                <p:spPr bwMode="auto">
                  <a:xfrm>
                    <a:off x="4055" y="1977"/>
                    <a:ext cx="1" cy="177"/>
                  </a:xfrm>
                  <a:prstGeom prst="line">
                    <a:avLst/>
                  </a:prstGeom>
                  <a:noFill/>
                  <a:ln w="111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46" name="Line 511"/>
                  <p:cNvSpPr>
                    <a:spLocks noChangeShapeType="1"/>
                  </p:cNvSpPr>
                  <p:nvPr/>
                </p:nvSpPr>
                <p:spPr bwMode="auto">
                  <a:xfrm>
                    <a:off x="4132" y="1970"/>
                    <a:ext cx="1" cy="246"/>
                  </a:xfrm>
                  <a:prstGeom prst="line">
                    <a:avLst/>
                  </a:prstGeom>
                  <a:noFill/>
                  <a:ln w="111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47" name="Line 512"/>
                  <p:cNvSpPr>
                    <a:spLocks noChangeShapeType="1"/>
                  </p:cNvSpPr>
                  <p:nvPr/>
                </p:nvSpPr>
                <p:spPr bwMode="auto">
                  <a:xfrm>
                    <a:off x="4206" y="1953"/>
                    <a:ext cx="2" cy="306"/>
                  </a:xfrm>
                  <a:prstGeom prst="line">
                    <a:avLst/>
                  </a:prstGeom>
                  <a:noFill/>
                  <a:ln w="111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48" name="Line 513"/>
                  <p:cNvSpPr>
                    <a:spLocks noChangeShapeType="1"/>
                  </p:cNvSpPr>
                  <p:nvPr/>
                </p:nvSpPr>
                <p:spPr bwMode="auto">
                  <a:xfrm>
                    <a:off x="4281" y="1936"/>
                    <a:ext cx="1" cy="364"/>
                  </a:xfrm>
                  <a:prstGeom prst="line">
                    <a:avLst/>
                  </a:prstGeom>
                  <a:noFill/>
                  <a:ln w="111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49" name="Line 514"/>
                  <p:cNvSpPr>
                    <a:spLocks noChangeShapeType="1"/>
                  </p:cNvSpPr>
                  <p:nvPr/>
                </p:nvSpPr>
                <p:spPr bwMode="auto">
                  <a:xfrm>
                    <a:off x="4353" y="1900"/>
                    <a:ext cx="4" cy="422"/>
                  </a:xfrm>
                  <a:prstGeom prst="line">
                    <a:avLst/>
                  </a:prstGeom>
                  <a:noFill/>
                  <a:ln w="11113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FR"/>
                  </a:p>
                </p:txBody>
              </p:sp>
              <p:grpSp>
                <p:nvGrpSpPr>
                  <p:cNvPr id="150" name="Group 549"/>
                  <p:cNvGrpSpPr>
                    <a:grpSpLocks/>
                  </p:cNvGrpSpPr>
                  <p:nvPr/>
                </p:nvGrpSpPr>
                <p:grpSpPr bwMode="auto">
                  <a:xfrm>
                    <a:off x="3928" y="773"/>
                    <a:ext cx="7" cy="1817"/>
                    <a:chOff x="3928" y="773"/>
                    <a:chExt cx="7" cy="1817"/>
                  </a:xfrm>
                </p:grpSpPr>
                <p:sp>
                  <p:nvSpPr>
                    <p:cNvPr id="160" name="Freeform 515"/>
                    <p:cNvSpPr>
                      <a:spLocks/>
                    </p:cNvSpPr>
                    <p:nvPr/>
                  </p:nvSpPr>
                  <p:spPr bwMode="auto">
                    <a:xfrm>
                      <a:off x="3928" y="773"/>
                      <a:ext cx="7" cy="65"/>
                    </a:xfrm>
                    <a:custGeom>
                      <a:avLst/>
                      <a:gdLst>
                        <a:gd name="T0" fmla="*/ 7 w 7"/>
                        <a:gd name="T1" fmla="*/ 5 h 65"/>
                        <a:gd name="T2" fmla="*/ 7 w 7"/>
                        <a:gd name="T3" fmla="*/ 4 h 65"/>
                        <a:gd name="T4" fmla="*/ 6 w 7"/>
                        <a:gd name="T5" fmla="*/ 3 h 65"/>
                        <a:gd name="T6" fmla="*/ 4 w 7"/>
                        <a:gd name="T7" fmla="*/ 1 h 65"/>
                        <a:gd name="T8" fmla="*/ 3 w 7"/>
                        <a:gd name="T9" fmla="*/ 0 h 65"/>
                        <a:gd name="T10" fmla="*/ 3 w 7"/>
                        <a:gd name="T11" fmla="*/ 0 h 65"/>
                        <a:gd name="T12" fmla="*/ 2 w 7"/>
                        <a:gd name="T13" fmla="*/ 1 h 65"/>
                        <a:gd name="T14" fmla="*/ 1 w 7"/>
                        <a:gd name="T15" fmla="*/ 3 h 65"/>
                        <a:gd name="T16" fmla="*/ 0 w 7"/>
                        <a:gd name="T17" fmla="*/ 4 h 65"/>
                        <a:gd name="T18" fmla="*/ 0 w 7"/>
                        <a:gd name="T19" fmla="*/ 60 h 65"/>
                        <a:gd name="T20" fmla="*/ 0 w 7"/>
                        <a:gd name="T21" fmla="*/ 61 h 65"/>
                        <a:gd name="T22" fmla="*/ 1 w 7"/>
                        <a:gd name="T23" fmla="*/ 62 h 65"/>
                        <a:gd name="T24" fmla="*/ 2 w 7"/>
                        <a:gd name="T25" fmla="*/ 64 h 65"/>
                        <a:gd name="T26" fmla="*/ 3 w 7"/>
                        <a:gd name="T27" fmla="*/ 65 h 65"/>
                        <a:gd name="T28" fmla="*/ 4 w 7"/>
                        <a:gd name="T29" fmla="*/ 65 h 65"/>
                        <a:gd name="T30" fmla="*/ 6 w 7"/>
                        <a:gd name="T31" fmla="*/ 64 h 65"/>
                        <a:gd name="T32" fmla="*/ 7 w 7"/>
                        <a:gd name="T33" fmla="*/ 62 h 65"/>
                        <a:gd name="T34" fmla="*/ 7 w 7"/>
                        <a:gd name="T35" fmla="*/ 61 h 65"/>
                        <a:gd name="T36" fmla="*/ 7 w 7"/>
                        <a:gd name="T37" fmla="*/ 5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65">
                          <a:moveTo>
                            <a:pt x="7" y="5"/>
                          </a:moveTo>
                          <a:lnTo>
                            <a:pt x="7" y="4"/>
                          </a:lnTo>
                          <a:lnTo>
                            <a:pt x="6" y="3"/>
                          </a:lnTo>
                          <a:lnTo>
                            <a:pt x="4" y="1"/>
                          </a:lnTo>
                          <a:lnTo>
                            <a:pt x="3" y="0"/>
                          </a:lnTo>
                          <a:lnTo>
                            <a:pt x="3" y="0"/>
                          </a:lnTo>
                          <a:lnTo>
                            <a:pt x="2" y="1"/>
                          </a:lnTo>
                          <a:lnTo>
                            <a:pt x="1" y="3"/>
                          </a:lnTo>
                          <a:lnTo>
                            <a:pt x="0" y="4"/>
                          </a:lnTo>
                          <a:lnTo>
                            <a:pt x="0" y="60"/>
                          </a:lnTo>
                          <a:lnTo>
                            <a:pt x="0" y="61"/>
                          </a:lnTo>
                          <a:lnTo>
                            <a:pt x="1" y="62"/>
                          </a:lnTo>
                          <a:lnTo>
                            <a:pt x="2" y="64"/>
                          </a:lnTo>
                          <a:lnTo>
                            <a:pt x="3" y="65"/>
                          </a:lnTo>
                          <a:lnTo>
                            <a:pt x="4" y="65"/>
                          </a:lnTo>
                          <a:lnTo>
                            <a:pt x="6" y="64"/>
                          </a:lnTo>
                          <a:lnTo>
                            <a:pt x="7" y="62"/>
                          </a:lnTo>
                          <a:lnTo>
                            <a:pt x="7" y="61"/>
                          </a:lnTo>
                          <a:lnTo>
                            <a:pt x="7" y="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61" name="Freeform 516"/>
                    <p:cNvSpPr>
                      <a:spLocks/>
                    </p:cNvSpPr>
                    <p:nvPr/>
                  </p:nvSpPr>
                  <p:spPr bwMode="auto">
                    <a:xfrm>
                      <a:off x="3928" y="852"/>
                      <a:ext cx="7" cy="15"/>
                    </a:xfrm>
                    <a:custGeom>
                      <a:avLst/>
                      <a:gdLst>
                        <a:gd name="T0" fmla="*/ 7 w 7"/>
                        <a:gd name="T1" fmla="*/ 4 h 15"/>
                        <a:gd name="T2" fmla="*/ 7 w 7"/>
                        <a:gd name="T3" fmla="*/ 3 h 15"/>
                        <a:gd name="T4" fmla="*/ 7 w 7"/>
                        <a:gd name="T5" fmla="*/ 1 h 15"/>
                        <a:gd name="T6" fmla="*/ 6 w 7"/>
                        <a:gd name="T7" fmla="*/ 0 h 15"/>
                        <a:gd name="T8" fmla="*/ 4 w 7"/>
                        <a:gd name="T9" fmla="*/ 0 h 15"/>
                        <a:gd name="T10" fmla="*/ 3 w 7"/>
                        <a:gd name="T11" fmla="*/ 0 h 15"/>
                        <a:gd name="T12" fmla="*/ 2 w 7"/>
                        <a:gd name="T13" fmla="*/ 0 h 15"/>
                        <a:gd name="T14" fmla="*/ 1 w 7"/>
                        <a:gd name="T15" fmla="*/ 1 h 15"/>
                        <a:gd name="T16" fmla="*/ 0 w 7"/>
                        <a:gd name="T17" fmla="*/ 3 h 15"/>
                        <a:gd name="T18" fmla="*/ 0 w 7"/>
                        <a:gd name="T19" fmla="*/ 10 h 15"/>
                        <a:gd name="T20" fmla="*/ 0 w 7"/>
                        <a:gd name="T21" fmla="*/ 11 h 15"/>
                        <a:gd name="T22" fmla="*/ 1 w 7"/>
                        <a:gd name="T23" fmla="*/ 12 h 15"/>
                        <a:gd name="T24" fmla="*/ 2 w 7"/>
                        <a:gd name="T25" fmla="*/ 13 h 15"/>
                        <a:gd name="T26" fmla="*/ 3 w 7"/>
                        <a:gd name="T27" fmla="*/ 15 h 15"/>
                        <a:gd name="T28" fmla="*/ 4 w 7"/>
                        <a:gd name="T29" fmla="*/ 15 h 15"/>
                        <a:gd name="T30" fmla="*/ 6 w 7"/>
                        <a:gd name="T31" fmla="*/ 13 h 15"/>
                        <a:gd name="T32" fmla="*/ 7 w 7"/>
                        <a:gd name="T33" fmla="*/ 12 h 15"/>
                        <a:gd name="T34" fmla="*/ 7 w 7"/>
                        <a:gd name="T35" fmla="*/ 11 h 15"/>
                        <a:gd name="T36" fmla="*/ 7 w 7"/>
                        <a:gd name="T37" fmla="*/ 4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15">
                          <a:moveTo>
                            <a:pt x="7" y="4"/>
                          </a:moveTo>
                          <a:lnTo>
                            <a:pt x="7" y="3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3"/>
                          </a:lnTo>
                          <a:lnTo>
                            <a:pt x="0" y="10"/>
                          </a:lnTo>
                          <a:lnTo>
                            <a:pt x="0" y="11"/>
                          </a:lnTo>
                          <a:lnTo>
                            <a:pt x="1" y="12"/>
                          </a:lnTo>
                          <a:lnTo>
                            <a:pt x="2" y="13"/>
                          </a:lnTo>
                          <a:lnTo>
                            <a:pt x="3" y="15"/>
                          </a:lnTo>
                          <a:lnTo>
                            <a:pt x="4" y="15"/>
                          </a:lnTo>
                          <a:lnTo>
                            <a:pt x="6" y="13"/>
                          </a:lnTo>
                          <a:lnTo>
                            <a:pt x="7" y="12"/>
                          </a:lnTo>
                          <a:lnTo>
                            <a:pt x="7" y="11"/>
                          </a:lnTo>
                          <a:lnTo>
                            <a:pt x="7" y="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62" name="Freeform 517"/>
                    <p:cNvSpPr>
                      <a:spLocks/>
                    </p:cNvSpPr>
                    <p:nvPr/>
                  </p:nvSpPr>
                  <p:spPr bwMode="auto">
                    <a:xfrm>
                      <a:off x="3928" y="881"/>
                      <a:ext cx="7" cy="64"/>
                    </a:xfrm>
                    <a:custGeom>
                      <a:avLst/>
                      <a:gdLst>
                        <a:gd name="T0" fmla="*/ 7 w 7"/>
                        <a:gd name="T1" fmla="*/ 3 h 64"/>
                        <a:gd name="T2" fmla="*/ 7 w 7"/>
                        <a:gd name="T3" fmla="*/ 2 h 64"/>
                        <a:gd name="T4" fmla="*/ 7 w 7"/>
                        <a:gd name="T5" fmla="*/ 1 h 64"/>
                        <a:gd name="T6" fmla="*/ 6 w 7"/>
                        <a:gd name="T7" fmla="*/ 0 h 64"/>
                        <a:gd name="T8" fmla="*/ 4 w 7"/>
                        <a:gd name="T9" fmla="*/ 0 h 64"/>
                        <a:gd name="T10" fmla="*/ 3 w 7"/>
                        <a:gd name="T11" fmla="*/ 0 h 64"/>
                        <a:gd name="T12" fmla="*/ 2 w 7"/>
                        <a:gd name="T13" fmla="*/ 0 h 64"/>
                        <a:gd name="T14" fmla="*/ 1 w 7"/>
                        <a:gd name="T15" fmla="*/ 1 h 64"/>
                        <a:gd name="T16" fmla="*/ 0 w 7"/>
                        <a:gd name="T17" fmla="*/ 2 h 64"/>
                        <a:gd name="T18" fmla="*/ 0 w 7"/>
                        <a:gd name="T19" fmla="*/ 60 h 64"/>
                        <a:gd name="T20" fmla="*/ 0 w 7"/>
                        <a:gd name="T21" fmla="*/ 61 h 64"/>
                        <a:gd name="T22" fmla="*/ 1 w 7"/>
                        <a:gd name="T23" fmla="*/ 62 h 64"/>
                        <a:gd name="T24" fmla="*/ 2 w 7"/>
                        <a:gd name="T25" fmla="*/ 63 h 64"/>
                        <a:gd name="T26" fmla="*/ 3 w 7"/>
                        <a:gd name="T27" fmla="*/ 64 h 64"/>
                        <a:gd name="T28" fmla="*/ 4 w 7"/>
                        <a:gd name="T29" fmla="*/ 64 h 64"/>
                        <a:gd name="T30" fmla="*/ 6 w 7"/>
                        <a:gd name="T31" fmla="*/ 63 h 64"/>
                        <a:gd name="T32" fmla="*/ 7 w 7"/>
                        <a:gd name="T33" fmla="*/ 62 h 64"/>
                        <a:gd name="T34" fmla="*/ 7 w 7"/>
                        <a:gd name="T35" fmla="*/ 61 h 64"/>
                        <a:gd name="T36" fmla="*/ 7 w 7"/>
                        <a:gd name="T37" fmla="*/ 3 h 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64">
                          <a:moveTo>
                            <a:pt x="7" y="3"/>
                          </a:moveTo>
                          <a:lnTo>
                            <a:pt x="7" y="2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2"/>
                          </a:lnTo>
                          <a:lnTo>
                            <a:pt x="0" y="60"/>
                          </a:lnTo>
                          <a:lnTo>
                            <a:pt x="0" y="61"/>
                          </a:lnTo>
                          <a:lnTo>
                            <a:pt x="1" y="62"/>
                          </a:lnTo>
                          <a:lnTo>
                            <a:pt x="2" y="63"/>
                          </a:lnTo>
                          <a:lnTo>
                            <a:pt x="3" y="64"/>
                          </a:lnTo>
                          <a:lnTo>
                            <a:pt x="4" y="64"/>
                          </a:lnTo>
                          <a:lnTo>
                            <a:pt x="6" y="63"/>
                          </a:lnTo>
                          <a:lnTo>
                            <a:pt x="7" y="62"/>
                          </a:lnTo>
                          <a:lnTo>
                            <a:pt x="7" y="61"/>
                          </a:lnTo>
                          <a:lnTo>
                            <a:pt x="7" y="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63" name="Freeform 518"/>
                    <p:cNvSpPr>
                      <a:spLocks/>
                    </p:cNvSpPr>
                    <p:nvPr/>
                  </p:nvSpPr>
                  <p:spPr bwMode="auto">
                    <a:xfrm>
                      <a:off x="3928" y="960"/>
                      <a:ext cx="7" cy="14"/>
                    </a:xfrm>
                    <a:custGeom>
                      <a:avLst/>
                      <a:gdLst>
                        <a:gd name="T0" fmla="*/ 7 w 7"/>
                        <a:gd name="T1" fmla="*/ 3 h 14"/>
                        <a:gd name="T2" fmla="*/ 7 w 7"/>
                        <a:gd name="T3" fmla="*/ 2 h 14"/>
                        <a:gd name="T4" fmla="*/ 7 w 7"/>
                        <a:gd name="T5" fmla="*/ 1 h 14"/>
                        <a:gd name="T6" fmla="*/ 6 w 7"/>
                        <a:gd name="T7" fmla="*/ 0 h 14"/>
                        <a:gd name="T8" fmla="*/ 4 w 7"/>
                        <a:gd name="T9" fmla="*/ 0 h 14"/>
                        <a:gd name="T10" fmla="*/ 3 w 7"/>
                        <a:gd name="T11" fmla="*/ 0 h 14"/>
                        <a:gd name="T12" fmla="*/ 2 w 7"/>
                        <a:gd name="T13" fmla="*/ 0 h 14"/>
                        <a:gd name="T14" fmla="*/ 1 w 7"/>
                        <a:gd name="T15" fmla="*/ 1 h 14"/>
                        <a:gd name="T16" fmla="*/ 0 w 7"/>
                        <a:gd name="T17" fmla="*/ 2 h 14"/>
                        <a:gd name="T18" fmla="*/ 0 w 7"/>
                        <a:gd name="T19" fmla="*/ 9 h 14"/>
                        <a:gd name="T20" fmla="*/ 0 w 7"/>
                        <a:gd name="T21" fmla="*/ 11 h 14"/>
                        <a:gd name="T22" fmla="*/ 1 w 7"/>
                        <a:gd name="T23" fmla="*/ 12 h 14"/>
                        <a:gd name="T24" fmla="*/ 2 w 7"/>
                        <a:gd name="T25" fmla="*/ 13 h 14"/>
                        <a:gd name="T26" fmla="*/ 3 w 7"/>
                        <a:gd name="T27" fmla="*/ 14 h 14"/>
                        <a:gd name="T28" fmla="*/ 4 w 7"/>
                        <a:gd name="T29" fmla="*/ 14 h 14"/>
                        <a:gd name="T30" fmla="*/ 6 w 7"/>
                        <a:gd name="T31" fmla="*/ 13 h 14"/>
                        <a:gd name="T32" fmla="*/ 7 w 7"/>
                        <a:gd name="T33" fmla="*/ 12 h 14"/>
                        <a:gd name="T34" fmla="*/ 7 w 7"/>
                        <a:gd name="T35" fmla="*/ 11 h 14"/>
                        <a:gd name="T36" fmla="*/ 7 w 7"/>
                        <a:gd name="T37" fmla="*/ 3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14">
                          <a:moveTo>
                            <a:pt x="7" y="3"/>
                          </a:moveTo>
                          <a:lnTo>
                            <a:pt x="7" y="2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2"/>
                          </a:lnTo>
                          <a:lnTo>
                            <a:pt x="0" y="9"/>
                          </a:lnTo>
                          <a:lnTo>
                            <a:pt x="0" y="11"/>
                          </a:lnTo>
                          <a:lnTo>
                            <a:pt x="1" y="12"/>
                          </a:lnTo>
                          <a:lnTo>
                            <a:pt x="2" y="13"/>
                          </a:lnTo>
                          <a:lnTo>
                            <a:pt x="3" y="14"/>
                          </a:lnTo>
                          <a:lnTo>
                            <a:pt x="4" y="14"/>
                          </a:lnTo>
                          <a:lnTo>
                            <a:pt x="6" y="13"/>
                          </a:lnTo>
                          <a:lnTo>
                            <a:pt x="7" y="12"/>
                          </a:lnTo>
                          <a:lnTo>
                            <a:pt x="7" y="11"/>
                          </a:lnTo>
                          <a:lnTo>
                            <a:pt x="7" y="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64" name="Freeform 519"/>
                    <p:cNvSpPr>
                      <a:spLocks/>
                    </p:cNvSpPr>
                    <p:nvPr/>
                  </p:nvSpPr>
                  <p:spPr bwMode="auto">
                    <a:xfrm>
                      <a:off x="3928" y="989"/>
                      <a:ext cx="7" cy="64"/>
                    </a:xfrm>
                    <a:custGeom>
                      <a:avLst/>
                      <a:gdLst>
                        <a:gd name="T0" fmla="*/ 7 w 7"/>
                        <a:gd name="T1" fmla="*/ 3 h 64"/>
                        <a:gd name="T2" fmla="*/ 7 w 7"/>
                        <a:gd name="T3" fmla="*/ 2 h 64"/>
                        <a:gd name="T4" fmla="*/ 7 w 7"/>
                        <a:gd name="T5" fmla="*/ 1 h 64"/>
                        <a:gd name="T6" fmla="*/ 6 w 7"/>
                        <a:gd name="T7" fmla="*/ 0 h 64"/>
                        <a:gd name="T8" fmla="*/ 4 w 7"/>
                        <a:gd name="T9" fmla="*/ 0 h 64"/>
                        <a:gd name="T10" fmla="*/ 3 w 7"/>
                        <a:gd name="T11" fmla="*/ 0 h 64"/>
                        <a:gd name="T12" fmla="*/ 2 w 7"/>
                        <a:gd name="T13" fmla="*/ 0 h 64"/>
                        <a:gd name="T14" fmla="*/ 1 w 7"/>
                        <a:gd name="T15" fmla="*/ 1 h 64"/>
                        <a:gd name="T16" fmla="*/ 0 w 7"/>
                        <a:gd name="T17" fmla="*/ 2 h 64"/>
                        <a:gd name="T18" fmla="*/ 0 w 7"/>
                        <a:gd name="T19" fmla="*/ 59 h 64"/>
                        <a:gd name="T20" fmla="*/ 0 w 7"/>
                        <a:gd name="T21" fmla="*/ 61 h 64"/>
                        <a:gd name="T22" fmla="*/ 1 w 7"/>
                        <a:gd name="T23" fmla="*/ 62 h 64"/>
                        <a:gd name="T24" fmla="*/ 2 w 7"/>
                        <a:gd name="T25" fmla="*/ 63 h 64"/>
                        <a:gd name="T26" fmla="*/ 3 w 7"/>
                        <a:gd name="T27" fmla="*/ 64 h 64"/>
                        <a:gd name="T28" fmla="*/ 4 w 7"/>
                        <a:gd name="T29" fmla="*/ 64 h 64"/>
                        <a:gd name="T30" fmla="*/ 6 w 7"/>
                        <a:gd name="T31" fmla="*/ 63 h 64"/>
                        <a:gd name="T32" fmla="*/ 7 w 7"/>
                        <a:gd name="T33" fmla="*/ 62 h 64"/>
                        <a:gd name="T34" fmla="*/ 7 w 7"/>
                        <a:gd name="T35" fmla="*/ 61 h 64"/>
                        <a:gd name="T36" fmla="*/ 7 w 7"/>
                        <a:gd name="T37" fmla="*/ 3 h 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64">
                          <a:moveTo>
                            <a:pt x="7" y="3"/>
                          </a:moveTo>
                          <a:lnTo>
                            <a:pt x="7" y="2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2"/>
                          </a:lnTo>
                          <a:lnTo>
                            <a:pt x="0" y="59"/>
                          </a:lnTo>
                          <a:lnTo>
                            <a:pt x="0" y="61"/>
                          </a:lnTo>
                          <a:lnTo>
                            <a:pt x="1" y="62"/>
                          </a:lnTo>
                          <a:lnTo>
                            <a:pt x="2" y="63"/>
                          </a:lnTo>
                          <a:lnTo>
                            <a:pt x="3" y="64"/>
                          </a:lnTo>
                          <a:lnTo>
                            <a:pt x="4" y="64"/>
                          </a:lnTo>
                          <a:lnTo>
                            <a:pt x="6" y="63"/>
                          </a:lnTo>
                          <a:lnTo>
                            <a:pt x="7" y="62"/>
                          </a:lnTo>
                          <a:lnTo>
                            <a:pt x="7" y="61"/>
                          </a:lnTo>
                          <a:lnTo>
                            <a:pt x="7" y="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65" name="Freeform 520"/>
                    <p:cNvSpPr>
                      <a:spLocks/>
                    </p:cNvSpPr>
                    <p:nvPr/>
                  </p:nvSpPr>
                  <p:spPr bwMode="auto">
                    <a:xfrm>
                      <a:off x="3928" y="1068"/>
                      <a:ext cx="7" cy="14"/>
                    </a:xfrm>
                    <a:custGeom>
                      <a:avLst/>
                      <a:gdLst>
                        <a:gd name="T0" fmla="*/ 7 w 7"/>
                        <a:gd name="T1" fmla="*/ 3 h 14"/>
                        <a:gd name="T2" fmla="*/ 7 w 7"/>
                        <a:gd name="T3" fmla="*/ 2 h 14"/>
                        <a:gd name="T4" fmla="*/ 7 w 7"/>
                        <a:gd name="T5" fmla="*/ 1 h 14"/>
                        <a:gd name="T6" fmla="*/ 6 w 7"/>
                        <a:gd name="T7" fmla="*/ 0 h 14"/>
                        <a:gd name="T8" fmla="*/ 4 w 7"/>
                        <a:gd name="T9" fmla="*/ 0 h 14"/>
                        <a:gd name="T10" fmla="*/ 3 w 7"/>
                        <a:gd name="T11" fmla="*/ 0 h 14"/>
                        <a:gd name="T12" fmla="*/ 2 w 7"/>
                        <a:gd name="T13" fmla="*/ 0 h 14"/>
                        <a:gd name="T14" fmla="*/ 1 w 7"/>
                        <a:gd name="T15" fmla="*/ 1 h 14"/>
                        <a:gd name="T16" fmla="*/ 0 w 7"/>
                        <a:gd name="T17" fmla="*/ 2 h 14"/>
                        <a:gd name="T18" fmla="*/ 0 w 7"/>
                        <a:gd name="T19" fmla="*/ 9 h 14"/>
                        <a:gd name="T20" fmla="*/ 0 w 7"/>
                        <a:gd name="T21" fmla="*/ 10 h 14"/>
                        <a:gd name="T22" fmla="*/ 1 w 7"/>
                        <a:gd name="T23" fmla="*/ 12 h 14"/>
                        <a:gd name="T24" fmla="*/ 2 w 7"/>
                        <a:gd name="T25" fmla="*/ 13 h 14"/>
                        <a:gd name="T26" fmla="*/ 3 w 7"/>
                        <a:gd name="T27" fmla="*/ 14 h 14"/>
                        <a:gd name="T28" fmla="*/ 4 w 7"/>
                        <a:gd name="T29" fmla="*/ 14 h 14"/>
                        <a:gd name="T30" fmla="*/ 6 w 7"/>
                        <a:gd name="T31" fmla="*/ 13 h 14"/>
                        <a:gd name="T32" fmla="*/ 7 w 7"/>
                        <a:gd name="T33" fmla="*/ 12 h 14"/>
                        <a:gd name="T34" fmla="*/ 7 w 7"/>
                        <a:gd name="T35" fmla="*/ 10 h 14"/>
                        <a:gd name="T36" fmla="*/ 7 w 7"/>
                        <a:gd name="T37" fmla="*/ 3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14">
                          <a:moveTo>
                            <a:pt x="7" y="3"/>
                          </a:moveTo>
                          <a:lnTo>
                            <a:pt x="7" y="2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2"/>
                          </a:lnTo>
                          <a:lnTo>
                            <a:pt x="0" y="9"/>
                          </a:lnTo>
                          <a:lnTo>
                            <a:pt x="0" y="10"/>
                          </a:lnTo>
                          <a:lnTo>
                            <a:pt x="1" y="12"/>
                          </a:lnTo>
                          <a:lnTo>
                            <a:pt x="2" y="13"/>
                          </a:lnTo>
                          <a:lnTo>
                            <a:pt x="3" y="14"/>
                          </a:lnTo>
                          <a:lnTo>
                            <a:pt x="4" y="14"/>
                          </a:lnTo>
                          <a:lnTo>
                            <a:pt x="6" y="13"/>
                          </a:lnTo>
                          <a:lnTo>
                            <a:pt x="7" y="12"/>
                          </a:lnTo>
                          <a:lnTo>
                            <a:pt x="7" y="10"/>
                          </a:lnTo>
                          <a:lnTo>
                            <a:pt x="7" y="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66" name="Freeform 521"/>
                    <p:cNvSpPr>
                      <a:spLocks/>
                    </p:cNvSpPr>
                    <p:nvPr/>
                  </p:nvSpPr>
                  <p:spPr bwMode="auto">
                    <a:xfrm>
                      <a:off x="3928" y="1096"/>
                      <a:ext cx="7" cy="65"/>
                    </a:xfrm>
                    <a:custGeom>
                      <a:avLst/>
                      <a:gdLst>
                        <a:gd name="T0" fmla="*/ 7 w 7"/>
                        <a:gd name="T1" fmla="*/ 4 h 65"/>
                        <a:gd name="T2" fmla="*/ 7 w 7"/>
                        <a:gd name="T3" fmla="*/ 3 h 65"/>
                        <a:gd name="T4" fmla="*/ 7 w 7"/>
                        <a:gd name="T5" fmla="*/ 1 h 65"/>
                        <a:gd name="T6" fmla="*/ 6 w 7"/>
                        <a:gd name="T7" fmla="*/ 0 h 65"/>
                        <a:gd name="T8" fmla="*/ 4 w 7"/>
                        <a:gd name="T9" fmla="*/ 0 h 65"/>
                        <a:gd name="T10" fmla="*/ 3 w 7"/>
                        <a:gd name="T11" fmla="*/ 0 h 65"/>
                        <a:gd name="T12" fmla="*/ 2 w 7"/>
                        <a:gd name="T13" fmla="*/ 0 h 65"/>
                        <a:gd name="T14" fmla="*/ 1 w 7"/>
                        <a:gd name="T15" fmla="*/ 1 h 65"/>
                        <a:gd name="T16" fmla="*/ 0 w 7"/>
                        <a:gd name="T17" fmla="*/ 3 h 65"/>
                        <a:gd name="T18" fmla="*/ 0 w 7"/>
                        <a:gd name="T19" fmla="*/ 60 h 65"/>
                        <a:gd name="T20" fmla="*/ 0 w 7"/>
                        <a:gd name="T21" fmla="*/ 61 h 65"/>
                        <a:gd name="T22" fmla="*/ 1 w 7"/>
                        <a:gd name="T23" fmla="*/ 62 h 65"/>
                        <a:gd name="T24" fmla="*/ 2 w 7"/>
                        <a:gd name="T25" fmla="*/ 64 h 65"/>
                        <a:gd name="T26" fmla="*/ 3 w 7"/>
                        <a:gd name="T27" fmla="*/ 65 h 65"/>
                        <a:gd name="T28" fmla="*/ 4 w 7"/>
                        <a:gd name="T29" fmla="*/ 65 h 65"/>
                        <a:gd name="T30" fmla="*/ 6 w 7"/>
                        <a:gd name="T31" fmla="*/ 64 h 65"/>
                        <a:gd name="T32" fmla="*/ 7 w 7"/>
                        <a:gd name="T33" fmla="*/ 62 h 65"/>
                        <a:gd name="T34" fmla="*/ 7 w 7"/>
                        <a:gd name="T35" fmla="*/ 61 h 65"/>
                        <a:gd name="T36" fmla="*/ 7 w 7"/>
                        <a:gd name="T37" fmla="*/ 4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65">
                          <a:moveTo>
                            <a:pt x="7" y="4"/>
                          </a:moveTo>
                          <a:lnTo>
                            <a:pt x="7" y="3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3"/>
                          </a:lnTo>
                          <a:lnTo>
                            <a:pt x="0" y="60"/>
                          </a:lnTo>
                          <a:lnTo>
                            <a:pt x="0" y="61"/>
                          </a:lnTo>
                          <a:lnTo>
                            <a:pt x="1" y="62"/>
                          </a:lnTo>
                          <a:lnTo>
                            <a:pt x="2" y="64"/>
                          </a:lnTo>
                          <a:lnTo>
                            <a:pt x="3" y="65"/>
                          </a:lnTo>
                          <a:lnTo>
                            <a:pt x="4" y="65"/>
                          </a:lnTo>
                          <a:lnTo>
                            <a:pt x="6" y="64"/>
                          </a:lnTo>
                          <a:lnTo>
                            <a:pt x="7" y="62"/>
                          </a:lnTo>
                          <a:lnTo>
                            <a:pt x="7" y="61"/>
                          </a:lnTo>
                          <a:lnTo>
                            <a:pt x="7" y="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67" name="Freeform 522"/>
                    <p:cNvSpPr>
                      <a:spLocks/>
                    </p:cNvSpPr>
                    <p:nvPr/>
                  </p:nvSpPr>
                  <p:spPr bwMode="auto">
                    <a:xfrm>
                      <a:off x="3928" y="1175"/>
                      <a:ext cx="7" cy="15"/>
                    </a:xfrm>
                    <a:custGeom>
                      <a:avLst/>
                      <a:gdLst>
                        <a:gd name="T0" fmla="*/ 7 w 7"/>
                        <a:gd name="T1" fmla="*/ 4 h 15"/>
                        <a:gd name="T2" fmla="*/ 7 w 7"/>
                        <a:gd name="T3" fmla="*/ 3 h 15"/>
                        <a:gd name="T4" fmla="*/ 7 w 7"/>
                        <a:gd name="T5" fmla="*/ 1 h 15"/>
                        <a:gd name="T6" fmla="*/ 6 w 7"/>
                        <a:gd name="T7" fmla="*/ 0 h 15"/>
                        <a:gd name="T8" fmla="*/ 4 w 7"/>
                        <a:gd name="T9" fmla="*/ 0 h 15"/>
                        <a:gd name="T10" fmla="*/ 3 w 7"/>
                        <a:gd name="T11" fmla="*/ 0 h 15"/>
                        <a:gd name="T12" fmla="*/ 2 w 7"/>
                        <a:gd name="T13" fmla="*/ 0 h 15"/>
                        <a:gd name="T14" fmla="*/ 1 w 7"/>
                        <a:gd name="T15" fmla="*/ 1 h 15"/>
                        <a:gd name="T16" fmla="*/ 0 w 7"/>
                        <a:gd name="T17" fmla="*/ 3 h 15"/>
                        <a:gd name="T18" fmla="*/ 0 w 7"/>
                        <a:gd name="T19" fmla="*/ 10 h 15"/>
                        <a:gd name="T20" fmla="*/ 0 w 7"/>
                        <a:gd name="T21" fmla="*/ 11 h 15"/>
                        <a:gd name="T22" fmla="*/ 1 w 7"/>
                        <a:gd name="T23" fmla="*/ 12 h 15"/>
                        <a:gd name="T24" fmla="*/ 2 w 7"/>
                        <a:gd name="T25" fmla="*/ 13 h 15"/>
                        <a:gd name="T26" fmla="*/ 3 w 7"/>
                        <a:gd name="T27" fmla="*/ 15 h 15"/>
                        <a:gd name="T28" fmla="*/ 4 w 7"/>
                        <a:gd name="T29" fmla="*/ 15 h 15"/>
                        <a:gd name="T30" fmla="*/ 6 w 7"/>
                        <a:gd name="T31" fmla="*/ 13 h 15"/>
                        <a:gd name="T32" fmla="*/ 7 w 7"/>
                        <a:gd name="T33" fmla="*/ 12 h 15"/>
                        <a:gd name="T34" fmla="*/ 7 w 7"/>
                        <a:gd name="T35" fmla="*/ 11 h 15"/>
                        <a:gd name="T36" fmla="*/ 7 w 7"/>
                        <a:gd name="T37" fmla="*/ 4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15">
                          <a:moveTo>
                            <a:pt x="7" y="4"/>
                          </a:moveTo>
                          <a:lnTo>
                            <a:pt x="7" y="3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3"/>
                          </a:lnTo>
                          <a:lnTo>
                            <a:pt x="0" y="10"/>
                          </a:lnTo>
                          <a:lnTo>
                            <a:pt x="0" y="11"/>
                          </a:lnTo>
                          <a:lnTo>
                            <a:pt x="1" y="12"/>
                          </a:lnTo>
                          <a:lnTo>
                            <a:pt x="2" y="13"/>
                          </a:lnTo>
                          <a:lnTo>
                            <a:pt x="3" y="15"/>
                          </a:lnTo>
                          <a:lnTo>
                            <a:pt x="4" y="15"/>
                          </a:lnTo>
                          <a:lnTo>
                            <a:pt x="6" y="13"/>
                          </a:lnTo>
                          <a:lnTo>
                            <a:pt x="7" y="12"/>
                          </a:lnTo>
                          <a:lnTo>
                            <a:pt x="7" y="11"/>
                          </a:lnTo>
                          <a:lnTo>
                            <a:pt x="7" y="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68" name="Freeform 523"/>
                    <p:cNvSpPr>
                      <a:spLocks/>
                    </p:cNvSpPr>
                    <p:nvPr/>
                  </p:nvSpPr>
                  <p:spPr bwMode="auto">
                    <a:xfrm>
                      <a:off x="3928" y="1204"/>
                      <a:ext cx="7" cy="65"/>
                    </a:xfrm>
                    <a:custGeom>
                      <a:avLst/>
                      <a:gdLst>
                        <a:gd name="T0" fmla="*/ 7 w 7"/>
                        <a:gd name="T1" fmla="*/ 4 h 65"/>
                        <a:gd name="T2" fmla="*/ 7 w 7"/>
                        <a:gd name="T3" fmla="*/ 2 h 65"/>
                        <a:gd name="T4" fmla="*/ 7 w 7"/>
                        <a:gd name="T5" fmla="*/ 1 h 65"/>
                        <a:gd name="T6" fmla="*/ 6 w 7"/>
                        <a:gd name="T7" fmla="*/ 0 h 65"/>
                        <a:gd name="T8" fmla="*/ 4 w 7"/>
                        <a:gd name="T9" fmla="*/ 0 h 65"/>
                        <a:gd name="T10" fmla="*/ 3 w 7"/>
                        <a:gd name="T11" fmla="*/ 0 h 65"/>
                        <a:gd name="T12" fmla="*/ 2 w 7"/>
                        <a:gd name="T13" fmla="*/ 0 h 65"/>
                        <a:gd name="T14" fmla="*/ 1 w 7"/>
                        <a:gd name="T15" fmla="*/ 1 h 65"/>
                        <a:gd name="T16" fmla="*/ 0 w 7"/>
                        <a:gd name="T17" fmla="*/ 2 h 65"/>
                        <a:gd name="T18" fmla="*/ 0 w 7"/>
                        <a:gd name="T19" fmla="*/ 60 h 65"/>
                        <a:gd name="T20" fmla="*/ 0 w 7"/>
                        <a:gd name="T21" fmla="*/ 61 h 65"/>
                        <a:gd name="T22" fmla="*/ 1 w 7"/>
                        <a:gd name="T23" fmla="*/ 62 h 65"/>
                        <a:gd name="T24" fmla="*/ 2 w 7"/>
                        <a:gd name="T25" fmla="*/ 63 h 65"/>
                        <a:gd name="T26" fmla="*/ 3 w 7"/>
                        <a:gd name="T27" fmla="*/ 65 h 65"/>
                        <a:gd name="T28" fmla="*/ 4 w 7"/>
                        <a:gd name="T29" fmla="*/ 65 h 65"/>
                        <a:gd name="T30" fmla="*/ 6 w 7"/>
                        <a:gd name="T31" fmla="*/ 63 h 65"/>
                        <a:gd name="T32" fmla="*/ 7 w 7"/>
                        <a:gd name="T33" fmla="*/ 62 h 65"/>
                        <a:gd name="T34" fmla="*/ 7 w 7"/>
                        <a:gd name="T35" fmla="*/ 61 h 65"/>
                        <a:gd name="T36" fmla="*/ 7 w 7"/>
                        <a:gd name="T37" fmla="*/ 4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65">
                          <a:moveTo>
                            <a:pt x="7" y="4"/>
                          </a:moveTo>
                          <a:lnTo>
                            <a:pt x="7" y="2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2"/>
                          </a:lnTo>
                          <a:lnTo>
                            <a:pt x="0" y="60"/>
                          </a:lnTo>
                          <a:lnTo>
                            <a:pt x="0" y="61"/>
                          </a:lnTo>
                          <a:lnTo>
                            <a:pt x="1" y="62"/>
                          </a:lnTo>
                          <a:lnTo>
                            <a:pt x="2" y="63"/>
                          </a:lnTo>
                          <a:lnTo>
                            <a:pt x="3" y="65"/>
                          </a:lnTo>
                          <a:lnTo>
                            <a:pt x="4" y="65"/>
                          </a:lnTo>
                          <a:lnTo>
                            <a:pt x="6" y="63"/>
                          </a:lnTo>
                          <a:lnTo>
                            <a:pt x="7" y="62"/>
                          </a:lnTo>
                          <a:lnTo>
                            <a:pt x="7" y="61"/>
                          </a:lnTo>
                          <a:lnTo>
                            <a:pt x="7" y="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69" name="Freeform 524"/>
                    <p:cNvSpPr>
                      <a:spLocks/>
                    </p:cNvSpPr>
                    <p:nvPr/>
                  </p:nvSpPr>
                  <p:spPr bwMode="auto">
                    <a:xfrm>
                      <a:off x="3928" y="1283"/>
                      <a:ext cx="7" cy="14"/>
                    </a:xfrm>
                    <a:custGeom>
                      <a:avLst/>
                      <a:gdLst>
                        <a:gd name="T0" fmla="*/ 7 w 7"/>
                        <a:gd name="T1" fmla="*/ 4 h 14"/>
                        <a:gd name="T2" fmla="*/ 7 w 7"/>
                        <a:gd name="T3" fmla="*/ 2 h 14"/>
                        <a:gd name="T4" fmla="*/ 7 w 7"/>
                        <a:gd name="T5" fmla="*/ 1 h 14"/>
                        <a:gd name="T6" fmla="*/ 6 w 7"/>
                        <a:gd name="T7" fmla="*/ 0 h 14"/>
                        <a:gd name="T8" fmla="*/ 4 w 7"/>
                        <a:gd name="T9" fmla="*/ 0 h 14"/>
                        <a:gd name="T10" fmla="*/ 3 w 7"/>
                        <a:gd name="T11" fmla="*/ 0 h 14"/>
                        <a:gd name="T12" fmla="*/ 2 w 7"/>
                        <a:gd name="T13" fmla="*/ 0 h 14"/>
                        <a:gd name="T14" fmla="*/ 1 w 7"/>
                        <a:gd name="T15" fmla="*/ 1 h 14"/>
                        <a:gd name="T16" fmla="*/ 0 w 7"/>
                        <a:gd name="T17" fmla="*/ 2 h 14"/>
                        <a:gd name="T18" fmla="*/ 0 w 7"/>
                        <a:gd name="T19" fmla="*/ 9 h 14"/>
                        <a:gd name="T20" fmla="*/ 0 w 7"/>
                        <a:gd name="T21" fmla="*/ 11 h 14"/>
                        <a:gd name="T22" fmla="*/ 1 w 7"/>
                        <a:gd name="T23" fmla="*/ 12 h 14"/>
                        <a:gd name="T24" fmla="*/ 2 w 7"/>
                        <a:gd name="T25" fmla="*/ 13 h 14"/>
                        <a:gd name="T26" fmla="*/ 3 w 7"/>
                        <a:gd name="T27" fmla="*/ 14 h 14"/>
                        <a:gd name="T28" fmla="*/ 4 w 7"/>
                        <a:gd name="T29" fmla="*/ 14 h 14"/>
                        <a:gd name="T30" fmla="*/ 6 w 7"/>
                        <a:gd name="T31" fmla="*/ 13 h 14"/>
                        <a:gd name="T32" fmla="*/ 7 w 7"/>
                        <a:gd name="T33" fmla="*/ 12 h 14"/>
                        <a:gd name="T34" fmla="*/ 7 w 7"/>
                        <a:gd name="T35" fmla="*/ 11 h 14"/>
                        <a:gd name="T36" fmla="*/ 7 w 7"/>
                        <a:gd name="T37" fmla="*/ 4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14">
                          <a:moveTo>
                            <a:pt x="7" y="4"/>
                          </a:moveTo>
                          <a:lnTo>
                            <a:pt x="7" y="2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2"/>
                          </a:lnTo>
                          <a:lnTo>
                            <a:pt x="0" y="9"/>
                          </a:lnTo>
                          <a:lnTo>
                            <a:pt x="0" y="11"/>
                          </a:lnTo>
                          <a:lnTo>
                            <a:pt x="1" y="12"/>
                          </a:lnTo>
                          <a:lnTo>
                            <a:pt x="2" y="13"/>
                          </a:lnTo>
                          <a:lnTo>
                            <a:pt x="3" y="14"/>
                          </a:lnTo>
                          <a:lnTo>
                            <a:pt x="4" y="14"/>
                          </a:lnTo>
                          <a:lnTo>
                            <a:pt x="6" y="13"/>
                          </a:lnTo>
                          <a:lnTo>
                            <a:pt x="7" y="12"/>
                          </a:lnTo>
                          <a:lnTo>
                            <a:pt x="7" y="11"/>
                          </a:lnTo>
                          <a:lnTo>
                            <a:pt x="7" y="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70" name="Freeform 525"/>
                    <p:cNvSpPr>
                      <a:spLocks/>
                    </p:cNvSpPr>
                    <p:nvPr/>
                  </p:nvSpPr>
                  <p:spPr bwMode="auto">
                    <a:xfrm>
                      <a:off x="3928" y="1312"/>
                      <a:ext cx="7" cy="64"/>
                    </a:xfrm>
                    <a:custGeom>
                      <a:avLst/>
                      <a:gdLst>
                        <a:gd name="T0" fmla="*/ 7 w 7"/>
                        <a:gd name="T1" fmla="*/ 3 h 64"/>
                        <a:gd name="T2" fmla="*/ 7 w 7"/>
                        <a:gd name="T3" fmla="*/ 2 h 64"/>
                        <a:gd name="T4" fmla="*/ 7 w 7"/>
                        <a:gd name="T5" fmla="*/ 1 h 64"/>
                        <a:gd name="T6" fmla="*/ 6 w 7"/>
                        <a:gd name="T7" fmla="*/ 0 h 64"/>
                        <a:gd name="T8" fmla="*/ 4 w 7"/>
                        <a:gd name="T9" fmla="*/ 0 h 64"/>
                        <a:gd name="T10" fmla="*/ 3 w 7"/>
                        <a:gd name="T11" fmla="*/ 0 h 64"/>
                        <a:gd name="T12" fmla="*/ 2 w 7"/>
                        <a:gd name="T13" fmla="*/ 0 h 64"/>
                        <a:gd name="T14" fmla="*/ 1 w 7"/>
                        <a:gd name="T15" fmla="*/ 1 h 64"/>
                        <a:gd name="T16" fmla="*/ 0 w 7"/>
                        <a:gd name="T17" fmla="*/ 2 h 64"/>
                        <a:gd name="T18" fmla="*/ 0 w 7"/>
                        <a:gd name="T19" fmla="*/ 59 h 64"/>
                        <a:gd name="T20" fmla="*/ 0 w 7"/>
                        <a:gd name="T21" fmla="*/ 61 h 64"/>
                        <a:gd name="T22" fmla="*/ 1 w 7"/>
                        <a:gd name="T23" fmla="*/ 62 h 64"/>
                        <a:gd name="T24" fmla="*/ 2 w 7"/>
                        <a:gd name="T25" fmla="*/ 63 h 64"/>
                        <a:gd name="T26" fmla="*/ 3 w 7"/>
                        <a:gd name="T27" fmla="*/ 64 h 64"/>
                        <a:gd name="T28" fmla="*/ 4 w 7"/>
                        <a:gd name="T29" fmla="*/ 64 h 64"/>
                        <a:gd name="T30" fmla="*/ 6 w 7"/>
                        <a:gd name="T31" fmla="*/ 63 h 64"/>
                        <a:gd name="T32" fmla="*/ 7 w 7"/>
                        <a:gd name="T33" fmla="*/ 62 h 64"/>
                        <a:gd name="T34" fmla="*/ 7 w 7"/>
                        <a:gd name="T35" fmla="*/ 61 h 64"/>
                        <a:gd name="T36" fmla="*/ 7 w 7"/>
                        <a:gd name="T37" fmla="*/ 3 h 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64">
                          <a:moveTo>
                            <a:pt x="7" y="3"/>
                          </a:moveTo>
                          <a:lnTo>
                            <a:pt x="7" y="2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2"/>
                          </a:lnTo>
                          <a:lnTo>
                            <a:pt x="0" y="59"/>
                          </a:lnTo>
                          <a:lnTo>
                            <a:pt x="0" y="61"/>
                          </a:lnTo>
                          <a:lnTo>
                            <a:pt x="1" y="62"/>
                          </a:lnTo>
                          <a:lnTo>
                            <a:pt x="2" y="63"/>
                          </a:lnTo>
                          <a:lnTo>
                            <a:pt x="3" y="64"/>
                          </a:lnTo>
                          <a:lnTo>
                            <a:pt x="4" y="64"/>
                          </a:lnTo>
                          <a:lnTo>
                            <a:pt x="6" y="63"/>
                          </a:lnTo>
                          <a:lnTo>
                            <a:pt x="7" y="62"/>
                          </a:lnTo>
                          <a:lnTo>
                            <a:pt x="7" y="61"/>
                          </a:lnTo>
                          <a:lnTo>
                            <a:pt x="7" y="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71" name="Freeform 526"/>
                    <p:cNvSpPr>
                      <a:spLocks/>
                    </p:cNvSpPr>
                    <p:nvPr/>
                  </p:nvSpPr>
                  <p:spPr bwMode="auto">
                    <a:xfrm>
                      <a:off x="3928" y="1391"/>
                      <a:ext cx="7" cy="14"/>
                    </a:xfrm>
                    <a:custGeom>
                      <a:avLst/>
                      <a:gdLst>
                        <a:gd name="T0" fmla="*/ 7 w 7"/>
                        <a:gd name="T1" fmla="*/ 3 h 14"/>
                        <a:gd name="T2" fmla="*/ 7 w 7"/>
                        <a:gd name="T3" fmla="*/ 2 h 14"/>
                        <a:gd name="T4" fmla="*/ 7 w 7"/>
                        <a:gd name="T5" fmla="*/ 1 h 14"/>
                        <a:gd name="T6" fmla="*/ 6 w 7"/>
                        <a:gd name="T7" fmla="*/ 0 h 14"/>
                        <a:gd name="T8" fmla="*/ 4 w 7"/>
                        <a:gd name="T9" fmla="*/ 0 h 14"/>
                        <a:gd name="T10" fmla="*/ 3 w 7"/>
                        <a:gd name="T11" fmla="*/ 0 h 14"/>
                        <a:gd name="T12" fmla="*/ 2 w 7"/>
                        <a:gd name="T13" fmla="*/ 0 h 14"/>
                        <a:gd name="T14" fmla="*/ 1 w 7"/>
                        <a:gd name="T15" fmla="*/ 1 h 14"/>
                        <a:gd name="T16" fmla="*/ 0 w 7"/>
                        <a:gd name="T17" fmla="*/ 2 h 14"/>
                        <a:gd name="T18" fmla="*/ 0 w 7"/>
                        <a:gd name="T19" fmla="*/ 9 h 14"/>
                        <a:gd name="T20" fmla="*/ 0 w 7"/>
                        <a:gd name="T21" fmla="*/ 10 h 14"/>
                        <a:gd name="T22" fmla="*/ 1 w 7"/>
                        <a:gd name="T23" fmla="*/ 12 h 14"/>
                        <a:gd name="T24" fmla="*/ 2 w 7"/>
                        <a:gd name="T25" fmla="*/ 13 h 14"/>
                        <a:gd name="T26" fmla="*/ 3 w 7"/>
                        <a:gd name="T27" fmla="*/ 14 h 14"/>
                        <a:gd name="T28" fmla="*/ 4 w 7"/>
                        <a:gd name="T29" fmla="*/ 14 h 14"/>
                        <a:gd name="T30" fmla="*/ 6 w 7"/>
                        <a:gd name="T31" fmla="*/ 13 h 14"/>
                        <a:gd name="T32" fmla="*/ 7 w 7"/>
                        <a:gd name="T33" fmla="*/ 12 h 14"/>
                        <a:gd name="T34" fmla="*/ 7 w 7"/>
                        <a:gd name="T35" fmla="*/ 10 h 14"/>
                        <a:gd name="T36" fmla="*/ 7 w 7"/>
                        <a:gd name="T37" fmla="*/ 3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14">
                          <a:moveTo>
                            <a:pt x="7" y="3"/>
                          </a:moveTo>
                          <a:lnTo>
                            <a:pt x="7" y="2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2"/>
                          </a:lnTo>
                          <a:lnTo>
                            <a:pt x="0" y="9"/>
                          </a:lnTo>
                          <a:lnTo>
                            <a:pt x="0" y="10"/>
                          </a:lnTo>
                          <a:lnTo>
                            <a:pt x="1" y="12"/>
                          </a:lnTo>
                          <a:lnTo>
                            <a:pt x="2" y="13"/>
                          </a:lnTo>
                          <a:lnTo>
                            <a:pt x="3" y="14"/>
                          </a:lnTo>
                          <a:lnTo>
                            <a:pt x="4" y="14"/>
                          </a:lnTo>
                          <a:lnTo>
                            <a:pt x="6" y="13"/>
                          </a:lnTo>
                          <a:lnTo>
                            <a:pt x="7" y="12"/>
                          </a:lnTo>
                          <a:lnTo>
                            <a:pt x="7" y="10"/>
                          </a:lnTo>
                          <a:lnTo>
                            <a:pt x="7" y="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72" name="Freeform 527"/>
                    <p:cNvSpPr>
                      <a:spLocks/>
                    </p:cNvSpPr>
                    <p:nvPr/>
                  </p:nvSpPr>
                  <p:spPr bwMode="auto">
                    <a:xfrm>
                      <a:off x="3928" y="1419"/>
                      <a:ext cx="7" cy="65"/>
                    </a:xfrm>
                    <a:custGeom>
                      <a:avLst/>
                      <a:gdLst>
                        <a:gd name="T0" fmla="*/ 7 w 7"/>
                        <a:gd name="T1" fmla="*/ 4 h 65"/>
                        <a:gd name="T2" fmla="*/ 7 w 7"/>
                        <a:gd name="T3" fmla="*/ 3 h 65"/>
                        <a:gd name="T4" fmla="*/ 7 w 7"/>
                        <a:gd name="T5" fmla="*/ 2 h 65"/>
                        <a:gd name="T6" fmla="*/ 6 w 7"/>
                        <a:gd name="T7" fmla="*/ 0 h 65"/>
                        <a:gd name="T8" fmla="*/ 4 w 7"/>
                        <a:gd name="T9" fmla="*/ 0 h 65"/>
                        <a:gd name="T10" fmla="*/ 3 w 7"/>
                        <a:gd name="T11" fmla="*/ 0 h 65"/>
                        <a:gd name="T12" fmla="*/ 2 w 7"/>
                        <a:gd name="T13" fmla="*/ 0 h 65"/>
                        <a:gd name="T14" fmla="*/ 1 w 7"/>
                        <a:gd name="T15" fmla="*/ 2 h 65"/>
                        <a:gd name="T16" fmla="*/ 0 w 7"/>
                        <a:gd name="T17" fmla="*/ 3 h 65"/>
                        <a:gd name="T18" fmla="*/ 0 w 7"/>
                        <a:gd name="T19" fmla="*/ 60 h 65"/>
                        <a:gd name="T20" fmla="*/ 0 w 7"/>
                        <a:gd name="T21" fmla="*/ 61 h 65"/>
                        <a:gd name="T22" fmla="*/ 1 w 7"/>
                        <a:gd name="T23" fmla="*/ 63 h 65"/>
                        <a:gd name="T24" fmla="*/ 2 w 7"/>
                        <a:gd name="T25" fmla="*/ 64 h 65"/>
                        <a:gd name="T26" fmla="*/ 3 w 7"/>
                        <a:gd name="T27" fmla="*/ 65 h 65"/>
                        <a:gd name="T28" fmla="*/ 4 w 7"/>
                        <a:gd name="T29" fmla="*/ 65 h 65"/>
                        <a:gd name="T30" fmla="*/ 6 w 7"/>
                        <a:gd name="T31" fmla="*/ 64 h 65"/>
                        <a:gd name="T32" fmla="*/ 7 w 7"/>
                        <a:gd name="T33" fmla="*/ 63 h 65"/>
                        <a:gd name="T34" fmla="*/ 7 w 7"/>
                        <a:gd name="T35" fmla="*/ 61 h 65"/>
                        <a:gd name="T36" fmla="*/ 7 w 7"/>
                        <a:gd name="T37" fmla="*/ 4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65">
                          <a:moveTo>
                            <a:pt x="7" y="4"/>
                          </a:moveTo>
                          <a:lnTo>
                            <a:pt x="7" y="3"/>
                          </a:lnTo>
                          <a:lnTo>
                            <a:pt x="7" y="2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2"/>
                          </a:lnTo>
                          <a:lnTo>
                            <a:pt x="0" y="3"/>
                          </a:lnTo>
                          <a:lnTo>
                            <a:pt x="0" y="60"/>
                          </a:lnTo>
                          <a:lnTo>
                            <a:pt x="0" y="61"/>
                          </a:lnTo>
                          <a:lnTo>
                            <a:pt x="1" y="63"/>
                          </a:lnTo>
                          <a:lnTo>
                            <a:pt x="2" y="64"/>
                          </a:lnTo>
                          <a:lnTo>
                            <a:pt x="3" y="65"/>
                          </a:lnTo>
                          <a:lnTo>
                            <a:pt x="4" y="65"/>
                          </a:lnTo>
                          <a:lnTo>
                            <a:pt x="6" y="64"/>
                          </a:lnTo>
                          <a:lnTo>
                            <a:pt x="7" y="63"/>
                          </a:lnTo>
                          <a:lnTo>
                            <a:pt x="7" y="61"/>
                          </a:lnTo>
                          <a:lnTo>
                            <a:pt x="7" y="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73" name="Freeform 528"/>
                    <p:cNvSpPr>
                      <a:spLocks/>
                    </p:cNvSpPr>
                    <p:nvPr/>
                  </p:nvSpPr>
                  <p:spPr bwMode="auto">
                    <a:xfrm>
                      <a:off x="3928" y="1498"/>
                      <a:ext cx="7" cy="15"/>
                    </a:xfrm>
                    <a:custGeom>
                      <a:avLst/>
                      <a:gdLst>
                        <a:gd name="T0" fmla="*/ 7 w 7"/>
                        <a:gd name="T1" fmla="*/ 4 h 15"/>
                        <a:gd name="T2" fmla="*/ 7 w 7"/>
                        <a:gd name="T3" fmla="*/ 3 h 15"/>
                        <a:gd name="T4" fmla="*/ 7 w 7"/>
                        <a:gd name="T5" fmla="*/ 1 h 15"/>
                        <a:gd name="T6" fmla="*/ 6 w 7"/>
                        <a:gd name="T7" fmla="*/ 0 h 15"/>
                        <a:gd name="T8" fmla="*/ 4 w 7"/>
                        <a:gd name="T9" fmla="*/ 0 h 15"/>
                        <a:gd name="T10" fmla="*/ 3 w 7"/>
                        <a:gd name="T11" fmla="*/ 0 h 15"/>
                        <a:gd name="T12" fmla="*/ 2 w 7"/>
                        <a:gd name="T13" fmla="*/ 0 h 15"/>
                        <a:gd name="T14" fmla="*/ 1 w 7"/>
                        <a:gd name="T15" fmla="*/ 1 h 15"/>
                        <a:gd name="T16" fmla="*/ 0 w 7"/>
                        <a:gd name="T17" fmla="*/ 3 h 15"/>
                        <a:gd name="T18" fmla="*/ 0 w 7"/>
                        <a:gd name="T19" fmla="*/ 10 h 15"/>
                        <a:gd name="T20" fmla="*/ 0 w 7"/>
                        <a:gd name="T21" fmla="*/ 11 h 15"/>
                        <a:gd name="T22" fmla="*/ 1 w 7"/>
                        <a:gd name="T23" fmla="*/ 12 h 15"/>
                        <a:gd name="T24" fmla="*/ 2 w 7"/>
                        <a:gd name="T25" fmla="*/ 13 h 15"/>
                        <a:gd name="T26" fmla="*/ 3 w 7"/>
                        <a:gd name="T27" fmla="*/ 15 h 15"/>
                        <a:gd name="T28" fmla="*/ 4 w 7"/>
                        <a:gd name="T29" fmla="*/ 15 h 15"/>
                        <a:gd name="T30" fmla="*/ 6 w 7"/>
                        <a:gd name="T31" fmla="*/ 13 h 15"/>
                        <a:gd name="T32" fmla="*/ 7 w 7"/>
                        <a:gd name="T33" fmla="*/ 12 h 15"/>
                        <a:gd name="T34" fmla="*/ 7 w 7"/>
                        <a:gd name="T35" fmla="*/ 11 h 15"/>
                        <a:gd name="T36" fmla="*/ 7 w 7"/>
                        <a:gd name="T37" fmla="*/ 4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15">
                          <a:moveTo>
                            <a:pt x="7" y="4"/>
                          </a:moveTo>
                          <a:lnTo>
                            <a:pt x="7" y="3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3"/>
                          </a:lnTo>
                          <a:lnTo>
                            <a:pt x="0" y="10"/>
                          </a:lnTo>
                          <a:lnTo>
                            <a:pt x="0" y="11"/>
                          </a:lnTo>
                          <a:lnTo>
                            <a:pt x="1" y="12"/>
                          </a:lnTo>
                          <a:lnTo>
                            <a:pt x="2" y="13"/>
                          </a:lnTo>
                          <a:lnTo>
                            <a:pt x="3" y="15"/>
                          </a:lnTo>
                          <a:lnTo>
                            <a:pt x="4" y="15"/>
                          </a:lnTo>
                          <a:lnTo>
                            <a:pt x="6" y="13"/>
                          </a:lnTo>
                          <a:lnTo>
                            <a:pt x="7" y="12"/>
                          </a:lnTo>
                          <a:lnTo>
                            <a:pt x="7" y="11"/>
                          </a:lnTo>
                          <a:lnTo>
                            <a:pt x="7" y="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74" name="Freeform 529"/>
                    <p:cNvSpPr>
                      <a:spLocks/>
                    </p:cNvSpPr>
                    <p:nvPr/>
                  </p:nvSpPr>
                  <p:spPr bwMode="auto">
                    <a:xfrm>
                      <a:off x="3928" y="1527"/>
                      <a:ext cx="7" cy="65"/>
                    </a:xfrm>
                    <a:custGeom>
                      <a:avLst/>
                      <a:gdLst>
                        <a:gd name="T0" fmla="*/ 7 w 7"/>
                        <a:gd name="T1" fmla="*/ 4 h 65"/>
                        <a:gd name="T2" fmla="*/ 7 w 7"/>
                        <a:gd name="T3" fmla="*/ 2 h 65"/>
                        <a:gd name="T4" fmla="*/ 7 w 7"/>
                        <a:gd name="T5" fmla="*/ 1 h 65"/>
                        <a:gd name="T6" fmla="*/ 6 w 7"/>
                        <a:gd name="T7" fmla="*/ 0 h 65"/>
                        <a:gd name="T8" fmla="*/ 4 w 7"/>
                        <a:gd name="T9" fmla="*/ 0 h 65"/>
                        <a:gd name="T10" fmla="*/ 3 w 7"/>
                        <a:gd name="T11" fmla="*/ 0 h 65"/>
                        <a:gd name="T12" fmla="*/ 2 w 7"/>
                        <a:gd name="T13" fmla="*/ 0 h 65"/>
                        <a:gd name="T14" fmla="*/ 1 w 7"/>
                        <a:gd name="T15" fmla="*/ 1 h 65"/>
                        <a:gd name="T16" fmla="*/ 0 w 7"/>
                        <a:gd name="T17" fmla="*/ 2 h 65"/>
                        <a:gd name="T18" fmla="*/ 0 w 7"/>
                        <a:gd name="T19" fmla="*/ 60 h 65"/>
                        <a:gd name="T20" fmla="*/ 0 w 7"/>
                        <a:gd name="T21" fmla="*/ 61 h 65"/>
                        <a:gd name="T22" fmla="*/ 1 w 7"/>
                        <a:gd name="T23" fmla="*/ 62 h 65"/>
                        <a:gd name="T24" fmla="*/ 2 w 7"/>
                        <a:gd name="T25" fmla="*/ 63 h 65"/>
                        <a:gd name="T26" fmla="*/ 3 w 7"/>
                        <a:gd name="T27" fmla="*/ 65 h 65"/>
                        <a:gd name="T28" fmla="*/ 4 w 7"/>
                        <a:gd name="T29" fmla="*/ 65 h 65"/>
                        <a:gd name="T30" fmla="*/ 6 w 7"/>
                        <a:gd name="T31" fmla="*/ 63 h 65"/>
                        <a:gd name="T32" fmla="*/ 7 w 7"/>
                        <a:gd name="T33" fmla="*/ 62 h 65"/>
                        <a:gd name="T34" fmla="*/ 7 w 7"/>
                        <a:gd name="T35" fmla="*/ 61 h 65"/>
                        <a:gd name="T36" fmla="*/ 7 w 7"/>
                        <a:gd name="T37" fmla="*/ 4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65">
                          <a:moveTo>
                            <a:pt x="7" y="4"/>
                          </a:moveTo>
                          <a:lnTo>
                            <a:pt x="7" y="2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2"/>
                          </a:lnTo>
                          <a:lnTo>
                            <a:pt x="0" y="60"/>
                          </a:lnTo>
                          <a:lnTo>
                            <a:pt x="0" y="61"/>
                          </a:lnTo>
                          <a:lnTo>
                            <a:pt x="1" y="62"/>
                          </a:lnTo>
                          <a:lnTo>
                            <a:pt x="2" y="63"/>
                          </a:lnTo>
                          <a:lnTo>
                            <a:pt x="3" y="65"/>
                          </a:lnTo>
                          <a:lnTo>
                            <a:pt x="4" y="65"/>
                          </a:lnTo>
                          <a:lnTo>
                            <a:pt x="6" y="63"/>
                          </a:lnTo>
                          <a:lnTo>
                            <a:pt x="7" y="62"/>
                          </a:lnTo>
                          <a:lnTo>
                            <a:pt x="7" y="61"/>
                          </a:lnTo>
                          <a:lnTo>
                            <a:pt x="7" y="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75" name="Freeform 530"/>
                    <p:cNvSpPr>
                      <a:spLocks/>
                    </p:cNvSpPr>
                    <p:nvPr/>
                  </p:nvSpPr>
                  <p:spPr bwMode="auto">
                    <a:xfrm>
                      <a:off x="3928" y="1606"/>
                      <a:ext cx="7" cy="14"/>
                    </a:xfrm>
                    <a:custGeom>
                      <a:avLst/>
                      <a:gdLst>
                        <a:gd name="T0" fmla="*/ 7 w 7"/>
                        <a:gd name="T1" fmla="*/ 4 h 14"/>
                        <a:gd name="T2" fmla="*/ 7 w 7"/>
                        <a:gd name="T3" fmla="*/ 2 h 14"/>
                        <a:gd name="T4" fmla="*/ 7 w 7"/>
                        <a:gd name="T5" fmla="*/ 1 h 14"/>
                        <a:gd name="T6" fmla="*/ 6 w 7"/>
                        <a:gd name="T7" fmla="*/ 0 h 14"/>
                        <a:gd name="T8" fmla="*/ 4 w 7"/>
                        <a:gd name="T9" fmla="*/ 0 h 14"/>
                        <a:gd name="T10" fmla="*/ 3 w 7"/>
                        <a:gd name="T11" fmla="*/ 0 h 14"/>
                        <a:gd name="T12" fmla="*/ 2 w 7"/>
                        <a:gd name="T13" fmla="*/ 0 h 14"/>
                        <a:gd name="T14" fmla="*/ 1 w 7"/>
                        <a:gd name="T15" fmla="*/ 1 h 14"/>
                        <a:gd name="T16" fmla="*/ 0 w 7"/>
                        <a:gd name="T17" fmla="*/ 2 h 14"/>
                        <a:gd name="T18" fmla="*/ 0 w 7"/>
                        <a:gd name="T19" fmla="*/ 10 h 14"/>
                        <a:gd name="T20" fmla="*/ 0 w 7"/>
                        <a:gd name="T21" fmla="*/ 11 h 14"/>
                        <a:gd name="T22" fmla="*/ 1 w 7"/>
                        <a:gd name="T23" fmla="*/ 12 h 14"/>
                        <a:gd name="T24" fmla="*/ 2 w 7"/>
                        <a:gd name="T25" fmla="*/ 13 h 14"/>
                        <a:gd name="T26" fmla="*/ 3 w 7"/>
                        <a:gd name="T27" fmla="*/ 14 h 14"/>
                        <a:gd name="T28" fmla="*/ 4 w 7"/>
                        <a:gd name="T29" fmla="*/ 14 h 14"/>
                        <a:gd name="T30" fmla="*/ 6 w 7"/>
                        <a:gd name="T31" fmla="*/ 13 h 14"/>
                        <a:gd name="T32" fmla="*/ 7 w 7"/>
                        <a:gd name="T33" fmla="*/ 12 h 14"/>
                        <a:gd name="T34" fmla="*/ 7 w 7"/>
                        <a:gd name="T35" fmla="*/ 11 h 14"/>
                        <a:gd name="T36" fmla="*/ 7 w 7"/>
                        <a:gd name="T37" fmla="*/ 4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14">
                          <a:moveTo>
                            <a:pt x="7" y="4"/>
                          </a:moveTo>
                          <a:lnTo>
                            <a:pt x="7" y="2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2"/>
                          </a:lnTo>
                          <a:lnTo>
                            <a:pt x="0" y="10"/>
                          </a:lnTo>
                          <a:lnTo>
                            <a:pt x="0" y="11"/>
                          </a:lnTo>
                          <a:lnTo>
                            <a:pt x="1" y="12"/>
                          </a:lnTo>
                          <a:lnTo>
                            <a:pt x="2" y="13"/>
                          </a:lnTo>
                          <a:lnTo>
                            <a:pt x="3" y="14"/>
                          </a:lnTo>
                          <a:lnTo>
                            <a:pt x="4" y="14"/>
                          </a:lnTo>
                          <a:lnTo>
                            <a:pt x="6" y="13"/>
                          </a:lnTo>
                          <a:lnTo>
                            <a:pt x="7" y="12"/>
                          </a:lnTo>
                          <a:lnTo>
                            <a:pt x="7" y="11"/>
                          </a:lnTo>
                          <a:lnTo>
                            <a:pt x="7" y="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76" name="Freeform 531"/>
                    <p:cNvSpPr>
                      <a:spLocks/>
                    </p:cNvSpPr>
                    <p:nvPr/>
                  </p:nvSpPr>
                  <p:spPr bwMode="auto">
                    <a:xfrm>
                      <a:off x="3928" y="1635"/>
                      <a:ext cx="7" cy="64"/>
                    </a:xfrm>
                    <a:custGeom>
                      <a:avLst/>
                      <a:gdLst>
                        <a:gd name="T0" fmla="*/ 7 w 7"/>
                        <a:gd name="T1" fmla="*/ 3 h 64"/>
                        <a:gd name="T2" fmla="*/ 7 w 7"/>
                        <a:gd name="T3" fmla="*/ 2 h 64"/>
                        <a:gd name="T4" fmla="*/ 7 w 7"/>
                        <a:gd name="T5" fmla="*/ 1 h 64"/>
                        <a:gd name="T6" fmla="*/ 6 w 7"/>
                        <a:gd name="T7" fmla="*/ 0 h 64"/>
                        <a:gd name="T8" fmla="*/ 4 w 7"/>
                        <a:gd name="T9" fmla="*/ 0 h 64"/>
                        <a:gd name="T10" fmla="*/ 3 w 7"/>
                        <a:gd name="T11" fmla="*/ 0 h 64"/>
                        <a:gd name="T12" fmla="*/ 2 w 7"/>
                        <a:gd name="T13" fmla="*/ 0 h 64"/>
                        <a:gd name="T14" fmla="*/ 1 w 7"/>
                        <a:gd name="T15" fmla="*/ 1 h 64"/>
                        <a:gd name="T16" fmla="*/ 0 w 7"/>
                        <a:gd name="T17" fmla="*/ 2 h 64"/>
                        <a:gd name="T18" fmla="*/ 0 w 7"/>
                        <a:gd name="T19" fmla="*/ 60 h 64"/>
                        <a:gd name="T20" fmla="*/ 0 w 7"/>
                        <a:gd name="T21" fmla="*/ 61 h 64"/>
                        <a:gd name="T22" fmla="*/ 1 w 7"/>
                        <a:gd name="T23" fmla="*/ 62 h 64"/>
                        <a:gd name="T24" fmla="*/ 2 w 7"/>
                        <a:gd name="T25" fmla="*/ 63 h 64"/>
                        <a:gd name="T26" fmla="*/ 3 w 7"/>
                        <a:gd name="T27" fmla="*/ 64 h 64"/>
                        <a:gd name="T28" fmla="*/ 4 w 7"/>
                        <a:gd name="T29" fmla="*/ 64 h 64"/>
                        <a:gd name="T30" fmla="*/ 6 w 7"/>
                        <a:gd name="T31" fmla="*/ 63 h 64"/>
                        <a:gd name="T32" fmla="*/ 7 w 7"/>
                        <a:gd name="T33" fmla="*/ 62 h 64"/>
                        <a:gd name="T34" fmla="*/ 7 w 7"/>
                        <a:gd name="T35" fmla="*/ 61 h 64"/>
                        <a:gd name="T36" fmla="*/ 7 w 7"/>
                        <a:gd name="T37" fmla="*/ 3 h 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64">
                          <a:moveTo>
                            <a:pt x="7" y="3"/>
                          </a:moveTo>
                          <a:lnTo>
                            <a:pt x="7" y="2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2"/>
                          </a:lnTo>
                          <a:lnTo>
                            <a:pt x="0" y="60"/>
                          </a:lnTo>
                          <a:lnTo>
                            <a:pt x="0" y="61"/>
                          </a:lnTo>
                          <a:lnTo>
                            <a:pt x="1" y="62"/>
                          </a:lnTo>
                          <a:lnTo>
                            <a:pt x="2" y="63"/>
                          </a:lnTo>
                          <a:lnTo>
                            <a:pt x="3" y="64"/>
                          </a:lnTo>
                          <a:lnTo>
                            <a:pt x="4" y="64"/>
                          </a:lnTo>
                          <a:lnTo>
                            <a:pt x="6" y="63"/>
                          </a:lnTo>
                          <a:lnTo>
                            <a:pt x="7" y="62"/>
                          </a:lnTo>
                          <a:lnTo>
                            <a:pt x="7" y="61"/>
                          </a:lnTo>
                          <a:lnTo>
                            <a:pt x="7" y="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77" name="Freeform 532"/>
                    <p:cNvSpPr>
                      <a:spLocks/>
                    </p:cNvSpPr>
                    <p:nvPr/>
                  </p:nvSpPr>
                  <p:spPr bwMode="auto">
                    <a:xfrm>
                      <a:off x="3928" y="1714"/>
                      <a:ext cx="7" cy="14"/>
                    </a:xfrm>
                    <a:custGeom>
                      <a:avLst/>
                      <a:gdLst>
                        <a:gd name="T0" fmla="*/ 7 w 7"/>
                        <a:gd name="T1" fmla="*/ 3 h 14"/>
                        <a:gd name="T2" fmla="*/ 7 w 7"/>
                        <a:gd name="T3" fmla="*/ 2 h 14"/>
                        <a:gd name="T4" fmla="*/ 7 w 7"/>
                        <a:gd name="T5" fmla="*/ 1 h 14"/>
                        <a:gd name="T6" fmla="*/ 6 w 7"/>
                        <a:gd name="T7" fmla="*/ 0 h 14"/>
                        <a:gd name="T8" fmla="*/ 4 w 7"/>
                        <a:gd name="T9" fmla="*/ 0 h 14"/>
                        <a:gd name="T10" fmla="*/ 3 w 7"/>
                        <a:gd name="T11" fmla="*/ 0 h 14"/>
                        <a:gd name="T12" fmla="*/ 2 w 7"/>
                        <a:gd name="T13" fmla="*/ 0 h 14"/>
                        <a:gd name="T14" fmla="*/ 1 w 7"/>
                        <a:gd name="T15" fmla="*/ 1 h 14"/>
                        <a:gd name="T16" fmla="*/ 0 w 7"/>
                        <a:gd name="T17" fmla="*/ 2 h 14"/>
                        <a:gd name="T18" fmla="*/ 0 w 7"/>
                        <a:gd name="T19" fmla="*/ 9 h 14"/>
                        <a:gd name="T20" fmla="*/ 0 w 7"/>
                        <a:gd name="T21" fmla="*/ 10 h 14"/>
                        <a:gd name="T22" fmla="*/ 1 w 7"/>
                        <a:gd name="T23" fmla="*/ 12 h 14"/>
                        <a:gd name="T24" fmla="*/ 2 w 7"/>
                        <a:gd name="T25" fmla="*/ 13 h 14"/>
                        <a:gd name="T26" fmla="*/ 3 w 7"/>
                        <a:gd name="T27" fmla="*/ 14 h 14"/>
                        <a:gd name="T28" fmla="*/ 4 w 7"/>
                        <a:gd name="T29" fmla="*/ 14 h 14"/>
                        <a:gd name="T30" fmla="*/ 6 w 7"/>
                        <a:gd name="T31" fmla="*/ 13 h 14"/>
                        <a:gd name="T32" fmla="*/ 7 w 7"/>
                        <a:gd name="T33" fmla="*/ 12 h 14"/>
                        <a:gd name="T34" fmla="*/ 7 w 7"/>
                        <a:gd name="T35" fmla="*/ 10 h 14"/>
                        <a:gd name="T36" fmla="*/ 7 w 7"/>
                        <a:gd name="T37" fmla="*/ 3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14">
                          <a:moveTo>
                            <a:pt x="7" y="3"/>
                          </a:moveTo>
                          <a:lnTo>
                            <a:pt x="7" y="2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2"/>
                          </a:lnTo>
                          <a:lnTo>
                            <a:pt x="0" y="9"/>
                          </a:lnTo>
                          <a:lnTo>
                            <a:pt x="0" y="10"/>
                          </a:lnTo>
                          <a:lnTo>
                            <a:pt x="1" y="12"/>
                          </a:lnTo>
                          <a:lnTo>
                            <a:pt x="2" y="13"/>
                          </a:lnTo>
                          <a:lnTo>
                            <a:pt x="3" y="14"/>
                          </a:lnTo>
                          <a:lnTo>
                            <a:pt x="4" y="14"/>
                          </a:lnTo>
                          <a:lnTo>
                            <a:pt x="6" y="13"/>
                          </a:lnTo>
                          <a:lnTo>
                            <a:pt x="7" y="12"/>
                          </a:lnTo>
                          <a:lnTo>
                            <a:pt x="7" y="10"/>
                          </a:lnTo>
                          <a:lnTo>
                            <a:pt x="7" y="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78" name="Freeform 533"/>
                    <p:cNvSpPr>
                      <a:spLocks/>
                    </p:cNvSpPr>
                    <p:nvPr/>
                  </p:nvSpPr>
                  <p:spPr bwMode="auto">
                    <a:xfrm>
                      <a:off x="3928" y="1742"/>
                      <a:ext cx="7" cy="65"/>
                    </a:xfrm>
                    <a:custGeom>
                      <a:avLst/>
                      <a:gdLst>
                        <a:gd name="T0" fmla="*/ 7 w 7"/>
                        <a:gd name="T1" fmla="*/ 4 h 65"/>
                        <a:gd name="T2" fmla="*/ 7 w 7"/>
                        <a:gd name="T3" fmla="*/ 3 h 65"/>
                        <a:gd name="T4" fmla="*/ 7 w 7"/>
                        <a:gd name="T5" fmla="*/ 2 h 65"/>
                        <a:gd name="T6" fmla="*/ 6 w 7"/>
                        <a:gd name="T7" fmla="*/ 0 h 65"/>
                        <a:gd name="T8" fmla="*/ 4 w 7"/>
                        <a:gd name="T9" fmla="*/ 0 h 65"/>
                        <a:gd name="T10" fmla="*/ 3 w 7"/>
                        <a:gd name="T11" fmla="*/ 0 h 65"/>
                        <a:gd name="T12" fmla="*/ 2 w 7"/>
                        <a:gd name="T13" fmla="*/ 0 h 65"/>
                        <a:gd name="T14" fmla="*/ 1 w 7"/>
                        <a:gd name="T15" fmla="*/ 2 h 65"/>
                        <a:gd name="T16" fmla="*/ 0 w 7"/>
                        <a:gd name="T17" fmla="*/ 3 h 65"/>
                        <a:gd name="T18" fmla="*/ 0 w 7"/>
                        <a:gd name="T19" fmla="*/ 60 h 65"/>
                        <a:gd name="T20" fmla="*/ 0 w 7"/>
                        <a:gd name="T21" fmla="*/ 61 h 65"/>
                        <a:gd name="T22" fmla="*/ 1 w 7"/>
                        <a:gd name="T23" fmla="*/ 63 h 65"/>
                        <a:gd name="T24" fmla="*/ 2 w 7"/>
                        <a:gd name="T25" fmla="*/ 64 h 65"/>
                        <a:gd name="T26" fmla="*/ 3 w 7"/>
                        <a:gd name="T27" fmla="*/ 65 h 65"/>
                        <a:gd name="T28" fmla="*/ 4 w 7"/>
                        <a:gd name="T29" fmla="*/ 65 h 65"/>
                        <a:gd name="T30" fmla="*/ 6 w 7"/>
                        <a:gd name="T31" fmla="*/ 64 h 65"/>
                        <a:gd name="T32" fmla="*/ 7 w 7"/>
                        <a:gd name="T33" fmla="*/ 63 h 65"/>
                        <a:gd name="T34" fmla="*/ 7 w 7"/>
                        <a:gd name="T35" fmla="*/ 61 h 65"/>
                        <a:gd name="T36" fmla="*/ 7 w 7"/>
                        <a:gd name="T37" fmla="*/ 4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65">
                          <a:moveTo>
                            <a:pt x="7" y="4"/>
                          </a:moveTo>
                          <a:lnTo>
                            <a:pt x="7" y="3"/>
                          </a:lnTo>
                          <a:lnTo>
                            <a:pt x="7" y="2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2"/>
                          </a:lnTo>
                          <a:lnTo>
                            <a:pt x="0" y="3"/>
                          </a:lnTo>
                          <a:lnTo>
                            <a:pt x="0" y="60"/>
                          </a:lnTo>
                          <a:lnTo>
                            <a:pt x="0" y="61"/>
                          </a:lnTo>
                          <a:lnTo>
                            <a:pt x="1" y="63"/>
                          </a:lnTo>
                          <a:lnTo>
                            <a:pt x="2" y="64"/>
                          </a:lnTo>
                          <a:lnTo>
                            <a:pt x="3" y="65"/>
                          </a:lnTo>
                          <a:lnTo>
                            <a:pt x="4" y="65"/>
                          </a:lnTo>
                          <a:lnTo>
                            <a:pt x="6" y="64"/>
                          </a:lnTo>
                          <a:lnTo>
                            <a:pt x="7" y="63"/>
                          </a:lnTo>
                          <a:lnTo>
                            <a:pt x="7" y="61"/>
                          </a:lnTo>
                          <a:lnTo>
                            <a:pt x="7" y="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79" name="Freeform 534"/>
                    <p:cNvSpPr>
                      <a:spLocks/>
                    </p:cNvSpPr>
                    <p:nvPr/>
                  </p:nvSpPr>
                  <p:spPr bwMode="auto">
                    <a:xfrm>
                      <a:off x="3928" y="1821"/>
                      <a:ext cx="7" cy="15"/>
                    </a:xfrm>
                    <a:custGeom>
                      <a:avLst/>
                      <a:gdLst>
                        <a:gd name="T0" fmla="*/ 7 w 7"/>
                        <a:gd name="T1" fmla="*/ 4 h 15"/>
                        <a:gd name="T2" fmla="*/ 7 w 7"/>
                        <a:gd name="T3" fmla="*/ 3 h 15"/>
                        <a:gd name="T4" fmla="*/ 7 w 7"/>
                        <a:gd name="T5" fmla="*/ 2 h 15"/>
                        <a:gd name="T6" fmla="*/ 6 w 7"/>
                        <a:gd name="T7" fmla="*/ 0 h 15"/>
                        <a:gd name="T8" fmla="*/ 4 w 7"/>
                        <a:gd name="T9" fmla="*/ 0 h 15"/>
                        <a:gd name="T10" fmla="*/ 3 w 7"/>
                        <a:gd name="T11" fmla="*/ 0 h 15"/>
                        <a:gd name="T12" fmla="*/ 2 w 7"/>
                        <a:gd name="T13" fmla="*/ 0 h 15"/>
                        <a:gd name="T14" fmla="*/ 1 w 7"/>
                        <a:gd name="T15" fmla="*/ 2 h 15"/>
                        <a:gd name="T16" fmla="*/ 0 w 7"/>
                        <a:gd name="T17" fmla="*/ 3 h 15"/>
                        <a:gd name="T18" fmla="*/ 0 w 7"/>
                        <a:gd name="T19" fmla="*/ 10 h 15"/>
                        <a:gd name="T20" fmla="*/ 0 w 7"/>
                        <a:gd name="T21" fmla="*/ 11 h 15"/>
                        <a:gd name="T22" fmla="*/ 1 w 7"/>
                        <a:gd name="T23" fmla="*/ 12 h 15"/>
                        <a:gd name="T24" fmla="*/ 2 w 7"/>
                        <a:gd name="T25" fmla="*/ 14 h 15"/>
                        <a:gd name="T26" fmla="*/ 3 w 7"/>
                        <a:gd name="T27" fmla="*/ 15 h 15"/>
                        <a:gd name="T28" fmla="*/ 4 w 7"/>
                        <a:gd name="T29" fmla="*/ 15 h 15"/>
                        <a:gd name="T30" fmla="*/ 6 w 7"/>
                        <a:gd name="T31" fmla="*/ 14 h 15"/>
                        <a:gd name="T32" fmla="*/ 7 w 7"/>
                        <a:gd name="T33" fmla="*/ 12 h 15"/>
                        <a:gd name="T34" fmla="*/ 7 w 7"/>
                        <a:gd name="T35" fmla="*/ 11 h 15"/>
                        <a:gd name="T36" fmla="*/ 7 w 7"/>
                        <a:gd name="T37" fmla="*/ 4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15">
                          <a:moveTo>
                            <a:pt x="7" y="4"/>
                          </a:moveTo>
                          <a:lnTo>
                            <a:pt x="7" y="3"/>
                          </a:lnTo>
                          <a:lnTo>
                            <a:pt x="7" y="2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2"/>
                          </a:lnTo>
                          <a:lnTo>
                            <a:pt x="0" y="3"/>
                          </a:lnTo>
                          <a:lnTo>
                            <a:pt x="0" y="10"/>
                          </a:lnTo>
                          <a:lnTo>
                            <a:pt x="0" y="11"/>
                          </a:lnTo>
                          <a:lnTo>
                            <a:pt x="1" y="12"/>
                          </a:lnTo>
                          <a:lnTo>
                            <a:pt x="2" y="14"/>
                          </a:lnTo>
                          <a:lnTo>
                            <a:pt x="3" y="15"/>
                          </a:lnTo>
                          <a:lnTo>
                            <a:pt x="4" y="15"/>
                          </a:lnTo>
                          <a:lnTo>
                            <a:pt x="6" y="14"/>
                          </a:lnTo>
                          <a:lnTo>
                            <a:pt x="7" y="12"/>
                          </a:lnTo>
                          <a:lnTo>
                            <a:pt x="7" y="11"/>
                          </a:lnTo>
                          <a:lnTo>
                            <a:pt x="7" y="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80" name="Freeform 535"/>
                    <p:cNvSpPr>
                      <a:spLocks/>
                    </p:cNvSpPr>
                    <p:nvPr/>
                  </p:nvSpPr>
                  <p:spPr bwMode="auto">
                    <a:xfrm>
                      <a:off x="3928" y="1850"/>
                      <a:ext cx="7" cy="65"/>
                    </a:xfrm>
                    <a:custGeom>
                      <a:avLst/>
                      <a:gdLst>
                        <a:gd name="T0" fmla="*/ 7 w 7"/>
                        <a:gd name="T1" fmla="*/ 4 h 65"/>
                        <a:gd name="T2" fmla="*/ 7 w 7"/>
                        <a:gd name="T3" fmla="*/ 2 h 65"/>
                        <a:gd name="T4" fmla="*/ 7 w 7"/>
                        <a:gd name="T5" fmla="*/ 1 h 65"/>
                        <a:gd name="T6" fmla="*/ 6 w 7"/>
                        <a:gd name="T7" fmla="*/ 0 h 65"/>
                        <a:gd name="T8" fmla="*/ 4 w 7"/>
                        <a:gd name="T9" fmla="*/ 0 h 65"/>
                        <a:gd name="T10" fmla="*/ 3 w 7"/>
                        <a:gd name="T11" fmla="*/ 0 h 65"/>
                        <a:gd name="T12" fmla="*/ 2 w 7"/>
                        <a:gd name="T13" fmla="*/ 0 h 65"/>
                        <a:gd name="T14" fmla="*/ 1 w 7"/>
                        <a:gd name="T15" fmla="*/ 1 h 65"/>
                        <a:gd name="T16" fmla="*/ 0 w 7"/>
                        <a:gd name="T17" fmla="*/ 2 h 65"/>
                        <a:gd name="T18" fmla="*/ 0 w 7"/>
                        <a:gd name="T19" fmla="*/ 60 h 65"/>
                        <a:gd name="T20" fmla="*/ 0 w 7"/>
                        <a:gd name="T21" fmla="*/ 61 h 65"/>
                        <a:gd name="T22" fmla="*/ 1 w 7"/>
                        <a:gd name="T23" fmla="*/ 62 h 65"/>
                        <a:gd name="T24" fmla="*/ 2 w 7"/>
                        <a:gd name="T25" fmla="*/ 64 h 65"/>
                        <a:gd name="T26" fmla="*/ 3 w 7"/>
                        <a:gd name="T27" fmla="*/ 65 h 65"/>
                        <a:gd name="T28" fmla="*/ 4 w 7"/>
                        <a:gd name="T29" fmla="*/ 65 h 65"/>
                        <a:gd name="T30" fmla="*/ 6 w 7"/>
                        <a:gd name="T31" fmla="*/ 64 h 65"/>
                        <a:gd name="T32" fmla="*/ 7 w 7"/>
                        <a:gd name="T33" fmla="*/ 62 h 65"/>
                        <a:gd name="T34" fmla="*/ 7 w 7"/>
                        <a:gd name="T35" fmla="*/ 61 h 65"/>
                        <a:gd name="T36" fmla="*/ 7 w 7"/>
                        <a:gd name="T37" fmla="*/ 4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65">
                          <a:moveTo>
                            <a:pt x="7" y="4"/>
                          </a:moveTo>
                          <a:lnTo>
                            <a:pt x="7" y="2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2"/>
                          </a:lnTo>
                          <a:lnTo>
                            <a:pt x="0" y="60"/>
                          </a:lnTo>
                          <a:lnTo>
                            <a:pt x="0" y="61"/>
                          </a:lnTo>
                          <a:lnTo>
                            <a:pt x="1" y="62"/>
                          </a:lnTo>
                          <a:lnTo>
                            <a:pt x="2" y="64"/>
                          </a:lnTo>
                          <a:lnTo>
                            <a:pt x="3" y="65"/>
                          </a:lnTo>
                          <a:lnTo>
                            <a:pt x="4" y="65"/>
                          </a:lnTo>
                          <a:lnTo>
                            <a:pt x="6" y="64"/>
                          </a:lnTo>
                          <a:lnTo>
                            <a:pt x="7" y="62"/>
                          </a:lnTo>
                          <a:lnTo>
                            <a:pt x="7" y="61"/>
                          </a:lnTo>
                          <a:lnTo>
                            <a:pt x="7" y="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81" name="Freeform 536"/>
                    <p:cNvSpPr>
                      <a:spLocks/>
                    </p:cNvSpPr>
                    <p:nvPr/>
                  </p:nvSpPr>
                  <p:spPr bwMode="auto">
                    <a:xfrm>
                      <a:off x="3928" y="1929"/>
                      <a:ext cx="7" cy="14"/>
                    </a:xfrm>
                    <a:custGeom>
                      <a:avLst/>
                      <a:gdLst>
                        <a:gd name="T0" fmla="*/ 7 w 7"/>
                        <a:gd name="T1" fmla="*/ 4 h 14"/>
                        <a:gd name="T2" fmla="*/ 7 w 7"/>
                        <a:gd name="T3" fmla="*/ 2 h 14"/>
                        <a:gd name="T4" fmla="*/ 7 w 7"/>
                        <a:gd name="T5" fmla="*/ 1 h 14"/>
                        <a:gd name="T6" fmla="*/ 6 w 7"/>
                        <a:gd name="T7" fmla="*/ 0 h 14"/>
                        <a:gd name="T8" fmla="*/ 4 w 7"/>
                        <a:gd name="T9" fmla="*/ 0 h 14"/>
                        <a:gd name="T10" fmla="*/ 3 w 7"/>
                        <a:gd name="T11" fmla="*/ 0 h 14"/>
                        <a:gd name="T12" fmla="*/ 2 w 7"/>
                        <a:gd name="T13" fmla="*/ 0 h 14"/>
                        <a:gd name="T14" fmla="*/ 1 w 7"/>
                        <a:gd name="T15" fmla="*/ 1 h 14"/>
                        <a:gd name="T16" fmla="*/ 0 w 7"/>
                        <a:gd name="T17" fmla="*/ 2 h 14"/>
                        <a:gd name="T18" fmla="*/ 0 w 7"/>
                        <a:gd name="T19" fmla="*/ 10 h 14"/>
                        <a:gd name="T20" fmla="*/ 0 w 7"/>
                        <a:gd name="T21" fmla="*/ 11 h 14"/>
                        <a:gd name="T22" fmla="*/ 1 w 7"/>
                        <a:gd name="T23" fmla="*/ 12 h 14"/>
                        <a:gd name="T24" fmla="*/ 2 w 7"/>
                        <a:gd name="T25" fmla="*/ 13 h 14"/>
                        <a:gd name="T26" fmla="*/ 3 w 7"/>
                        <a:gd name="T27" fmla="*/ 14 h 14"/>
                        <a:gd name="T28" fmla="*/ 4 w 7"/>
                        <a:gd name="T29" fmla="*/ 14 h 14"/>
                        <a:gd name="T30" fmla="*/ 6 w 7"/>
                        <a:gd name="T31" fmla="*/ 13 h 14"/>
                        <a:gd name="T32" fmla="*/ 7 w 7"/>
                        <a:gd name="T33" fmla="*/ 12 h 14"/>
                        <a:gd name="T34" fmla="*/ 7 w 7"/>
                        <a:gd name="T35" fmla="*/ 11 h 14"/>
                        <a:gd name="T36" fmla="*/ 7 w 7"/>
                        <a:gd name="T37" fmla="*/ 4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14">
                          <a:moveTo>
                            <a:pt x="7" y="4"/>
                          </a:moveTo>
                          <a:lnTo>
                            <a:pt x="7" y="2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2"/>
                          </a:lnTo>
                          <a:lnTo>
                            <a:pt x="0" y="10"/>
                          </a:lnTo>
                          <a:lnTo>
                            <a:pt x="0" y="11"/>
                          </a:lnTo>
                          <a:lnTo>
                            <a:pt x="1" y="12"/>
                          </a:lnTo>
                          <a:lnTo>
                            <a:pt x="2" y="13"/>
                          </a:lnTo>
                          <a:lnTo>
                            <a:pt x="3" y="14"/>
                          </a:lnTo>
                          <a:lnTo>
                            <a:pt x="4" y="14"/>
                          </a:lnTo>
                          <a:lnTo>
                            <a:pt x="6" y="13"/>
                          </a:lnTo>
                          <a:lnTo>
                            <a:pt x="7" y="12"/>
                          </a:lnTo>
                          <a:lnTo>
                            <a:pt x="7" y="11"/>
                          </a:lnTo>
                          <a:lnTo>
                            <a:pt x="7" y="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82" name="Freeform 537"/>
                    <p:cNvSpPr>
                      <a:spLocks/>
                    </p:cNvSpPr>
                    <p:nvPr/>
                  </p:nvSpPr>
                  <p:spPr bwMode="auto">
                    <a:xfrm>
                      <a:off x="3928" y="1958"/>
                      <a:ext cx="7" cy="64"/>
                    </a:xfrm>
                    <a:custGeom>
                      <a:avLst/>
                      <a:gdLst>
                        <a:gd name="T0" fmla="*/ 7 w 7"/>
                        <a:gd name="T1" fmla="*/ 3 h 64"/>
                        <a:gd name="T2" fmla="*/ 7 w 7"/>
                        <a:gd name="T3" fmla="*/ 2 h 64"/>
                        <a:gd name="T4" fmla="*/ 7 w 7"/>
                        <a:gd name="T5" fmla="*/ 1 h 64"/>
                        <a:gd name="T6" fmla="*/ 6 w 7"/>
                        <a:gd name="T7" fmla="*/ 0 h 64"/>
                        <a:gd name="T8" fmla="*/ 4 w 7"/>
                        <a:gd name="T9" fmla="*/ 0 h 64"/>
                        <a:gd name="T10" fmla="*/ 3 w 7"/>
                        <a:gd name="T11" fmla="*/ 0 h 64"/>
                        <a:gd name="T12" fmla="*/ 2 w 7"/>
                        <a:gd name="T13" fmla="*/ 0 h 64"/>
                        <a:gd name="T14" fmla="*/ 1 w 7"/>
                        <a:gd name="T15" fmla="*/ 1 h 64"/>
                        <a:gd name="T16" fmla="*/ 0 w 7"/>
                        <a:gd name="T17" fmla="*/ 2 h 64"/>
                        <a:gd name="T18" fmla="*/ 0 w 7"/>
                        <a:gd name="T19" fmla="*/ 60 h 64"/>
                        <a:gd name="T20" fmla="*/ 0 w 7"/>
                        <a:gd name="T21" fmla="*/ 61 h 64"/>
                        <a:gd name="T22" fmla="*/ 1 w 7"/>
                        <a:gd name="T23" fmla="*/ 62 h 64"/>
                        <a:gd name="T24" fmla="*/ 2 w 7"/>
                        <a:gd name="T25" fmla="*/ 63 h 64"/>
                        <a:gd name="T26" fmla="*/ 3 w 7"/>
                        <a:gd name="T27" fmla="*/ 64 h 64"/>
                        <a:gd name="T28" fmla="*/ 4 w 7"/>
                        <a:gd name="T29" fmla="*/ 64 h 64"/>
                        <a:gd name="T30" fmla="*/ 6 w 7"/>
                        <a:gd name="T31" fmla="*/ 63 h 64"/>
                        <a:gd name="T32" fmla="*/ 7 w 7"/>
                        <a:gd name="T33" fmla="*/ 62 h 64"/>
                        <a:gd name="T34" fmla="*/ 7 w 7"/>
                        <a:gd name="T35" fmla="*/ 61 h 64"/>
                        <a:gd name="T36" fmla="*/ 7 w 7"/>
                        <a:gd name="T37" fmla="*/ 3 h 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64">
                          <a:moveTo>
                            <a:pt x="7" y="3"/>
                          </a:moveTo>
                          <a:lnTo>
                            <a:pt x="7" y="2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2"/>
                          </a:lnTo>
                          <a:lnTo>
                            <a:pt x="0" y="60"/>
                          </a:lnTo>
                          <a:lnTo>
                            <a:pt x="0" y="61"/>
                          </a:lnTo>
                          <a:lnTo>
                            <a:pt x="1" y="62"/>
                          </a:lnTo>
                          <a:lnTo>
                            <a:pt x="2" y="63"/>
                          </a:lnTo>
                          <a:lnTo>
                            <a:pt x="3" y="64"/>
                          </a:lnTo>
                          <a:lnTo>
                            <a:pt x="4" y="64"/>
                          </a:lnTo>
                          <a:lnTo>
                            <a:pt x="6" y="63"/>
                          </a:lnTo>
                          <a:lnTo>
                            <a:pt x="7" y="62"/>
                          </a:lnTo>
                          <a:lnTo>
                            <a:pt x="7" y="61"/>
                          </a:lnTo>
                          <a:lnTo>
                            <a:pt x="7" y="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83" name="Freeform 538"/>
                    <p:cNvSpPr>
                      <a:spLocks/>
                    </p:cNvSpPr>
                    <p:nvPr/>
                  </p:nvSpPr>
                  <p:spPr bwMode="auto">
                    <a:xfrm>
                      <a:off x="3928" y="2037"/>
                      <a:ext cx="7" cy="14"/>
                    </a:xfrm>
                    <a:custGeom>
                      <a:avLst/>
                      <a:gdLst>
                        <a:gd name="T0" fmla="*/ 7 w 7"/>
                        <a:gd name="T1" fmla="*/ 3 h 14"/>
                        <a:gd name="T2" fmla="*/ 7 w 7"/>
                        <a:gd name="T3" fmla="*/ 2 h 14"/>
                        <a:gd name="T4" fmla="*/ 7 w 7"/>
                        <a:gd name="T5" fmla="*/ 1 h 14"/>
                        <a:gd name="T6" fmla="*/ 6 w 7"/>
                        <a:gd name="T7" fmla="*/ 0 h 14"/>
                        <a:gd name="T8" fmla="*/ 4 w 7"/>
                        <a:gd name="T9" fmla="*/ 0 h 14"/>
                        <a:gd name="T10" fmla="*/ 3 w 7"/>
                        <a:gd name="T11" fmla="*/ 0 h 14"/>
                        <a:gd name="T12" fmla="*/ 2 w 7"/>
                        <a:gd name="T13" fmla="*/ 0 h 14"/>
                        <a:gd name="T14" fmla="*/ 1 w 7"/>
                        <a:gd name="T15" fmla="*/ 1 h 14"/>
                        <a:gd name="T16" fmla="*/ 0 w 7"/>
                        <a:gd name="T17" fmla="*/ 2 h 14"/>
                        <a:gd name="T18" fmla="*/ 0 w 7"/>
                        <a:gd name="T19" fmla="*/ 9 h 14"/>
                        <a:gd name="T20" fmla="*/ 0 w 7"/>
                        <a:gd name="T21" fmla="*/ 11 h 14"/>
                        <a:gd name="T22" fmla="*/ 1 w 7"/>
                        <a:gd name="T23" fmla="*/ 12 h 14"/>
                        <a:gd name="T24" fmla="*/ 2 w 7"/>
                        <a:gd name="T25" fmla="*/ 13 h 14"/>
                        <a:gd name="T26" fmla="*/ 3 w 7"/>
                        <a:gd name="T27" fmla="*/ 14 h 14"/>
                        <a:gd name="T28" fmla="*/ 4 w 7"/>
                        <a:gd name="T29" fmla="*/ 14 h 14"/>
                        <a:gd name="T30" fmla="*/ 6 w 7"/>
                        <a:gd name="T31" fmla="*/ 13 h 14"/>
                        <a:gd name="T32" fmla="*/ 7 w 7"/>
                        <a:gd name="T33" fmla="*/ 12 h 14"/>
                        <a:gd name="T34" fmla="*/ 7 w 7"/>
                        <a:gd name="T35" fmla="*/ 11 h 14"/>
                        <a:gd name="T36" fmla="*/ 7 w 7"/>
                        <a:gd name="T37" fmla="*/ 3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14">
                          <a:moveTo>
                            <a:pt x="7" y="3"/>
                          </a:moveTo>
                          <a:lnTo>
                            <a:pt x="7" y="2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2"/>
                          </a:lnTo>
                          <a:lnTo>
                            <a:pt x="0" y="9"/>
                          </a:lnTo>
                          <a:lnTo>
                            <a:pt x="0" y="11"/>
                          </a:lnTo>
                          <a:lnTo>
                            <a:pt x="1" y="12"/>
                          </a:lnTo>
                          <a:lnTo>
                            <a:pt x="2" y="13"/>
                          </a:lnTo>
                          <a:lnTo>
                            <a:pt x="3" y="14"/>
                          </a:lnTo>
                          <a:lnTo>
                            <a:pt x="4" y="14"/>
                          </a:lnTo>
                          <a:lnTo>
                            <a:pt x="6" y="13"/>
                          </a:lnTo>
                          <a:lnTo>
                            <a:pt x="7" y="12"/>
                          </a:lnTo>
                          <a:lnTo>
                            <a:pt x="7" y="11"/>
                          </a:lnTo>
                          <a:lnTo>
                            <a:pt x="7" y="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84" name="Freeform 539"/>
                    <p:cNvSpPr>
                      <a:spLocks/>
                    </p:cNvSpPr>
                    <p:nvPr/>
                  </p:nvSpPr>
                  <p:spPr bwMode="auto">
                    <a:xfrm>
                      <a:off x="3928" y="2065"/>
                      <a:ext cx="7" cy="65"/>
                    </a:xfrm>
                    <a:custGeom>
                      <a:avLst/>
                      <a:gdLst>
                        <a:gd name="T0" fmla="*/ 7 w 7"/>
                        <a:gd name="T1" fmla="*/ 4 h 65"/>
                        <a:gd name="T2" fmla="*/ 7 w 7"/>
                        <a:gd name="T3" fmla="*/ 3 h 65"/>
                        <a:gd name="T4" fmla="*/ 7 w 7"/>
                        <a:gd name="T5" fmla="*/ 2 h 65"/>
                        <a:gd name="T6" fmla="*/ 6 w 7"/>
                        <a:gd name="T7" fmla="*/ 0 h 65"/>
                        <a:gd name="T8" fmla="*/ 4 w 7"/>
                        <a:gd name="T9" fmla="*/ 0 h 65"/>
                        <a:gd name="T10" fmla="*/ 3 w 7"/>
                        <a:gd name="T11" fmla="*/ 0 h 65"/>
                        <a:gd name="T12" fmla="*/ 2 w 7"/>
                        <a:gd name="T13" fmla="*/ 0 h 65"/>
                        <a:gd name="T14" fmla="*/ 1 w 7"/>
                        <a:gd name="T15" fmla="*/ 2 h 65"/>
                        <a:gd name="T16" fmla="*/ 0 w 7"/>
                        <a:gd name="T17" fmla="*/ 3 h 65"/>
                        <a:gd name="T18" fmla="*/ 0 w 7"/>
                        <a:gd name="T19" fmla="*/ 60 h 65"/>
                        <a:gd name="T20" fmla="*/ 0 w 7"/>
                        <a:gd name="T21" fmla="*/ 61 h 65"/>
                        <a:gd name="T22" fmla="*/ 1 w 7"/>
                        <a:gd name="T23" fmla="*/ 63 h 65"/>
                        <a:gd name="T24" fmla="*/ 2 w 7"/>
                        <a:gd name="T25" fmla="*/ 64 h 65"/>
                        <a:gd name="T26" fmla="*/ 3 w 7"/>
                        <a:gd name="T27" fmla="*/ 65 h 65"/>
                        <a:gd name="T28" fmla="*/ 4 w 7"/>
                        <a:gd name="T29" fmla="*/ 65 h 65"/>
                        <a:gd name="T30" fmla="*/ 6 w 7"/>
                        <a:gd name="T31" fmla="*/ 64 h 65"/>
                        <a:gd name="T32" fmla="*/ 7 w 7"/>
                        <a:gd name="T33" fmla="*/ 63 h 65"/>
                        <a:gd name="T34" fmla="*/ 7 w 7"/>
                        <a:gd name="T35" fmla="*/ 61 h 65"/>
                        <a:gd name="T36" fmla="*/ 7 w 7"/>
                        <a:gd name="T37" fmla="*/ 4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65">
                          <a:moveTo>
                            <a:pt x="7" y="4"/>
                          </a:moveTo>
                          <a:lnTo>
                            <a:pt x="7" y="3"/>
                          </a:lnTo>
                          <a:lnTo>
                            <a:pt x="7" y="2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2"/>
                          </a:lnTo>
                          <a:lnTo>
                            <a:pt x="0" y="3"/>
                          </a:lnTo>
                          <a:lnTo>
                            <a:pt x="0" y="60"/>
                          </a:lnTo>
                          <a:lnTo>
                            <a:pt x="0" y="61"/>
                          </a:lnTo>
                          <a:lnTo>
                            <a:pt x="1" y="63"/>
                          </a:lnTo>
                          <a:lnTo>
                            <a:pt x="2" y="64"/>
                          </a:lnTo>
                          <a:lnTo>
                            <a:pt x="3" y="65"/>
                          </a:lnTo>
                          <a:lnTo>
                            <a:pt x="4" y="65"/>
                          </a:lnTo>
                          <a:lnTo>
                            <a:pt x="6" y="64"/>
                          </a:lnTo>
                          <a:lnTo>
                            <a:pt x="7" y="63"/>
                          </a:lnTo>
                          <a:lnTo>
                            <a:pt x="7" y="61"/>
                          </a:lnTo>
                          <a:lnTo>
                            <a:pt x="7" y="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85" name="Freeform 540"/>
                    <p:cNvSpPr>
                      <a:spLocks/>
                    </p:cNvSpPr>
                    <p:nvPr/>
                  </p:nvSpPr>
                  <p:spPr bwMode="auto">
                    <a:xfrm>
                      <a:off x="3928" y="2144"/>
                      <a:ext cx="7" cy="15"/>
                    </a:xfrm>
                    <a:custGeom>
                      <a:avLst/>
                      <a:gdLst>
                        <a:gd name="T0" fmla="*/ 7 w 7"/>
                        <a:gd name="T1" fmla="*/ 4 h 15"/>
                        <a:gd name="T2" fmla="*/ 7 w 7"/>
                        <a:gd name="T3" fmla="*/ 3 h 15"/>
                        <a:gd name="T4" fmla="*/ 7 w 7"/>
                        <a:gd name="T5" fmla="*/ 2 h 15"/>
                        <a:gd name="T6" fmla="*/ 6 w 7"/>
                        <a:gd name="T7" fmla="*/ 0 h 15"/>
                        <a:gd name="T8" fmla="*/ 4 w 7"/>
                        <a:gd name="T9" fmla="*/ 0 h 15"/>
                        <a:gd name="T10" fmla="*/ 3 w 7"/>
                        <a:gd name="T11" fmla="*/ 0 h 15"/>
                        <a:gd name="T12" fmla="*/ 2 w 7"/>
                        <a:gd name="T13" fmla="*/ 0 h 15"/>
                        <a:gd name="T14" fmla="*/ 1 w 7"/>
                        <a:gd name="T15" fmla="*/ 2 h 15"/>
                        <a:gd name="T16" fmla="*/ 0 w 7"/>
                        <a:gd name="T17" fmla="*/ 3 h 15"/>
                        <a:gd name="T18" fmla="*/ 0 w 7"/>
                        <a:gd name="T19" fmla="*/ 10 h 15"/>
                        <a:gd name="T20" fmla="*/ 0 w 7"/>
                        <a:gd name="T21" fmla="*/ 11 h 15"/>
                        <a:gd name="T22" fmla="*/ 1 w 7"/>
                        <a:gd name="T23" fmla="*/ 12 h 15"/>
                        <a:gd name="T24" fmla="*/ 2 w 7"/>
                        <a:gd name="T25" fmla="*/ 14 h 15"/>
                        <a:gd name="T26" fmla="*/ 3 w 7"/>
                        <a:gd name="T27" fmla="*/ 15 h 15"/>
                        <a:gd name="T28" fmla="*/ 4 w 7"/>
                        <a:gd name="T29" fmla="*/ 15 h 15"/>
                        <a:gd name="T30" fmla="*/ 6 w 7"/>
                        <a:gd name="T31" fmla="*/ 14 h 15"/>
                        <a:gd name="T32" fmla="*/ 7 w 7"/>
                        <a:gd name="T33" fmla="*/ 12 h 15"/>
                        <a:gd name="T34" fmla="*/ 7 w 7"/>
                        <a:gd name="T35" fmla="*/ 11 h 15"/>
                        <a:gd name="T36" fmla="*/ 7 w 7"/>
                        <a:gd name="T37" fmla="*/ 4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15">
                          <a:moveTo>
                            <a:pt x="7" y="4"/>
                          </a:moveTo>
                          <a:lnTo>
                            <a:pt x="7" y="3"/>
                          </a:lnTo>
                          <a:lnTo>
                            <a:pt x="7" y="2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2"/>
                          </a:lnTo>
                          <a:lnTo>
                            <a:pt x="0" y="3"/>
                          </a:lnTo>
                          <a:lnTo>
                            <a:pt x="0" y="10"/>
                          </a:lnTo>
                          <a:lnTo>
                            <a:pt x="0" y="11"/>
                          </a:lnTo>
                          <a:lnTo>
                            <a:pt x="1" y="12"/>
                          </a:lnTo>
                          <a:lnTo>
                            <a:pt x="2" y="14"/>
                          </a:lnTo>
                          <a:lnTo>
                            <a:pt x="3" y="15"/>
                          </a:lnTo>
                          <a:lnTo>
                            <a:pt x="4" y="15"/>
                          </a:lnTo>
                          <a:lnTo>
                            <a:pt x="6" y="14"/>
                          </a:lnTo>
                          <a:lnTo>
                            <a:pt x="7" y="12"/>
                          </a:lnTo>
                          <a:lnTo>
                            <a:pt x="7" y="11"/>
                          </a:lnTo>
                          <a:lnTo>
                            <a:pt x="7" y="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86" name="Freeform 541"/>
                    <p:cNvSpPr>
                      <a:spLocks/>
                    </p:cNvSpPr>
                    <p:nvPr/>
                  </p:nvSpPr>
                  <p:spPr bwMode="auto">
                    <a:xfrm>
                      <a:off x="3928" y="2173"/>
                      <a:ext cx="7" cy="65"/>
                    </a:xfrm>
                    <a:custGeom>
                      <a:avLst/>
                      <a:gdLst>
                        <a:gd name="T0" fmla="*/ 7 w 7"/>
                        <a:gd name="T1" fmla="*/ 4 h 65"/>
                        <a:gd name="T2" fmla="*/ 7 w 7"/>
                        <a:gd name="T3" fmla="*/ 3 h 65"/>
                        <a:gd name="T4" fmla="*/ 7 w 7"/>
                        <a:gd name="T5" fmla="*/ 1 h 65"/>
                        <a:gd name="T6" fmla="*/ 6 w 7"/>
                        <a:gd name="T7" fmla="*/ 0 h 65"/>
                        <a:gd name="T8" fmla="*/ 4 w 7"/>
                        <a:gd name="T9" fmla="*/ 0 h 65"/>
                        <a:gd name="T10" fmla="*/ 3 w 7"/>
                        <a:gd name="T11" fmla="*/ 0 h 65"/>
                        <a:gd name="T12" fmla="*/ 2 w 7"/>
                        <a:gd name="T13" fmla="*/ 0 h 65"/>
                        <a:gd name="T14" fmla="*/ 1 w 7"/>
                        <a:gd name="T15" fmla="*/ 1 h 65"/>
                        <a:gd name="T16" fmla="*/ 0 w 7"/>
                        <a:gd name="T17" fmla="*/ 3 h 65"/>
                        <a:gd name="T18" fmla="*/ 0 w 7"/>
                        <a:gd name="T19" fmla="*/ 60 h 65"/>
                        <a:gd name="T20" fmla="*/ 0 w 7"/>
                        <a:gd name="T21" fmla="*/ 61 h 65"/>
                        <a:gd name="T22" fmla="*/ 1 w 7"/>
                        <a:gd name="T23" fmla="*/ 62 h 65"/>
                        <a:gd name="T24" fmla="*/ 2 w 7"/>
                        <a:gd name="T25" fmla="*/ 64 h 65"/>
                        <a:gd name="T26" fmla="*/ 3 w 7"/>
                        <a:gd name="T27" fmla="*/ 65 h 65"/>
                        <a:gd name="T28" fmla="*/ 4 w 7"/>
                        <a:gd name="T29" fmla="*/ 65 h 65"/>
                        <a:gd name="T30" fmla="*/ 6 w 7"/>
                        <a:gd name="T31" fmla="*/ 64 h 65"/>
                        <a:gd name="T32" fmla="*/ 7 w 7"/>
                        <a:gd name="T33" fmla="*/ 62 h 65"/>
                        <a:gd name="T34" fmla="*/ 7 w 7"/>
                        <a:gd name="T35" fmla="*/ 61 h 65"/>
                        <a:gd name="T36" fmla="*/ 7 w 7"/>
                        <a:gd name="T37" fmla="*/ 4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65">
                          <a:moveTo>
                            <a:pt x="7" y="4"/>
                          </a:moveTo>
                          <a:lnTo>
                            <a:pt x="7" y="3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3"/>
                          </a:lnTo>
                          <a:lnTo>
                            <a:pt x="0" y="60"/>
                          </a:lnTo>
                          <a:lnTo>
                            <a:pt x="0" y="61"/>
                          </a:lnTo>
                          <a:lnTo>
                            <a:pt x="1" y="62"/>
                          </a:lnTo>
                          <a:lnTo>
                            <a:pt x="2" y="64"/>
                          </a:lnTo>
                          <a:lnTo>
                            <a:pt x="3" y="65"/>
                          </a:lnTo>
                          <a:lnTo>
                            <a:pt x="4" y="65"/>
                          </a:lnTo>
                          <a:lnTo>
                            <a:pt x="6" y="64"/>
                          </a:lnTo>
                          <a:lnTo>
                            <a:pt x="7" y="62"/>
                          </a:lnTo>
                          <a:lnTo>
                            <a:pt x="7" y="61"/>
                          </a:lnTo>
                          <a:lnTo>
                            <a:pt x="7" y="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87" name="Freeform 542"/>
                    <p:cNvSpPr>
                      <a:spLocks/>
                    </p:cNvSpPr>
                    <p:nvPr/>
                  </p:nvSpPr>
                  <p:spPr bwMode="auto">
                    <a:xfrm>
                      <a:off x="3928" y="2252"/>
                      <a:ext cx="7" cy="14"/>
                    </a:xfrm>
                    <a:custGeom>
                      <a:avLst/>
                      <a:gdLst>
                        <a:gd name="T0" fmla="*/ 7 w 7"/>
                        <a:gd name="T1" fmla="*/ 4 h 14"/>
                        <a:gd name="T2" fmla="*/ 7 w 7"/>
                        <a:gd name="T3" fmla="*/ 3 h 14"/>
                        <a:gd name="T4" fmla="*/ 7 w 7"/>
                        <a:gd name="T5" fmla="*/ 1 h 14"/>
                        <a:gd name="T6" fmla="*/ 6 w 7"/>
                        <a:gd name="T7" fmla="*/ 0 h 14"/>
                        <a:gd name="T8" fmla="*/ 4 w 7"/>
                        <a:gd name="T9" fmla="*/ 0 h 14"/>
                        <a:gd name="T10" fmla="*/ 3 w 7"/>
                        <a:gd name="T11" fmla="*/ 0 h 14"/>
                        <a:gd name="T12" fmla="*/ 2 w 7"/>
                        <a:gd name="T13" fmla="*/ 0 h 14"/>
                        <a:gd name="T14" fmla="*/ 1 w 7"/>
                        <a:gd name="T15" fmla="*/ 1 h 14"/>
                        <a:gd name="T16" fmla="*/ 0 w 7"/>
                        <a:gd name="T17" fmla="*/ 3 h 14"/>
                        <a:gd name="T18" fmla="*/ 0 w 7"/>
                        <a:gd name="T19" fmla="*/ 10 h 14"/>
                        <a:gd name="T20" fmla="*/ 0 w 7"/>
                        <a:gd name="T21" fmla="*/ 11 h 14"/>
                        <a:gd name="T22" fmla="*/ 1 w 7"/>
                        <a:gd name="T23" fmla="*/ 12 h 14"/>
                        <a:gd name="T24" fmla="*/ 2 w 7"/>
                        <a:gd name="T25" fmla="*/ 13 h 14"/>
                        <a:gd name="T26" fmla="*/ 3 w 7"/>
                        <a:gd name="T27" fmla="*/ 14 h 14"/>
                        <a:gd name="T28" fmla="*/ 4 w 7"/>
                        <a:gd name="T29" fmla="*/ 14 h 14"/>
                        <a:gd name="T30" fmla="*/ 6 w 7"/>
                        <a:gd name="T31" fmla="*/ 13 h 14"/>
                        <a:gd name="T32" fmla="*/ 7 w 7"/>
                        <a:gd name="T33" fmla="*/ 12 h 14"/>
                        <a:gd name="T34" fmla="*/ 7 w 7"/>
                        <a:gd name="T35" fmla="*/ 11 h 14"/>
                        <a:gd name="T36" fmla="*/ 7 w 7"/>
                        <a:gd name="T37" fmla="*/ 4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14">
                          <a:moveTo>
                            <a:pt x="7" y="4"/>
                          </a:moveTo>
                          <a:lnTo>
                            <a:pt x="7" y="3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3"/>
                          </a:lnTo>
                          <a:lnTo>
                            <a:pt x="0" y="10"/>
                          </a:lnTo>
                          <a:lnTo>
                            <a:pt x="0" y="11"/>
                          </a:lnTo>
                          <a:lnTo>
                            <a:pt x="1" y="12"/>
                          </a:lnTo>
                          <a:lnTo>
                            <a:pt x="2" y="13"/>
                          </a:lnTo>
                          <a:lnTo>
                            <a:pt x="3" y="14"/>
                          </a:lnTo>
                          <a:lnTo>
                            <a:pt x="4" y="14"/>
                          </a:lnTo>
                          <a:lnTo>
                            <a:pt x="6" y="13"/>
                          </a:lnTo>
                          <a:lnTo>
                            <a:pt x="7" y="12"/>
                          </a:lnTo>
                          <a:lnTo>
                            <a:pt x="7" y="11"/>
                          </a:lnTo>
                          <a:lnTo>
                            <a:pt x="7" y="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88" name="Freeform 543"/>
                    <p:cNvSpPr>
                      <a:spLocks/>
                    </p:cNvSpPr>
                    <p:nvPr/>
                  </p:nvSpPr>
                  <p:spPr bwMode="auto">
                    <a:xfrm>
                      <a:off x="3928" y="2281"/>
                      <a:ext cx="7" cy="64"/>
                    </a:xfrm>
                    <a:custGeom>
                      <a:avLst/>
                      <a:gdLst>
                        <a:gd name="T0" fmla="*/ 7 w 7"/>
                        <a:gd name="T1" fmla="*/ 3 h 64"/>
                        <a:gd name="T2" fmla="*/ 7 w 7"/>
                        <a:gd name="T3" fmla="*/ 2 h 64"/>
                        <a:gd name="T4" fmla="*/ 7 w 7"/>
                        <a:gd name="T5" fmla="*/ 1 h 64"/>
                        <a:gd name="T6" fmla="*/ 6 w 7"/>
                        <a:gd name="T7" fmla="*/ 0 h 64"/>
                        <a:gd name="T8" fmla="*/ 4 w 7"/>
                        <a:gd name="T9" fmla="*/ 0 h 64"/>
                        <a:gd name="T10" fmla="*/ 3 w 7"/>
                        <a:gd name="T11" fmla="*/ 0 h 64"/>
                        <a:gd name="T12" fmla="*/ 2 w 7"/>
                        <a:gd name="T13" fmla="*/ 0 h 64"/>
                        <a:gd name="T14" fmla="*/ 1 w 7"/>
                        <a:gd name="T15" fmla="*/ 1 h 64"/>
                        <a:gd name="T16" fmla="*/ 0 w 7"/>
                        <a:gd name="T17" fmla="*/ 2 h 64"/>
                        <a:gd name="T18" fmla="*/ 0 w 7"/>
                        <a:gd name="T19" fmla="*/ 60 h 64"/>
                        <a:gd name="T20" fmla="*/ 0 w 7"/>
                        <a:gd name="T21" fmla="*/ 61 h 64"/>
                        <a:gd name="T22" fmla="*/ 1 w 7"/>
                        <a:gd name="T23" fmla="*/ 62 h 64"/>
                        <a:gd name="T24" fmla="*/ 2 w 7"/>
                        <a:gd name="T25" fmla="*/ 63 h 64"/>
                        <a:gd name="T26" fmla="*/ 3 w 7"/>
                        <a:gd name="T27" fmla="*/ 64 h 64"/>
                        <a:gd name="T28" fmla="*/ 4 w 7"/>
                        <a:gd name="T29" fmla="*/ 64 h 64"/>
                        <a:gd name="T30" fmla="*/ 6 w 7"/>
                        <a:gd name="T31" fmla="*/ 63 h 64"/>
                        <a:gd name="T32" fmla="*/ 7 w 7"/>
                        <a:gd name="T33" fmla="*/ 62 h 64"/>
                        <a:gd name="T34" fmla="*/ 7 w 7"/>
                        <a:gd name="T35" fmla="*/ 61 h 64"/>
                        <a:gd name="T36" fmla="*/ 7 w 7"/>
                        <a:gd name="T37" fmla="*/ 3 h 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64">
                          <a:moveTo>
                            <a:pt x="7" y="3"/>
                          </a:moveTo>
                          <a:lnTo>
                            <a:pt x="7" y="2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2"/>
                          </a:lnTo>
                          <a:lnTo>
                            <a:pt x="0" y="60"/>
                          </a:lnTo>
                          <a:lnTo>
                            <a:pt x="0" y="61"/>
                          </a:lnTo>
                          <a:lnTo>
                            <a:pt x="1" y="62"/>
                          </a:lnTo>
                          <a:lnTo>
                            <a:pt x="2" y="63"/>
                          </a:lnTo>
                          <a:lnTo>
                            <a:pt x="3" y="64"/>
                          </a:lnTo>
                          <a:lnTo>
                            <a:pt x="4" y="64"/>
                          </a:lnTo>
                          <a:lnTo>
                            <a:pt x="6" y="63"/>
                          </a:lnTo>
                          <a:lnTo>
                            <a:pt x="7" y="62"/>
                          </a:lnTo>
                          <a:lnTo>
                            <a:pt x="7" y="61"/>
                          </a:lnTo>
                          <a:lnTo>
                            <a:pt x="7" y="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89" name="Freeform 544"/>
                    <p:cNvSpPr>
                      <a:spLocks/>
                    </p:cNvSpPr>
                    <p:nvPr/>
                  </p:nvSpPr>
                  <p:spPr bwMode="auto">
                    <a:xfrm>
                      <a:off x="3928" y="2360"/>
                      <a:ext cx="7" cy="14"/>
                    </a:xfrm>
                    <a:custGeom>
                      <a:avLst/>
                      <a:gdLst>
                        <a:gd name="T0" fmla="*/ 7 w 7"/>
                        <a:gd name="T1" fmla="*/ 3 h 14"/>
                        <a:gd name="T2" fmla="*/ 7 w 7"/>
                        <a:gd name="T3" fmla="*/ 2 h 14"/>
                        <a:gd name="T4" fmla="*/ 7 w 7"/>
                        <a:gd name="T5" fmla="*/ 1 h 14"/>
                        <a:gd name="T6" fmla="*/ 6 w 7"/>
                        <a:gd name="T7" fmla="*/ 0 h 14"/>
                        <a:gd name="T8" fmla="*/ 4 w 7"/>
                        <a:gd name="T9" fmla="*/ 0 h 14"/>
                        <a:gd name="T10" fmla="*/ 3 w 7"/>
                        <a:gd name="T11" fmla="*/ 0 h 14"/>
                        <a:gd name="T12" fmla="*/ 2 w 7"/>
                        <a:gd name="T13" fmla="*/ 0 h 14"/>
                        <a:gd name="T14" fmla="*/ 1 w 7"/>
                        <a:gd name="T15" fmla="*/ 1 h 14"/>
                        <a:gd name="T16" fmla="*/ 0 w 7"/>
                        <a:gd name="T17" fmla="*/ 2 h 14"/>
                        <a:gd name="T18" fmla="*/ 0 w 7"/>
                        <a:gd name="T19" fmla="*/ 9 h 14"/>
                        <a:gd name="T20" fmla="*/ 0 w 7"/>
                        <a:gd name="T21" fmla="*/ 11 h 14"/>
                        <a:gd name="T22" fmla="*/ 1 w 7"/>
                        <a:gd name="T23" fmla="*/ 12 h 14"/>
                        <a:gd name="T24" fmla="*/ 2 w 7"/>
                        <a:gd name="T25" fmla="*/ 13 h 14"/>
                        <a:gd name="T26" fmla="*/ 3 w 7"/>
                        <a:gd name="T27" fmla="*/ 14 h 14"/>
                        <a:gd name="T28" fmla="*/ 4 w 7"/>
                        <a:gd name="T29" fmla="*/ 14 h 14"/>
                        <a:gd name="T30" fmla="*/ 6 w 7"/>
                        <a:gd name="T31" fmla="*/ 13 h 14"/>
                        <a:gd name="T32" fmla="*/ 7 w 7"/>
                        <a:gd name="T33" fmla="*/ 12 h 14"/>
                        <a:gd name="T34" fmla="*/ 7 w 7"/>
                        <a:gd name="T35" fmla="*/ 11 h 14"/>
                        <a:gd name="T36" fmla="*/ 7 w 7"/>
                        <a:gd name="T37" fmla="*/ 3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14">
                          <a:moveTo>
                            <a:pt x="7" y="3"/>
                          </a:moveTo>
                          <a:lnTo>
                            <a:pt x="7" y="2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2"/>
                          </a:lnTo>
                          <a:lnTo>
                            <a:pt x="0" y="9"/>
                          </a:lnTo>
                          <a:lnTo>
                            <a:pt x="0" y="11"/>
                          </a:lnTo>
                          <a:lnTo>
                            <a:pt x="1" y="12"/>
                          </a:lnTo>
                          <a:lnTo>
                            <a:pt x="2" y="13"/>
                          </a:lnTo>
                          <a:lnTo>
                            <a:pt x="3" y="14"/>
                          </a:lnTo>
                          <a:lnTo>
                            <a:pt x="4" y="14"/>
                          </a:lnTo>
                          <a:lnTo>
                            <a:pt x="6" y="13"/>
                          </a:lnTo>
                          <a:lnTo>
                            <a:pt x="7" y="12"/>
                          </a:lnTo>
                          <a:lnTo>
                            <a:pt x="7" y="11"/>
                          </a:lnTo>
                          <a:lnTo>
                            <a:pt x="7" y="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90" name="Freeform 545"/>
                    <p:cNvSpPr>
                      <a:spLocks/>
                    </p:cNvSpPr>
                    <p:nvPr/>
                  </p:nvSpPr>
                  <p:spPr bwMode="auto">
                    <a:xfrm>
                      <a:off x="3928" y="2389"/>
                      <a:ext cx="7" cy="64"/>
                    </a:xfrm>
                    <a:custGeom>
                      <a:avLst/>
                      <a:gdLst>
                        <a:gd name="T0" fmla="*/ 7 w 7"/>
                        <a:gd name="T1" fmla="*/ 3 h 64"/>
                        <a:gd name="T2" fmla="*/ 7 w 7"/>
                        <a:gd name="T3" fmla="*/ 2 h 64"/>
                        <a:gd name="T4" fmla="*/ 7 w 7"/>
                        <a:gd name="T5" fmla="*/ 1 h 64"/>
                        <a:gd name="T6" fmla="*/ 6 w 7"/>
                        <a:gd name="T7" fmla="*/ 0 h 64"/>
                        <a:gd name="T8" fmla="*/ 4 w 7"/>
                        <a:gd name="T9" fmla="*/ 0 h 64"/>
                        <a:gd name="T10" fmla="*/ 3 w 7"/>
                        <a:gd name="T11" fmla="*/ 0 h 64"/>
                        <a:gd name="T12" fmla="*/ 2 w 7"/>
                        <a:gd name="T13" fmla="*/ 0 h 64"/>
                        <a:gd name="T14" fmla="*/ 1 w 7"/>
                        <a:gd name="T15" fmla="*/ 1 h 64"/>
                        <a:gd name="T16" fmla="*/ 0 w 7"/>
                        <a:gd name="T17" fmla="*/ 2 h 64"/>
                        <a:gd name="T18" fmla="*/ 0 w 7"/>
                        <a:gd name="T19" fmla="*/ 59 h 64"/>
                        <a:gd name="T20" fmla="*/ 0 w 7"/>
                        <a:gd name="T21" fmla="*/ 61 h 64"/>
                        <a:gd name="T22" fmla="*/ 1 w 7"/>
                        <a:gd name="T23" fmla="*/ 62 h 64"/>
                        <a:gd name="T24" fmla="*/ 2 w 7"/>
                        <a:gd name="T25" fmla="*/ 63 h 64"/>
                        <a:gd name="T26" fmla="*/ 3 w 7"/>
                        <a:gd name="T27" fmla="*/ 64 h 64"/>
                        <a:gd name="T28" fmla="*/ 4 w 7"/>
                        <a:gd name="T29" fmla="*/ 64 h 64"/>
                        <a:gd name="T30" fmla="*/ 6 w 7"/>
                        <a:gd name="T31" fmla="*/ 63 h 64"/>
                        <a:gd name="T32" fmla="*/ 7 w 7"/>
                        <a:gd name="T33" fmla="*/ 62 h 64"/>
                        <a:gd name="T34" fmla="*/ 7 w 7"/>
                        <a:gd name="T35" fmla="*/ 61 h 64"/>
                        <a:gd name="T36" fmla="*/ 7 w 7"/>
                        <a:gd name="T37" fmla="*/ 3 h 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64">
                          <a:moveTo>
                            <a:pt x="7" y="3"/>
                          </a:moveTo>
                          <a:lnTo>
                            <a:pt x="7" y="2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2"/>
                          </a:lnTo>
                          <a:lnTo>
                            <a:pt x="0" y="59"/>
                          </a:lnTo>
                          <a:lnTo>
                            <a:pt x="0" y="61"/>
                          </a:lnTo>
                          <a:lnTo>
                            <a:pt x="1" y="62"/>
                          </a:lnTo>
                          <a:lnTo>
                            <a:pt x="2" y="63"/>
                          </a:lnTo>
                          <a:lnTo>
                            <a:pt x="3" y="64"/>
                          </a:lnTo>
                          <a:lnTo>
                            <a:pt x="4" y="64"/>
                          </a:lnTo>
                          <a:lnTo>
                            <a:pt x="6" y="63"/>
                          </a:lnTo>
                          <a:lnTo>
                            <a:pt x="7" y="62"/>
                          </a:lnTo>
                          <a:lnTo>
                            <a:pt x="7" y="61"/>
                          </a:lnTo>
                          <a:lnTo>
                            <a:pt x="7" y="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91" name="Freeform 546"/>
                    <p:cNvSpPr>
                      <a:spLocks/>
                    </p:cNvSpPr>
                    <p:nvPr/>
                  </p:nvSpPr>
                  <p:spPr bwMode="auto">
                    <a:xfrm>
                      <a:off x="3928" y="2468"/>
                      <a:ext cx="7" cy="14"/>
                    </a:xfrm>
                    <a:custGeom>
                      <a:avLst/>
                      <a:gdLst>
                        <a:gd name="T0" fmla="*/ 7 w 7"/>
                        <a:gd name="T1" fmla="*/ 3 h 14"/>
                        <a:gd name="T2" fmla="*/ 7 w 7"/>
                        <a:gd name="T3" fmla="*/ 2 h 14"/>
                        <a:gd name="T4" fmla="*/ 7 w 7"/>
                        <a:gd name="T5" fmla="*/ 1 h 14"/>
                        <a:gd name="T6" fmla="*/ 6 w 7"/>
                        <a:gd name="T7" fmla="*/ 0 h 14"/>
                        <a:gd name="T8" fmla="*/ 4 w 7"/>
                        <a:gd name="T9" fmla="*/ 0 h 14"/>
                        <a:gd name="T10" fmla="*/ 3 w 7"/>
                        <a:gd name="T11" fmla="*/ 0 h 14"/>
                        <a:gd name="T12" fmla="*/ 2 w 7"/>
                        <a:gd name="T13" fmla="*/ 0 h 14"/>
                        <a:gd name="T14" fmla="*/ 1 w 7"/>
                        <a:gd name="T15" fmla="*/ 1 h 14"/>
                        <a:gd name="T16" fmla="*/ 0 w 7"/>
                        <a:gd name="T17" fmla="*/ 2 h 14"/>
                        <a:gd name="T18" fmla="*/ 0 w 7"/>
                        <a:gd name="T19" fmla="*/ 9 h 14"/>
                        <a:gd name="T20" fmla="*/ 0 w 7"/>
                        <a:gd name="T21" fmla="*/ 10 h 14"/>
                        <a:gd name="T22" fmla="*/ 1 w 7"/>
                        <a:gd name="T23" fmla="*/ 11 h 14"/>
                        <a:gd name="T24" fmla="*/ 2 w 7"/>
                        <a:gd name="T25" fmla="*/ 13 h 14"/>
                        <a:gd name="T26" fmla="*/ 3 w 7"/>
                        <a:gd name="T27" fmla="*/ 14 h 14"/>
                        <a:gd name="T28" fmla="*/ 4 w 7"/>
                        <a:gd name="T29" fmla="*/ 14 h 14"/>
                        <a:gd name="T30" fmla="*/ 6 w 7"/>
                        <a:gd name="T31" fmla="*/ 13 h 14"/>
                        <a:gd name="T32" fmla="*/ 7 w 7"/>
                        <a:gd name="T33" fmla="*/ 11 h 14"/>
                        <a:gd name="T34" fmla="*/ 7 w 7"/>
                        <a:gd name="T35" fmla="*/ 10 h 14"/>
                        <a:gd name="T36" fmla="*/ 7 w 7"/>
                        <a:gd name="T37" fmla="*/ 3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14">
                          <a:moveTo>
                            <a:pt x="7" y="3"/>
                          </a:moveTo>
                          <a:lnTo>
                            <a:pt x="7" y="2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2"/>
                          </a:lnTo>
                          <a:lnTo>
                            <a:pt x="0" y="9"/>
                          </a:lnTo>
                          <a:lnTo>
                            <a:pt x="0" y="10"/>
                          </a:lnTo>
                          <a:lnTo>
                            <a:pt x="1" y="11"/>
                          </a:lnTo>
                          <a:lnTo>
                            <a:pt x="2" y="13"/>
                          </a:lnTo>
                          <a:lnTo>
                            <a:pt x="3" y="14"/>
                          </a:lnTo>
                          <a:lnTo>
                            <a:pt x="4" y="14"/>
                          </a:lnTo>
                          <a:lnTo>
                            <a:pt x="6" y="13"/>
                          </a:lnTo>
                          <a:lnTo>
                            <a:pt x="7" y="11"/>
                          </a:lnTo>
                          <a:lnTo>
                            <a:pt x="7" y="10"/>
                          </a:lnTo>
                          <a:lnTo>
                            <a:pt x="7" y="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92" name="Freeform 547"/>
                    <p:cNvSpPr>
                      <a:spLocks/>
                    </p:cNvSpPr>
                    <p:nvPr/>
                  </p:nvSpPr>
                  <p:spPr bwMode="auto">
                    <a:xfrm>
                      <a:off x="3928" y="2496"/>
                      <a:ext cx="7" cy="65"/>
                    </a:xfrm>
                    <a:custGeom>
                      <a:avLst/>
                      <a:gdLst>
                        <a:gd name="T0" fmla="*/ 7 w 7"/>
                        <a:gd name="T1" fmla="*/ 4 h 65"/>
                        <a:gd name="T2" fmla="*/ 7 w 7"/>
                        <a:gd name="T3" fmla="*/ 3 h 65"/>
                        <a:gd name="T4" fmla="*/ 7 w 7"/>
                        <a:gd name="T5" fmla="*/ 1 h 65"/>
                        <a:gd name="T6" fmla="*/ 6 w 7"/>
                        <a:gd name="T7" fmla="*/ 0 h 65"/>
                        <a:gd name="T8" fmla="*/ 4 w 7"/>
                        <a:gd name="T9" fmla="*/ 0 h 65"/>
                        <a:gd name="T10" fmla="*/ 3 w 7"/>
                        <a:gd name="T11" fmla="*/ 0 h 65"/>
                        <a:gd name="T12" fmla="*/ 2 w 7"/>
                        <a:gd name="T13" fmla="*/ 0 h 65"/>
                        <a:gd name="T14" fmla="*/ 1 w 7"/>
                        <a:gd name="T15" fmla="*/ 1 h 65"/>
                        <a:gd name="T16" fmla="*/ 0 w 7"/>
                        <a:gd name="T17" fmla="*/ 3 h 65"/>
                        <a:gd name="T18" fmla="*/ 0 w 7"/>
                        <a:gd name="T19" fmla="*/ 60 h 65"/>
                        <a:gd name="T20" fmla="*/ 0 w 7"/>
                        <a:gd name="T21" fmla="*/ 61 h 65"/>
                        <a:gd name="T22" fmla="*/ 1 w 7"/>
                        <a:gd name="T23" fmla="*/ 62 h 65"/>
                        <a:gd name="T24" fmla="*/ 2 w 7"/>
                        <a:gd name="T25" fmla="*/ 64 h 65"/>
                        <a:gd name="T26" fmla="*/ 3 w 7"/>
                        <a:gd name="T27" fmla="*/ 65 h 65"/>
                        <a:gd name="T28" fmla="*/ 4 w 7"/>
                        <a:gd name="T29" fmla="*/ 65 h 65"/>
                        <a:gd name="T30" fmla="*/ 6 w 7"/>
                        <a:gd name="T31" fmla="*/ 64 h 65"/>
                        <a:gd name="T32" fmla="*/ 7 w 7"/>
                        <a:gd name="T33" fmla="*/ 62 h 65"/>
                        <a:gd name="T34" fmla="*/ 7 w 7"/>
                        <a:gd name="T35" fmla="*/ 61 h 65"/>
                        <a:gd name="T36" fmla="*/ 7 w 7"/>
                        <a:gd name="T37" fmla="*/ 4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65">
                          <a:moveTo>
                            <a:pt x="7" y="4"/>
                          </a:moveTo>
                          <a:lnTo>
                            <a:pt x="7" y="3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3"/>
                          </a:lnTo>
                          <a:lnTo>
                            <a:pt x="0" y="60"/>
                          </a:lnTo>
                          <a:lnTo>
                            <a:pt x="0" y="61"/>
                          </a:lnTo>
                          <a:lnTo>
                            <a:pt x="1" y="62"/>
                          </a:lnTo>
                          <a:lnTo>
                            <a:pt x="2" y="64"/>
                          </a:lnTo>
                          <a:lnTo>
                            <a:pt x="3" y="65"/>
                          </a:lnTo>
                          <a:lnTo>
                            <a:pt x="4" y="65"/>
                          </a:lnTo>
                          <a:lnTo>
                            <a:pt x="6" y="64"/>
                          </a:lnTo>
                          <a:lnTo>
                            <a:pt x="7" y="62"/>
                          </a:lnTo>
                          <a:lnTo>
                            <a:pt x="7" y="61"/>
                          </a:lnTo>
                          <a:lnTo>
                            <a:pt x="7" y="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93" name="Freeform 548"/>
                    <p:cNvSpPr>
                      <a:spLocks/>
                    </p:cNvSpPr>
                    <p:nvPr/>
                  </p:nvSpPr>
                  <p:spPr bwMode="auto">
                    <a:xfrm>
                      <a:off x="3928" y="2575"/>
                      <a:ext cx="7" cy="15"/>
                    </a:xfrm>
                    <a:custGeom>
                      <a:avLst/>
                      <a:gdLst>
                        <a:gd name="T0" fmla="*/ 7 w 7"/>
                        <a:gd name="T1" fmla="*/ 4 h 15"/>
                        <a:gd name="T2" fmla="*/ 7 w 7"/>
                        <a:gd name="T3" fmla="*/ 3 h 15"/>
                        <a:gd name="T4" fmla="*/ 7 w 7"/>
                        <a:gd name="T5" fmla="*/ 1 h 15"/>
                        <a:gd name="T6" fmla="*/ 6 w 7"/>
                        <a:gd name="T7" fmla="*/ 0 h 15"/>
                        <a:gd name="T8" fmla="*/ 4 w 7"/>
                        <a:gd name="T9" fmla="*/ 0 h 15"/>
                        <a:gd name="T10" fmla="*/ 3 w 7"/>
                        <a:gd name="T11" fmla="*/ 0 h 15"/>
                        <a:gd name="T12" fmla="*/ 2 w 7"/>
                        <a:gd name="T13" fmla="*/ 0 h 15"/>
                        <a:gd name="T14" fmla="*/ 1 w 7"/>
                        <a:gd name="T15" fmla="*/ 1 h 15"/>
                        <a:gd name="T16" fmla="*/ 0 w 7"/>
                        <a:gd name="T17" fmla="*/ 3 h 15"/>
                        <a:gd name="T18" fmla="*/ 0 w 7"/>
                        <a:gd name="T19" fmla="*/ 10 h 15"/>
                        <a:gd name="T20" fmla="*/ 0 w 7"/>
                        <a:gd name="T21" fmla="*/ 11 h 15"/>
                        <a:gd name="T22" fmla="*/ 1 w 7"/>
                        <a:gd name="T23" fmla="*/ 12 h 15"/>
                        <a:gd name="T24" fmla="*/ 2 w 7"/>
                        <a:gd name="T25" fmla="*/ 13 h 15"/>
                        <a:gd name="T26" fmla="*/ 3 w 7"/>
                        <a:gd name="T27" fmla="*/ 15 h 15"/>
                        <a:gd name="T28" fmla="*/ 4 w 7"/>
                        <a:gd name="T29" fmla="*/ 15 h 15"/>
                        <a:gd name="T30" fmla="*/ 6 w 7"/>
                        <a:gd name="T31" fmla="*/ 13 h 15"/>
                        <a:gd name="T32" fmla="*/ 7 w 7"/>
                        <a:gd name="T33" fmla="*/ 12 h 15"/>
                        <a:gd name="T34" fmla="*/ 7 w 7"/>
                        <a:gd name="T35" fmla="*/ 11 h 15"/>
                        <a:gd name="T36" fmla="*/ 7 w 7"/>
                        <a:gd name="T37" fmla="*/ 4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" h="15">
                          <a:moveTo>
                            <a:pt x="7" y="4"/>
                          </a:moveTo>
                          <a:lnTo>
                            <a:pt x="7" y="3"/>
                          </a:lnTo>
                          <a:lnTo>
                            <a:pt x="7" y="1"/>
                          </a:lnTo>
                          <a:lnTo>
                            <a:pt x="6" y="0"/>
                          </a:lnTo>
                          <a:lnTo>
                            <a:pt x="4" y="0"/>
                          </a:lnTo>
                          <a:lnTo>
                            <a:pt x="3" y="0"/>
                          </a:lnTo>
                          <a:lnTo>
                            <a:pt x="2" y="0"/>
                          </a:lnTo>
                          <a:lnTo>
                            <a:pt x="1" y="1"/>
                          </a:lnTo>
                          <a:lnTo>
                            <a:pt x="0" y="3"/>
                          </a:lnTo>
                          <a:lnTo>
                            <a:pt x="0" y="10"/>
                          </a:lnTo>
                          <a:lnTo>
                            <a:pt x="0" y="11"/>
                          </a:lnTo>
                          <a:lnTo>
                            <a:pt x="1" y="12"/>
                          </a:lnTo>
                          <a:lnTo>
                            <a:pt x="2" y="13"/>
                          </a:lnTo>
                          <a:lnTo>
                            <a:pt x="3" y="15"/>
                          </a:lnTo>
                          <a:lnTo>
                            <a:pt x="4" y="15"/>
                          </a:lnTo>
                          <a:lnTo>
                            <a:pt x="6" y="13"/>
                          </a:lnTo>
                          <a:lnTo>
                            <a:pt x="7" y="12"/>
                          </a:lnTo>
                          <a:lnTo>
                            <a:pt x="7" y="11"/>
                          </a:lnTo>
                          <a:lnTo>
                            <a:pt x="7" y="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51" name="Group 552"/>
                  <p:cNvGrpSpPr>
                    <a:grpSpLocks/>
                  </p:cNvGrpSpPr>
                  <p:nvPr/>
                </p:nvGrpSpPr>
                <p:grpSpPr bwMode="auto">
                  <a:xfrm>
                    <a:off x="2142" y="1986"/>
                    <a:ext cx="1178" cy="308"/>
                    <a:chOff x="2142" y="1986"/>
                    <a:chExt cx="1178" cy="308"/>
                  </a:xfrm>
                </p:grpSpPr>
                <p:sp>
                  <p:nvSpPr>
                    <p:cNvPr id="158" name="Freeform 550"/>
                    <p:cNvSpPr>
                      <a:spLocks/>
                    </p:cNvSpPr>
                    <p:nvPr/>
                  </p:nvSpPr>
                  <p:spPr bwMode="auto">
                    <a:xfrm>
                      <a:off x="2142" y="1986"/>
                      <a:ext cx="1150" cy="308"/>
                    </a:xfrm>
                    <a:custGeom>
                      <a:avLst/>
                      <a:gdLst>
                        <a:gd name="T0" fmla="*/ 0 w 1150"/>
                        <a:gd name="T1" fmla="*/ 8 h 308"/>
                        <a:gd name="T2" fmla="*/ 23 w 1150"/>
                        <a:gd name="T3" fmla="*/ 71 h 308"/>
                        <a:gd name="T4" fmla="*/ 41 w 1150"/>
                        <a:gd name="T5" fmla="*/ 105 h 308"/>
                        <a:gd name="T6" fmla="*/ 81 w 1150"/>
                        <a:gd name="T7" fmla="*/ 162 h 308"/>
                        <a:gd name="T8" fmla="*/ 105 w 1150"/>
                        <a:gd name="T9" fmla="*/ 188 h 308"/>
                        <a:gd name="T10" fmla="*/ 133 w 1150"/>
                        <a:gd name="T11" fmla="*/ 212 h 308"/>
                        <a:gd name="T12" fmla="*/ 155 w 1150"/>
                        <a:gd name="T13" fmla="*/ 227 h 308"/>
                        <a:gd name="T14" fmla="*/ 198 w 1150"/>
                        <a:gd name="T15" fmla="*/ 247 h 308"/>
                        <a:gd name="T16" fmla="*/ 250 w 1150"/>
                        <a:gd name="T17" fmla="*/ 265 h 308"/>
                        <a:gd name="T18" fmla="*/ 311 w 1150"/>
                        <a:gd name="T19" fmla="*/ 280 h 308"/>
                        <a:gd name="T20" fmla="*/ 349 w 1150"/>
                        <a:gd name="T21" fmla="*/ 288 h 308"/>
                        <a:gd name="T22" fmla="*/ 416 w 1150"/>
                        <a:gd name="T23" fmla="*/ 298 h 308"/>
                        <a:gd name="T24" fmla="*/ 455 w 1150"/>
                        <a:gd name="T25" fmla="*/ 302 h 308"/>
                        <a:gd name="T26" fmla="*/ 541 w 1150"/>
                        <a:gd name="T27" fmla="*/ 307 h 308"/>
                        <a:gd name="T28" fmla="*/ 632 w 1150"/>
                        <a:gd name="T29" fmla="*/ 308 h 308"/>
                        <a:gd name="T30" fmla="*/ 716 w 1150"/>
                        <a:gd name="T31" fmla="*/ 304 h 308"/>
                        <a:gd name="T32" fmla="*/ 753 w 1150"/>
                        <a:gd name="T33" fmla="*/ 302 h 308"/>
                        <a:gd name="T34" fmla="*/ 815 w 1150"/>
                        <a:gd name="T35" fmla="*/ 292 h 308"/>
                        <a:gd name="T36" fmla="*/ 847 w 1150"/>
                        <a:gd name="T37" fmla="*/ 286 h 308"/>
                        <a:gd name="T38" fmla="*/ 898 w 1150"/>
                        <a:gd name="T39" fmla="*/ 271 h 308"/>
                        <a:gd name="T40" fmla="*/ 965 w 1150"/>
                        <a:gd name="T41" fmla="*/ 248 h 308"/>
                        <a:gd name="T42" fmla="*/ 1007 w 1150"/>
                        <a:gd name="T43" fmla="*/ 233 h 308"/>
                        <a:gd name="T44" fmla="*/ 1074 w 1150"/>
                        <a:gd name="T45" fmla="*/ 199 h 308"/>
                        <a:gd name="T46" fmla="*/ 1092 w 1150"/>
                        <a:gd name="T47" fmla="*/ 186 h 308"/>
                        <a:gd name="T48" fmla="*/ 1107 w 1150"/>
                        <a:gd name="T49" fmla="*/ 173 h 308"/>
                        <a:gd name="T50" fmla="*/ 1121 w 1150"/>
                        <a:gd name="T51" fmla="*/ 155 h 308"/>
                        <a:gd name="T52" fmla="*/ 1142 w 1150"/>
                        <a:gd name="T53" fmla="*/ 120 h 308"/>
                        <a:gd name="T54" fmla="*/ 1131 w 1150"/>
                        <a:gd name="T55" fmla="*/ 93 h 308"/>
                        <a:gd name="T56" fmla="*/ 1112 w 1150"/>
                        <a:gd name="T57" fmla="*/ 130 h 308"/>
                        <a:gd name="T58" fmla="*/ 1110 w 1150"/>
                        <a:gd name="T59" fmla="*/ 151 h 308"/>
                        <a:gd name="T60" fmla="*/ 1091 w 1150"/>
                        <a:gd name="T61" fmla="*/ 158 h 308"/>
                        <a:gd name="T62" fmla="*/ 1091 w 1150"/>
                        <a:gd name="T63" fmla="*/ 158 h 308"/>
                        <a:gd name="T64" fmla="*/ 1062 w 1150"/>
                        <a:gd name="T65" fmla="*/ 181 h 308"/>
                        <a:gd name="T66" fmla="*/ 1066 w 1150"/>
                        <a:gd name="T67" fmla="*/ 179 h 308"/>
                        <a:gd name="T68" fmla="*/ 999 w 1150"/>
                        <a:gd name="T69" fmla="*/ 212 h 308"/>
                        <a:gd name="T70" fmla="*/ 958 w 1150"/>
                        <a:gd name="T71" fmla="*/ 228 h 308"/>
                        <a:gd name="T72" fmla="*/ 889 w 1150"/>
                        <a:gd name="T73" fmla="*/ 251 h 308"/>
                        <a:gd name="T74" fmla="*/ 839 w 1150"/>
                        <a:gd name="T75" fmla="*/ 266 h 308"/>
                        <a:gd name="T76" fmla="*/ 815 w 1150"/>
                        <a:gd name="T77" fmla="*/ 282 h 308"/>
                        <a:gd name="T78" fmla="*/ 785 w 1150"/>
                        <a:gd name="T79" fmla="*/ 277 h 308"/>
                        <a:gd name="T80" fmla="*/ 734 w 1150"/>
                        <a:gd name="T81" fmla="*/ 282 h 308"/>
                        <a:gd name="T82" fmla="*/ 675 w 1150"/>
                        <a:gd name="T83" fmla="*/ 285 h 308"/>
                        <a:gd name="T84" fmla="*/ 586 w 1150"/>
                        <a:gd name="T85" fmla="*/ 286 h 308"/>
                        <a:gd name="T86" fmla="*/ 496 w 1150"/>
                        <a:gd name="T87" fmla="*/ 283 h 308"/>
                        <a:gd name="T88" fmla="*/ 435 w 1150"/>
                        <a:gd name="T89" fmla="*/ 279 h 308"/>
                        <a:gd name="T90" fmla="*/ 382 w 1150"/>
                        <a:gd name="T91" fmla="*/ 272 h 308"/>
                        <a:gd name="T92" fmla="*/ 349 w 1150"/>
                        <a:gd name="T93" fmla="*/ 277 h 308"/>
                        <a:gd name="T94" fmla="*/ 320 w 1150"/>
                        <a:gd name="T95" fmla="*/ 260 h 308"/>
                        <a:gd name="T96" fmla="*/ 258 w 1150"/>
                        <a:gd name="T97" fmla="*/ 245 h 308"/>
                        <a:gd name="T98" fmla="*/ 207 w 1150"/>
                        <a:gd name="T99" fmla="*/ 227 h 308"/>
                        <a:gd name="T100" fmla="*/ 163 w 1150"/>
                        <a:gd name="T101" fmla="*/ 206 h 308"/>
                        <a:gd name="T102" fmla="*/ 141 w 1150"/>
                        <a:gd name="T103" fmla="*/ 205 h 308"/>
                        <a:gd name="T104" fmla="*/ 133 w 1150"/>
                        <a:gd name="T105" fmla="*/ 185 h 308"/>
                        <a:gd name="T106" fmla="*/ 107 w 1150"/>
                        <a:gd name="T107" fmla="*/ 160 h 308"/>
                        <a:gd name="T108" fmla="*/ 76 w 1150"/>
                        <a:gd name="T109" fmla="*/ 120 h 308"/>
                        <a:gd name="T110" fmla="*/ 49 w 1150"/>
                        <a:gd name="T111" fmla="*/ 97 h 308"/>
                        <a:gd name="T112" fmla="*/ 43 w 1150"/>
                        <a:gd name="T113" fmla="*/ 63 h 308"/>
                        <a:gd name="T114" fmla="*/ 20 w 1150"/>
                        <a:gd name="T115" fmla="*/ 0 h 3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150" h="308">
                          <a:moveTo>
                            <a:pt x="20" y="0"/>
                          </a:moveTo>
                          <a:lnTo>
                            <a:pt x="0" y="8"/>
                          </a:lnTo>
                          <a:lnTo>
                            <a:pt x="11" y="40"/>
                          </a:lnTo>
                          <a:lnTo>
                            <a:pt x="23" y="71"/>
                          </a:lnTo>
                          <a:lnTo>
                            <a:pt x="39" y="101"/>
                          </a:lnTo>
                          <a:lnTo>
                            <a:pt x="41" y="105"/>
                          </a:lnTo>
                          <a:lnTo>
                            <a:pt x="59" y="133"/>
                          </a:lnTo>
                          <a:lnTo>
                            <a:pt x="81" y="162"/>
                          </a:lnTo>
                          <a:lnTo>
                            <a:pt x="91" y="175"/>
                          </a:lnTo>
                          <a:lnTo>
                            <a:pt x="105" y="188"/>
                          </a:lnTo>
                          <a:lnTo>
                            <a:pt x="118" y="200"/>
                          </a:lnTo>
                          <a:lnTo>
                            <a:pt x="133" y="212"/>
                          </a:lnTo>
                          <a:lnTo>
                            <a:pt x="137" y="215"/>
                          </a:lnTo>
                          <a:lnTo>
                            <a:pt x="155" y="227"/>
                          </a:lnTo>
                          <a:lnTo>
                            <a:pt x="175" y="236"/>
                          </a:lnTo>
                          <a:lnTo>
                            <a:pt x="198" y="247"/>
                          </a:lnTo>
                          <a:lnTo>
                            <a:pt x="224" y="257"/>
                          </a:lnTo>
                          <a:lnTo>
                            <a:pt x="250" y="265"/>
                          </a:lnTo>
                          <a:lnTo>
                            <a:pt x="280" y="273"/>
                          </a:lnTo>
                          <a:lnTo>
                            <a:pt x="311" y="280"/>
                          </a:lnTo>
                          <a:lnTo>
                            <a:pt x="344" y="288"/>
                          </a:lnTo>
                          <a:lnTo>
                            <a:pt x="349" y="288"/>
                          </a:lnTo>
                          <a:lnTo>
                            <a:pt x="382" y="294"/>
                          </a:lnTo>
                          <a:lnTo>
                            <a:pt x="416" y="298"/>
                          </a:lnTo>
                          <a:lnTo>
                            <a:pt x="435" y="301"/>
                          </a:lnTo>
                          <a:lnTo>
                            <a:pt x="455" y="302"/>
                          </a:lnTo>
                          <a:lnTo>
                            <a:pt x="496" y="304"/>
                          </a:lnTo>
                          <a:lnTo>
                            <a:pt x="541" y="307"/>
                          </a:lnTo>
                          <a:lnTo>
                            <a:pt x="586" y="308"/>
                          </a:lnTo>
                          <a:lnTo>
                            <a:pt x="632" y="308"/>
                          </a:lnTo>
                          <a:lnTo>
                            <a:pt x="675" y="307"/>
                          </a:lnTo>
                          <a:lnTo>
                            <a:pt x="716" y="304"/>
                          </a:lnTo>
                          <a:lnTo>
                            <a:pt x="734" y="303"/>
                          </a:lnTo>
                          <a:lnTo>
                            <a:pt x="753" y="302"/>
                          </a:lnTo>
                          <a:lnTo>
                            <a:pt x="785" y="298"/>
                          </a:lnTo>
                          <a:lnTo>
                            <a:pt x="815" y="292"/>
                          </a:lnTo>
                          <a:lnTo>
                            <a:pt x="820" y="292"/>
                          </a:lnTo>
                          <a:lnTo>
                            <a:pt x="847" y="286"/>
                          </a:lnTo>
                          <a:lnTo>
                            <a:pt x="874" y="279"/>
                          </a:lnTo>
                          <a:lnTo>
                            <a:pt x="898" y="271"/>
                          </a:lnTo>
                          <a:lnTo>
                            <a:pt x="922" y="264"/>
                          </a:lnTo>
                          <a:lnTo>
                            <a:pt x="965" y="248"/>
                          </a:lnTo>
                          <a:lnTo>
                            <a:pt x="987" y="240"/>
                          </a:lnTo>
                          <a:lnTo>
                            <a:pt x="1007" y="233"/>
                          </a:lnTo>
                          <a:lnTo>
                            <a:pt x="1043" y="217"/>
                          </a:lnTo>
                          <a:lnTo>
                            <a:pt x="1074" y="199"/>
                          </a:lnTo>
                          <a:lnTo>
                            <a:pt x="1078" y="197"/>
                          </a:lnTo>
                          <a:lnTo>
                            <a:pt x="1092" y="186"/>
                          </a:lnTo>
                          <a:lnTo>
                            <a:pt x="1107" y="174"/>
                          </a:lnTo>
                          <a:lnTo>
                            <a:pt x="1107" y="173"/>
                          </a:lnTo>
                          <a:lnTo>
                            <a:pt x="1119" y="158"/>
                          </a:lnTo>
                          <a:lnTo>
                            <a:pt x="1121" y="155"/>
                          </a:lnTo>
                          <a:lnTo>
                            <a:pt x="1132" y="138"/>
                          </a:lnTo>
                          <a:lnTo>
                            <a:pt x="1142" y="120"/>
                          </a:lnTo>
                          <a:lnTo>
                            <a:pt x="1150" y="102"/>
                          </a:lnTo>
                          <a:lnTo>
                            <a:pt x="1131" y="93"/>
                          </a:lnTo>
                          <a:lnTo>
                            <a:pt x="1121" y="112"/>
                          </a:lnTo>
                          <a:lnTo>
                            <a:pt x="1112" y="130"/>
                          </a:lnTo>
                          <a:lnTo>
                            <a:pt x="1101" y="146"/>
                          </a:lnTo>
                          <a:lnTo>
                            <a:pt x="1110" y="151"/>
                          </a:lnTo>
                          <a:lnTo>
                            <a:pt x="1103" y="143"/>
                          </a:lnTo>
                          <a:lnTo>
                            <a:pt x="1091" y="158"/>
                          </a:lnTo>
                          <a:lnTo>
                            <a:pt x="1098" y="166"/>
                          </a:lnTo>
                          <a:lnTo>
                            <a:pt x="1091" y="158"/>
                          </a:lnTo>
                          <a:lnTo>
                            <a:pt x="1077" y="170"/>
                          </a:lnTo>
                          <a:lnTo>
                            <a:pt x="1062" y="181"/>
                          </a:lnTo>
                          <a:lnTo>
                            <a:pt x="1071" y="188"/>
                          </a:lnTo>
                          <a:lnTo>
                            <a:pt x="1066" y="179"/>
                          </a:lnTo>
                          <a:lnTo>
                            <a:pt x="1035" y="197"/>
                          </a:lnTo>
                          <a:lnTo>
                            <a:pt x="999" y="212"/>
                          </a:lnTo>
                          <a:lnTo>
                            <a:pt x="978" y="219"/>
                          </a:lnTo>
                          <a:lnTo>
                            <a:pt x="958" y="228"/>
                          </a:lnTo>
                          <a:lnTo>
                            <a:pt x="913" y="243"/>
                          </a:lnTo>
                          <a:lnTo>
                            <a:pt x="889" y="251"/>
                          </a:lnTo>
                          <a:lnTo>
                            <a:pt x="865" y="259"/>
                          </a:lnTo>
                          <a:lnTo>
                            <a:pt x="839" y="266"/>
                          </a:lnTo>
                          <a:lnTo>
                            <a:pt x="811" y="272"/>
                          </a:lnTo>
                          <a:lnTo>
                            <a:pt x="815" y="282"/>
                          </a:lnTo>
                          <a:lnTo>
                            <a:pt x="815" y="271"/>
                          </a:lnTo>
                          <a:lnTo>
                            <a:pt x="785" y="277"/>
                          </a:lnTo>
                          <a:lnTo>
                            <a:pt x="751" y="280"/>
                          </a:lnTo>
                          <a:lnTo>
                            <a:pt x="734" y="282"/>
                          </a:lnTo>
                          <a:lnTo>
                            <a:pt x="716" y="283"/>
                          </a:lnTo>
                          <a:lnTo>
                            <a:pt x="675" y="285"/>
                          </a:lnTo>
                          <a:lnTo>
                            <a:pt x="632" y="286"/>
                          </a:lnTo>
                          <a:lnTo>
                            <a:pt x="586" y="286"/>
                          </a:lnTo>
                          <a:lnTo>
                            <a:pt x="541" y="285"/>
                          </a:lnTo>
                          <a:lnTo>
                            <a:pt x="496" y="283"/>
                          </a:lnTo>
                          <a:lnTo>
                            <a:pt x="455" y="280"/>
                          </a:lnTo>
                          <a:lnTo>
                            <a:pt x="435" y="279"/>
                          </a:lnTo>
                          <a:lnTo>
                            <a:pt x="418" y="277"/>
                          </a:lnTo>
                          <a:lnTo>
                            <a:pt x="382" y="272"/>
                          </a:lnTo>
                          <a:lnTo>
                            <a:pt x="349" y="266"/>
                          </a:lnTo>
                          <a:lnTo>
                            <a:pt x="349" y="277"/>
                          </a:lnTo>
                          <a:lnTo>
                            <a:pt x="352" y="267"/>
                          </a:lnTo>
                          <a:lnTo>
                            <a:pt x="320" y="260"/>
                          </a:lnTo>
                          <a:lnTo>
                            <a:pt x="288" y="253"/>
                          </a:lnTo>
                          <a:lnTo>
                            <a:pt x="258" y="245"/>
                          </a:lnTo>
                          <a:lnTo>
                            <a:pt x="232" y="236"/>
                          </a:lnTo>
                          <a:lnTo>
                            <a:pt x="207" y="227"/>
                          </a:lnTo>
                          <a:lnTo>
                            <a:pt x="184" y="217"/>
                          </a:lnTo>
                          <a:lnTo>
                            <a:pt x="163" y="206"/>
                          </a:lnTo>
                          <a:lnTo>
                            <a:pt x="145" y="194"/>
                          </a:lnTo>
                          <a:lnTo>
                            <a:pt x="141" y="205"/>
                          </a:lnTo>
                          <a:lnTo>
                            <a:pt x="149" y="197"/>
                          </a:lnTo>
                          <a:lnTo>
                            <a:pt x="133" y="185"/>
                          </a:lnTo>
                          <a:lnTo>
                            <a:pt x="120" y="173"/>
                          </a:lnTo>
                          <a:lnTo>
                            <a:pt x="107" y="160"/>
                          </a:lnTo>
                          <a:lnTo>
                            <a:pt x="96" y="146"/>
                          </a:lnTo>
                          <a:lnTo>
                            <a:pt x="76" y="120"/>
                          </a:lnTo>
                          <a:lnTo>
                            <a:pt x="57" y="89"/>
                          </a:lnTo>
                          <a:lnTo>
                            <a:pt x="49" y="97"/>
                          </a:lnTo>
                          <a:lnTo>
                            <a:pt x="59" y="93"/>
                          </a:lnTo>
                          <a:lnTo>
                            <a:pt x="43" y="63"/>
                          </a:lnTo>
                          <a:lnTo>
                            <a:pt x="31" y="32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59" name="Freeform 551"/>
                    <p:cNvSpPr>
                      <a:spLocks/>
                    </p:cNvSpPr>
                    <p:nvPr/>
                  </p:nvSpPr>
                  <p:spPr bwMode="auto">
                    <a:xfrm>
                      <a:off x="3217" y="2016"/>
                      <a:ext cx="103" cy="124"/>
                    </a:xfrm>
                    <a:custGeom>
                      <a:avLst/>
                      <a:gdLst>
                        <a:gd name="T0" fmla="*/ 103 w 103"/>
                        <a:gd name="T1" fmla="*/ 124 h 124"/>
                        <a:gd name="T2" fmla="*/ 95 w 103"/>
                        <a:gd name="T3" fmla="*/ 0 h 124"/>
                        <a:gd name="T4" fmla="*/ 0 w 103"/>
                        <a:gd name="T5" fmla="*/ 79 h 124"/>
                        <a:gd name="T6" fmla="*/ 65 w 103"/>
                        <a:gd name="T7" fmla="*/ 70 h 124"/>
                        <a:gd name="T8" fmla="*/ 103 w 103"/>
                        <a:gd name="T9" fmla="*/ 124 h 1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3" h="124">
                          <a:moveTo>
                            <a:pt x="103" y="124"/>
                          </a:moveTo>
                          <a:lnTo>
                            <a:pt x="95" y="0"/>
                          </a:lnTo>
                          <a:lnTo>
                            <a:pt x="0" y="79"/>
                          </a:lnTo>
                          <a:lnTo>
                            <a:pt x="65" y="70"/>
                          </a:lnTo>
                          <a:lnTo>
                            <a:pt x="103" y="12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52" name="Group 555"/>
                  <p:cNvGrpSpPr>
                    <a:grpSpLocks/>
                  </p:cNvGrpSpPr>
                  <p:nvPr/>
                </p:nvGrpSpPr>
                <p:grpSpPr bwMode="auto">
                  <a:xfrm>
                    <a:off x="3585" y="1157"/>
                    <a:ext cx="112" cy="639"/>
                    <a:chOff x="3585" y="1157"/>
                    <a:chExt cx="112" cy="639"/>
                  </a:xfrm>
                </p:grpSpPr>
                <p:sp>
                  <p:nvSpPr>
                    <p:cNvPr id="156" name="Rectangle 5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30" y="1157"/>
                      <a:ext cx="21" cy="566"/>
                    </a:xfrm>
                    <a:prstGeom prst="rect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57" name="Freeform 554"/>
                    <p:cNvSpPr>
                      <a:spLocks/>
                    </p:cNvSpPr>
                    <p:nvPr/>
                  </p:nvSpPr>
                  <p:spPr bwMode="auto">
                    <a:xfrm>
                      <a:off x="3585" y="1686"/>
                      <a:ext cx="112" cy="110"/>
                    </a:xfrm>
                    <a:custGeom>
                      <a:avLst/>
                      <a:gdLst>
                        <a:gd name="T0" fmla="*/ 0 w 112"/>
                        <a:gd name="T1" fmla="*/ 0 h 110"/>
                        <a:gd name="T2" fmla="*/ 57 w 112"/>
                        <a:gd name="T3" fmla="*/ 110 h 110"/>
                        <a:gd name="T4" fmla="*/ 112 w 112"/>
                        <a:gd name="T5" fmla="*/ 0 h 110"/>
                        <a:gd name="T6" fmla="*/ 57 w 112"/>
                        <a:gd name="T7" fmla="*/ 35 h 110"/>
                        <a:gd name="T8" fmla="*/ 0 w 112"/>
                        <a:gd name="T9" fmla="*/ 0 h 1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2" h="110">
                          <a:moveTo>
                            <a:pt x="0" y="0"/>
                          </a:moveTo>
                          <a:lnTo>
                            <a:pt x="57" y="110"/>
                          </a:lnTo>
                          <a:lnTo>
                            <a:pt x="112" y="0"/>
                          </a:lnTo>
                          <a:lnTo>
                            <a:pt x="57" y="3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153" name="Group 558"/>
                  <p:cNvGrpSpPr>
                    <a:grpSpLocks/>
                  </p:cNvGrpSpPr>
                  <p:nvPr/>
                </p:nvGrpSpPr>
                <p:grpSpPr bwMode="auto">
                  <a:xfrm>
                    <a:off x="4086" y="1191"/>
                    <a:ext cx="112" cy="638"/>
                    <a:chOff x="4086" y="1191"/>
                    <a:chExt cx="112" cy="638"/>
                  </a:xfrm>
                </p:grpSpPr>
                <p:sp>
                  <p:nvSpPr>
                    <p:cNvPr id="154" name="Rectangle 55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31" y="1263"/>
                      <a:ext cx="21" cy="566"/>
                    </a:xfrm>
                    <a:prstGeom prst="rect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55" name="Freeform 557"/>
                    <p:cNvSpPr>
                      <a:spLocks/>
                    </p:cNvSpPr>
                    <p:nvPr/>
                  </p:nvSpPr>
                  <p:spPr bwMode="auto">
                    <a:xfrm>
                      <a:off x="4086" y="1191"/>
                      <a:ext cx="112" cy="110"/>
                    </a:xfrm>
                    <a:custGeom>
                      <a:avLst/>
                      <a:gdLst>
                        <a:gd name="T0" fmla="*/ 112 w 112"/>
                        <a:gd name="T1" fmla="*/ 110 h 110"/>
                        <a:gd name="T2" fmla="*/ 55 w 112"/>
                        <a:gd name="T3" fmla="*/ 0 h 110"/>
                        <a:gd name="T4" fmla="*/ 0 w 112"/>
                        <a:gd name="T5" fmla="*/ 110 h 110"/>
                        <a:gd name="T6" fmla="*/ 55 w 112"/>
                        <a:gd name="T7" fmla="*/ 75 h 110"/>
                        <a:gd name="T8" fmla="*/ 112 w 112"/>
                        <a:gd name="T9" fmla="*/ 110 h 1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2" h="110">
                          <a:moveTo>
                            <a:pt x="112" y="110"/>
                          </a:moveTo>
                          <a:lnTo>
                            <a:pt x="55" y="0"/>
                          </a:lnTo>
                          <a:lnTo>
                            <a:pt x="0" y="110"/>
                          </a:lnTo>
                          <a:lnTo>
                            <a:pt x="55" y="75"/>
                          </a:lnTo>
                          <a:lnTo>
                            <a:pt x="112" y="11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fr-FR"/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223227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1650" y="0"/>
            <a:ext cx="8229600" cy="1143000"/>
          </a:xfrm>
        </p:spPr>
        <p:txBody>
          <a:bodyPr/>
          <a:lstStyle/>
          <a:p>
            <a:r>
              <a:rPr lang="fr-FR" dirty="0" err="1" smtClean="0"/>
              <a:t>Scale</a:t>
            </a:r>
            <a:r>
              <a:rPr lang="fr-FR" dirty="0" smtClean="0"/>
              <a:t> </a:t>
            </a:r>
            <a:r>
              <a:rPr lang="fr-FR" dirty="0" err="1" smtClean="0"/>
              <a:t>effect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156345" y="5437172"/>
            <a:ext cx="380523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lang="fr-FR" b="0" i="1" dirty="0" err="1" smtClean="0">
                <a:solidFill>
                  <a:schemeClr val="tx1"/>
                </a:solidFill>
                <a:latin typeface="Times New Roman" panose="02020603050405020304" pitchFamily="18" charset="0"/>
              </a:rPr>
              <a:t>Determined</a:t>
            </a:r>
            <a:r>
              <a:rPr lang="fr-FR" b="0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on a </a:t>
            </a:r>
            <a:r>
              <a:rPr lang="fr-FR" b="0" i="1" dirty="0" err="1" smtClean="0">
                <a:solidFill>
                  <a:schemeClr val="tx1"/>
                </a:solidFill>
                <a:latin typeface="Times New Roman" panose="02020603050405020304" pitchFamily="18" charset="0"/>
              </a:rPr>
              <a:t>reference</a:t>
            </a:r>
            <a:r>
              <a:rPr lang="fr-FR" b="0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fr-FR" b="0" i="1" dirty="0" err="1" smtClean="0">
                <a:solidFill>
                  <a:schemeClr val="tx1"/>
                </a:solidFill>
                <a:latin typeface="Times New Roman" panose="02020603050405020304" pitchFamily="18" charset="0"/>
              </a:rPr>
              <a:t>sample</a:t>
            </a:r>
            <a:r>
              <a:rPr lang="fr-FR" b="0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fr-FR" b="0" i="1" dirty="0" err="1" smtClean="0">
                <a:solidFill>
                  <a:schemeClr val="tx1"/>
                </a:solidFill>
                <a:latin typeface="Times New Roman" panose="02020603050405020304" pitchFamily="18" charset="0"/>
              </a:rPr>
              <a:t>with</a:t>
            </a:r>
            <a:r>
              <a:rPr lang="fr-FR" b="0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fr-FR" b="0" i="1" dirty="0" err="1" smtClean="0">
                <a:solidFill>
                  <a:schemeClr val="tx1"/>
                </a:solidFill>
                <a:latin typeface="Times New Roman" panose="02020603050405020304" pitchFamily="18" charset="0"/>
              </a:rPr>
              <a:t>small</a:t>
            </a:r>
            <a:r>
              <a:rPr lang="fr-FR" b="0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dimensions</a:t>
            </a:r>
            <a:endParaRPr lang="fr-FR" b="0" i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381000" y="1063872"/>
            <a:ext cx="814705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400" b="0" dirty="0">
                <a:solidFill>
                  <a:schemeClr val="tx1"/>
                </a:solidFill>
                <a:latin typeface="+mn-lt"/>
              </a:rPr>
              <a:t> Observation : 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for a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given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 stress amplitude value, the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higher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 the dimensions of the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testpiece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, the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lower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 the fatigue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strength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.</a:t>
            </a:r>
            <a:endParaRPr lang="fr-FR" sz="2400" b="0" dirty="0">
              <a:solidFill>
                <a:schemeClr val="tx1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sz="2400" b="0" dirty="0">
              <a:solidFill>
                <a:schemeClr val="tx1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400" b="0" dirty="0">
                <a:solidFill>
                  <a:schemeClr val="tx1"/>
                </a:solidFill>
                <a:latin typeface="+mn-lt"/>
              </a:rPr>
              <a:t> Causes 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sz="2400" b="0" dirty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mechanical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;</a:t>
            </a:r>
            <a:endParaRPr lang="fr-FR" sz="2400" b="0" dirty="0">
              <a:solidFill>
                <a:schemeClr val="tx1"/>
              </a:solidFill>
              <a:latin typeface="+mn-lt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sz="2400" b="0" dirty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probabilistic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.</a:t>
            </a:r>
            <a:endParaRPr lang="fr-FR" sz="2400" b="0" dirty="0">
              <a:solidFill>
                <a:schemeClr val="tx1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400" b="0" dirty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Scale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effect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400" b="0" smtClean="0">
                <a:solidFill>
                  <a:schemeClr val="tx1"/>
                </a:solidFill>
                <a:latin typeface="+mn-lt"/>
              </a:rPr>
              <a:t>coefficient :</a:t>
            </a:r>
            <a:endParaRPr lang="fr-FR" sz="2400" b="0" dirty="0">
              <a:solidFill>
                <a:schemeClr val="tx1"/>
              </a:solidFill>
              <a:latin typeface="+mn-lt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fr-FR" sz="2400" b="0" dirty="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176571"/>
              </p:ext>
            </p:extLst>
          </p:nvPr>
        </p:nvGraphicFramePr>
        <p:xfrm>
          <a:off x="6115049" y="3095330"/>
          <a:ext cx="1828223" cy="1391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6" name="Équation" r:id="rId3" imgW="698400" imgH="533160" progId="Equation.3">
                  <p:embed/>
                </p:oleObj>
              </mc:Choice>
              <mc:Fallback>
                <p:oleObj name="Équation" r:id="rId3" imgW="69840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49" y="3095330"/>
                        <a:ext cx="1828223" cy="1391941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reeform 8"/>
          <p:cNvSpPr>
            <a:spLocks/>
          </p:cNvSpPr>
          <p:nvPr/>
        </p:nvSpPr>
        <p:spPr bwMode="auto">
          <a:xfrm>
            <a:off x="6904327" y="3897533"/>
            <a:ext cx="973137" cy="577850"/>
          </a:xfrm>
          <a:custGeom>
            <a:avLst/>
            <a:gdLst>
              <a:gd name="T0" fmla="*/ 1096266612 w 613"/>
              <a:gd name="T1" fmla="*/ 32762825 h 364"/>
              <a:gd name="T2" fmla="*/ 556953451 w 613"/>
              <a:gd name="T3" fmla="*/ 10080625 h 364"/>
              <a:gd name="T4" fmla="*/ 189010828 w 613"/>
              <a:gd name="T5" fmla="*/ 32762825 h 364"/>
              <a:gd name="T6" fmla="*/ 80644959 w 613"/>
              <a:gd name="T7" fmla="*/ 141128750 h 364"/>
              <a:gd name="T8" fmla="*/ 37801531 w 613"/>
              <a:gd name="T9" fmla="*/ 269657513 h 364"/>
              <a:gd name="T10" fmla="*/ 60483719 w 613"/>
              <a:gd name="T11" fmla="*/ 637600325 h 364"/>
              <a:gd name="T12" fmla="*/ 556953451 w 613"/>
              <a:gd name="T13" fmla="*/ 917336875 h 364"/>
              <a:gd name="T14" fmla="*/ 1312999938 w 613"/>
              <a:gd name="T15" fmla="*/ 897175625 h 364"/>
              <a:gd name="T16" fmla="*/ 1486891424 w 613"/>
              <a:gd name="T17" fmla="*/ 745966250 h 364"/>
              <a:gd name="T18" fmla="*/ 1464209235 w 613"/>
              <a:gd name="T19" fmla="*/ 246975313 h 364"/>
              <a:gd name="T20" fmla="*/ 1398685206 w 613"/>
              <a:gd name="T21" fmla="*/ 95765938 h 364"/>
              <a:gd name="T22" fmla="*/ 1096266612 w 613"/>
              <a:gd name="T23" fmla="*/ 32762825 h 3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613" h="364">
                <a:moveTo>
                  <a:pt x="435" y="13"/>
                </a:moveTo>
                <a:cubicBezTo>
                  <a:pt x="364" y="10"/>
                  <a:pt x="292" y="4"/>
                  <a:pt x="221" y="4"/>
                </a:cubicBezTo>
                <a:cubicBezTo>
                  <a:pt x="172" y="4"/>
                  <a:pt x="122" y="0"/>
                  <a:pt x="75" y="13"/>
                </a:cubicBezTo>
                <a:cubicBezTo>
                  <a:pt x="55" y="18"/>
                  <a:pt x="32" y="56"/>
                  <a:pt x="32" y="56"/>
                </a:cubicBezTo>
                <a:cubicBezTo>
                  <a:pt x="26" y="73"/>
                  <a:pt x="21" y="90"/>
                  <a:pt x="15" y="107"/>
                </a:cubicBezTo>
                <a:cubicBezTo>
                  <a:pt x="0" y="153"/>
                  <a:pt x="14" y="205"/>
                  <a:pt x="24" y="253"/>
                </a:cubicBezTo>
                <a:cubicBezTo>
                  <a:pt x="43" y="339"/>
                  <a:pt x="152" y="355"/>
                  <a:pt x="221" y="364"/>
                </a:cubicBezTo>
                <a:cubicBezTo>
                  <a:pt x="321" y="361"/>
                  <a:pt x="421" y="364"/>
                  <a:pt x="521" y="356"/>
                </a:cubicBezTo>
                <a:cubicBezTo>
                  <a:pt x="551" y="354"/>
                  <a:pt x="590" y="296"/>
                  <a:pt x="590" y="296"/>
                </a:cubicBezTo>
                <a:cubicBezTo>
                  <a:pt x="613" y="222"/>
                  <a:pt x="603" y="171"/>
                  <a:pt x="581" y="98"/>
                </a:cubicBezTo>
                <a:cubicBezTo>
                  <a:pt x="575" y="78"/>
                  <a:pt x="574" y="53"/>
                  <a:pt x="555" y="38"/>
                </a:cubicBezTo>
                <a:cubicBezTo>
                  <a:pt x="523" y="12"/>
                  <a:pt x="475" y="20"/>
                  <a:pt x="435" y="13"/>
                </a:cubicBezTo>
                <a:close/>
              </a:path>
            </a:pathLst>
          </a:custGeom>
          <a:noFill/>
          <a:ln w="38100" cap="flat" cmpd="sng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3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" name="Flèche droite 2"/>
          <p:cNvSpPr/>
          <p:nvPr/>
        </p:nvSpPr>
        <p:spPr>
          <a:xfrm rot="5400000">
            <a:off x="6923556" y="4798160"/>
            <a:ext cx="934677" cy="343347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81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75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575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2333"/>
            <a:ext cx="8229600" cy="1143000"/>
          </a:xfrm>
        </p:spPr>
        <p:txBody>
          <a:bodyPr/>
          <a:lstStyle/>
          <a:p>
            <a:r>
              <a:rPr lang="fr-FR" dirty="0" err="1" smtClean="0"/>
              <a:t>Scale</a:t>
            </a:r>
            <a:r>
              <a:rPr lang="fr-FR" dirty="0" smtClean="0"/>
              <a:t> </a:t>
            </a:r>
            <a:r>
              <a:rPr lang="fr-FR" dirty="0" err="1" smtClean="0"/>
              <a:t>effect</a:t>
            </a:r>
            <a:r>
              <a:rPr lang="fr-FR" dirty="0" smtClean="0"/>
              <a:t>: stress gradient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pSp>
        <p:nvGrpSpPr>
          <p:cNvPr id="30" name="Groupe 29"/>
          <p:cNvGrpSpPr/>
          <p:nvPr/>
        </p:nvGrpSpPr>
        <p:grpSpPr>
          <a:xfrm>
            <a:off x="1000125" y="1004570"/>
            <a:ext cx="7234238" cy="3406775"/>
            <a:chOff x="1009650" y="1423988"/>
            <a:chExt cx="7234238" cy="340677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1387475" y="1984375"/>
              <a:ext cx="6207125" cy="914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" name="Line 4"/>
            <p:cNvSpPr>
              <a:spLocks noChangeShapeType="1"/>
            </p:cNvSpPr>
            <p:nvPr/>
          </p:nvSpPr>
          <p:spPr bwMode="auto">
            <a:xfrm>
              <a:off x="1358900" y="1970088"/>
              <a:ext cx="6205538" cy="1588"/>
            </a:xfrm>
            <a:prstGeom prst="line">
              <a:avLst/>
            </a:prstGeom>
            <a:ln/>
            <a:ex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7034213" y="1943100"/>
              <a:ext cx="477838" cy="925513"/>
              <a:chOff x="4449" y="1260"/>
              <a:chExt cx="301" cy="583"/>
            </a:xfrm>
          </p:grpSpPr>
          <p:sp>
            <p:nvSpPr>
              <p:cNvPr id="8" name="Line 6"/>
              <p:cNvSpPr>
                <a:spLocks noChangeShapeType="1"/>
              </p:cNvSpPr>
              <p:nvPr/>
            </p:nvSpPr>
            <p:spPr bwMode="auto">
              <a:xfrm>
                <a:off x="4449" y="1260"/>
                <a:ext cx="0" cy="583"/>
              </a:xfrm>
              <a:prstGeom prst="lin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  <a:shade val="30000"/>
                      <a:satMod val="115000"/>
                    </a:schemeClr>
                  </a:gs>
                  <a:gs pos="50000">
                    <a:schemeClr val="bg1">
                      <a:lumMod val="8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8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9" name="Text Box 7"/>
              <p:cNvSpPr txBox="1">
                <a:spLocks noChangeArrowheads="1"/>
              </p:cNvSpPr>
              <p:nvPr/>
            </p:nvSpPr>
            <p:spPr bwMode="auto">
              <a:xfrm>
                <a:off x="4506" y="1416"/>
                <a:ext cx="244" cy="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fr-FR"/>
                </a:defPPr>
              </a:lstStyle>
              <a:p>
                <a:r>
                  <a:rPr lang="fr-F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fr-FR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</p:grp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1358900" y="2871788"/>
              <a:ext cx="6205538" cy="1588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11" name="Group 9"/>
            <p:cNvGrpSpPr>
              <a:grpSpLocks/>
            </p:cNvGrpSpPr>
            <p:nvPr/>
          </p:nvGrpSpPr>
          <p:grpSpPr bwMode="auto">
            <a:xfrm>
              <a:off x="1401763" y="3184525"/>
              <a:ext cx="6224587" cy="1638300"/>
              <a:chOff x="883" y="2006"/>
              <a:chExt cx="3921" cy="1032"/>
            </a:xfrm>
          </p:grpSpPr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>
                <a:off x="911" y="2008"/>
                <a:ext cx="3893" cy="102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  <a:shade val="30000"/>
                      <a:satMod val="115000"/>
                    </a:schemeClr>
                  </a:gs>
                  <a:gs pos="50000">
                    <a:schemeClr val="bg1">
                      <a:lumMod val="8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8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3" name="Line 11"/>
              <p:cNvSpPr>
                <a:spLocks noChangeShapeType="1"/>
              </p:cNvSpPr>
              <p:nvPr/>
            </p:nvSpPr>
            <p:spPr bwMode="auto">
              <a:xfrm>
                <a:off x="883" y="3037"/>
                <a:ext cx="3909" cy="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grpSp>
            <p:nvGrpSpPr>
              <p:cNvPr id="14" name="Group 12"/>
              <p:cNvGrpSpPr>
                <a:grpSpLocks/>
              </p:cNvGrpSpPr>
              <p:nvPr/>
            </p:nvGrpSpPr>
            <p:grpSpPr bwMode="auto">
              <a:xfrm>
                <a:off x="4452" y="2007"/>
                <a:ext cx="283" cy="1031"/>
                <a:chOff x="4451" y="1853"/>
                <a:chExt cx="283" cy="756"/>
              </a:xfrm>
            </p:grpSpPr>
            <p:sp>
              <p:nvSpPr>
                <p:cNvPr id="16" name="Line 13"/>
                <p:cNvSpPr>
                  <a:spLocks noChangeShapeType="1"/>
                </p:cNvSpPr>
                <p:nvPr/>
              </p:nvSpPr>
              <p:spPr bwMode="auto">
                <a:xfrm>
                  <a:off x="4451" y="1853"/>
                  <a:ext cx="1" cy="756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17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4490" y="2130"/>
                  <a:ext cx="244" cy="19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b="1">
                      <a:solidFill>
                        <a:srgbClr val="000099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b="1">
                      <a:solidFill>
                        <a:srgbClr val="000099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b="1">
                      <a:solidFill>
                        <a:srgbClr val="000099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b="1">
                      <a:solidFill>
                        <a:srgbClr val="000099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b="1">
                      <a:solidFill>
                        <a:srgbClr val="000099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b="1">
                      <a:solidFill>
                        <a:srgbClr val="000099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b="1">
                      <a:solidFill>
                        <a:srgbClr val="000099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b="1">
                      <a:solidFill>
                        <a:srgbClr val="000099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spcBef>
                      <a:spcPts val="500"/>
                    </a:spcBef>
                    <a:spcAft>
                      <a:spcPts val="500"/>
                    </a:spcAft>
                    <a:defRPr b="1">
                      <a:solidFill>
                        <a:srgbClr val="000099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r>
                    <a:rPr lang="fr-FR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h</a:t>
                  </a:r>
                  <a:r>
                    <a:rPr lang="fr-FR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rPr>
                    <a:t>2</a:t>
                  </a:r>
                  <a:endParaRPr lang="fr-FR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" name="Line 15"/>
              <p:cNvSpPr>
                <a:spLocks noChangeShapeType="1"/>
              </p:cNvSpPr>
              <p:nvPr/>
            </p:nvSpPr>
            <p:spPr bwMode="auto">
              <a:xfrm>
                <a:off x="883" y="2006"/>
                <a:ext cx="3909" cy="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3182938" y="1439863"/>
              <a:ext cx="2979737" cy="1414462"/>
              <a:chOff x="2005" y="907"/>
              <a:chExt cx="1877" cy="891"/>
            </a:xfrm>
          </p:grpSpPr>
          <p:sp>
            <p:nvSpPr>
              <p:cNvPr id="19" name="Line 18"/>
              <p:cNvSpPr>
                <a:spLocks noChangeShapeType="1"/>
              </p:cNvSpPr>
              <p:nvPr/>
            </p:nvSpPr>
            <p:spPr bwMode="auto">
              <a:xfrm flipV="1">
                <a:off x="2005" y="1241"/>
                <a:ext cx="1620" cy="557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20" name="Text Box 19"/>
              <p:cNvSpPr txBox="1">
                <a:spLocks noChangeArrowheads="1"/>
              </p:cNvSpPr>
              <p:nvPr/>
            </p:nvSpPr>
            <p:spPr bwMode="auto">
              <a:xfrm>
                <a:off x="3546" y="907"/>
                <a:ext cx="336" cy="3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CC33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fr-FR" sz="2800">
                    <a:solidFill>
                      <a:schemeClr val="tx1"/>
                    </a:solidFill>
                    <a:latin typeface="Symbol" panose="05050102010706020507" pitchFamily="18" charset="2"/>
                  </a:rPr>
                  <a:t>s</a:t>
                </a:r>
                <a:r>
                  <a:rPr lang="fr-FR" sz="2800" baseline="-250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n</a:t>
                </a:r>
                <a:endParaRPr lang="fr-FR" sz="28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Group 20"/>
            <p:cNvGrpSpPr>
              <a:grpSpLocks/>
            </p:cNvGrpSpPr>
            <p:nvPr/>
          </p:nvGrpSpPr>
          <p:grpSpPr bwMode="auto">
            <a:xfrm>
              <a:off x="1009650" y="1423988"/>
              <a:ext cx="7234238" cy="584200"/>
              <a:chOff x="636" y="957"/>
              <a:chExt cx="4557" cy="368"/>
            </a:xfrm>
          </p:grpSpPr>
          <p:grpSp>
            <p:nvGrpSpPr>
              <p:cNvPr id="22" name="Group 21"/>
              <p:cNvGrpSpPr>
                <a:grpSpLocks/>
              </p:cNvGrpSpPr>
              <p:nvPr/>
            </p:nvGrpSpPr>
            <p:grpSpPr bwMode="auto">
              <a:xfrm>
                <a:off x="636" y="957"/>
                <a:ext cx="4557" cy="368"/>
                <a:chOff x="636" y="957"/>
                <a:chExt cx="4557" cy="368"/>
              </a:xfrm>
            </p:grpSpPr>
            <p:sp>
              <p:nvSpPr>
                <p:cNvPr id="24" name="AutoShape 22"/>
                <p:cNvSpPr>
                  <a:spLocks noChangeArrowheads="1"/>
                </p:cNvSpPr>
                <p:nvPr/>
              </p:nvSpPr>
              <p:spPr bwMode="auto">
                <a:xfrm>
                  <a:off x="4645" y="957"/>
                  <a:ext cx="548" cy="368"/>
                </a:xfrm>
                <a:custGeom>
                  <a:avLst/>
                  <a:gdLst>
                    <a:gd name="T0" fmla="*/ 7 w 21600"/>
                    <a:gd name="T1" fmla="*/ 0 h 21600"/>
                    <a:gd name="T2" fmla="*/ 2 w 21600"/>
                    <a:gd name="T3" fmla="*/ 3 h 21600"/>
                    <a:gd name="T4" fmla="*/ 7 w 21600"/>
                    <a:gd name="T5" fmla="*/ 2 h 21600"/>
                    <a:gd name="T6" fmla="*/ 16 w 21600"/>
                    <a:gd name="T7" fmla="*/ 4 h 21600"/>
                    <a:gd name="T8" fmla="*/ 12 w 21600"/>
                    <a:gd name="T9" fmla="*/ 5 h 21600"/>
                    <a:gd name="T10" fmla="*/ 9 w 21600"/>
                    <a:gd name="T11" fmla="*/ 3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3153 w 21600"/>
                    <a:gd name="T19" fmla="*/ 3170 h 21600"/>
                    <a:gd name="T20" fmla="*/ 18447 w 21600"/>
                    <a:gd name="T21" fmla="*/ 18430 h 216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1600" h="21600">
                      <a:moveTo>
                        <a:pt x="16199" y="11327"/>
                      </a:moveTo>
                      <a:cubicBezTo>
                        <a:pt x="16216" y="11152"/>
                        <a:pt x="16225" y="10976"/>
                        <a:pt x="16225" y="10800"/>
                      </a:cubicBezTo>
                      <a:cubicBezTo>
                        <a:pt x="16225" y="7803"/>
                        <a:pt x="13796" y="5375"/>
                        <a:pt x="10800" y="5375"/>
                      </a:cubicBezTo>
                      <a:cubicBezTo>
                        <a:pt x="7803" y="5375"/>
                        <a:pt x="5375" y="7803"/>
                        <a:pt x="5375" y="10800"/>
                      </a:cubicBezTo>
                      <a:lnTo>
                        <a:pt x="0" y="10800"/>
                      </a:ln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4" y="0"/>
                        <a:pt x="21600" y="4835"/>
                        <a:pt x="21600" y="10800"/>
                      </a:cubicBezTo>
                      <a:cubicBezTo>
                        <a:pt x="21600" y="11150"/>
                        <a:pt x="21582" y="11501"/>
                        <a:pt x="21548" y="11850"/>
                      </a:cubicBezTo>
                      <a:lnTo>
                        <a:pt x="24235" y="12113"/>
                      </a:lnTo>
                      <a:lnTo>
                        <a:pt x="18350" y="16951"/>
                      </a:lnTo>
                      <a:lnTo>
                        <a:pt x="13512" y="11065"/>
                      </a:lnTo>
                      <a:lnTo>
                        <a:pt x="16199" y="1132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round/>
                  <a:headEnd/>
                  <a:tailEnd/>
                </a:ln>
                <a:effectLst/>
                <a:scene3d>
                  <a:camera prst="legacyPerspectiveBottom"/>
                  <a:lightRig rig="legacyFlat3" dir="t"/>
                </a:scene3d>
                <a:sp3d extrusionH="887400" prstMaterial="legacyMatte">
                  <a:bevelT w="13500" h="13500" prst="angle"/>
                  <a:bevelB w="13500" h="13500" prst="angle"/>
                  <a:extrusionClr>
                    <a:schemeClr val="bg2"/>
                  </a:extrusionClr>
                  <a:contourClr>
                    <a:schemeClr val="bg2"/>
                  </a:contourClr>
                </a:sp3d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/>
                <a:p>
                  <a:endParaRPr lang="fr-FR"/>
                </a:p>
              </p:txBody>
            </p:sp>
            <p:sp>
              <p:nvSpPr>
                <p:cNvPr id="25" name="AutoShape 23"/>
                <p:cNvSpPr>
                  <a:spLocks noChangeArrowheads="1"/>
                </p:cNvSpPr>
                <p:nvPr/>
              </p:nvSpPr>
              <p:spPr bwMode="auto">
                <a:xfrm flipH="1">
                  <a:off x="636" y="957"/>
                  <a:ext cx="548" cy="368"/>
                </a:xfrm>
                <a:custGeom>
                  <a:avLst/>
                  <a:gdLst>
                    <a:gd name="T0" fmla="*/ 7 w 21600"/>
                    <a:gd name="T1" fmla="*/ 0 h 21600"/>
                    <a:gd name="T2" fmla="*/ 2 w 21600"/>
                    <a:gd name="T3" fmla="*/ 3 h 21600"/>
                    <a:gd name="T4" fmla="*/ 7 w 21600"/>
                    <a:gd name="T5" fmla="*/ 2 h 21600"/>
                    <a:gd name="T6" fmla="*/ 16 w 21600"/>
                    <a:gd name="T7" fmla="*/ 4 h 21600"/>
                    <a:gd name="T8" fmla="*/ 12 w 21600"/>
                    <a:gd name="T9" fmla="*/ 5 h 21600"/>
                    <a:gd name="T10" fmla="*/ 9 w 21600"/>
                    <a:gd name="T11" fmla="*/ 3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3153 w 21600"/>
                    <a:gd name="T19" fmla="*/ 3170 h 21600"/>
                    <a:gd name="T20" fmla="*/ 18447 w 21600"/>
                    <a:gd name="T21" fmla="*/ 18430 h 216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1600" h="21600">
                      <a:moveTo>
                        <a:pt x="16199" y="11327"/>
                      </a:moveTo>
                      <a:cubicBezTo>
                        <a:pt x="16216" y="11152"/>
                        <a:pt x="16225" y="10976"/>
                        <a:pt x="16225" y="10800"/>
                      </a:cubicBezTo>
                      <a:cubicBezTo>
                        <a:pt x="16225" y="7803"/>
                        <a:pt x="13796" y="5375"/>
                        <a:pt x="10800" y="5375"/>
                      </a:cubicBezTo>
                      <a:cubicBezTo>
                        <a:pt x="7803" y="5375"/>
                        <a:pt x="5375" y="7803"/>
                        <a:pt x="5375" y="10800"/>
                      </a:cubicBezTo>
                      <a:lnTo>
                        <a:pt x="0" y="10800"/>
                      </a:ln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4" y="0"/>
                        <a:pt x="21600" y="4835"/>
                        <a:pt x="21600" y="10800"/>
                      </a:cubicBezTo>
                      <a:cubicBezTo>
                        <a:pt x="21600" y="11150"/>
                        <a:pt x="21582" y="11501"/>
                        <a:pt x="21548" y="11850"/>
                      </a:cubicBezTo>
                      <a:lnTo>
                        <a:pt x="24235" y="12113"/>
                      </a:lnTo>
                      <a:lnTo>
                        <a:pt x="18350" y="16951"/>
                      </a:lnTo>
                      <a:lnTo>
                        <a:pt x="13512" y="11065"/>
                      </a:lnTo>
                      <a:lnTo>
                        <a:pt x="16199" y="1132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>
                  <a:round/>
                  <a:headEnd/>
                  <a:tailEnd/>
                </a:ln>
                <a:effectLst/>
                <a:scene3d>
                  <a:camera prst="legacyPerspectiveBottom"/>
                  <a:lightRig rig="legacyFlat3" dir="t"/>
                </a:scene3d>
                <a:sp3d extrusionH="887400" prstMaterial="legacyMatte">
                  <a:bevelT w="13500" h="13500" prst="angle"/>
                  <a:bevelB w="13500" h="13500" prst="angle"/>
                  <a:extrusionClr>
                    <a:schemeClr val="bg2"/>
                  </a:extrusionClr>
                  <a:contourClr>
                    <a:schemeClr val="bg2"/>
                  </a:contourClr>
                </a:sp3d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flatTx/>
                </a:bodyPr>
                <a:lstStyle/>
                <a:p>
                  <a:endParaRPr lang="fr-FR"/>
                </a:p>
              </p:txBody>
            </p:sp>
          </p:grpSp>
          <p:sp>
            <p:nvSpPr>
              <p:cNvPr id="23" name="Text Box 24"/>
              <p:cNvSpPr txBox="1">
                <a:spLocks noChangeArrowheads="1"/>
              </p:cNvSpPr>
              <p:nvPr/>
            </p:nvSpPr>
            <p:spPr bwMode="auto">
              <a:xfrm>
                <a:off x="2442" y="1024"/>
                <a:ext cx="100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fr-FR" dirty="0" smtClean="0">
                    <a:latin typeface="+mn-lt"/>
                  </a:rPr>
                  <a:t>Plane </a:t>
                </a:r>
                <a:r>
                  <a:rPr lang="fr-FR" dirty="0" err="1" smtClean="0">
                    <a:latin typeface="+mn-lt"/>
                  </a:rPr>
                  <a:t>bending</a:t>
                </a:r>
                <a:endParaRPr lang="fr-FR" sz="1200" dirty="0">
                  <a:latin typeface="+mn-lt"/>
                </a:endParaRPr>
              </a:p>
            </p:txBody>
          </p:sp>
        </p:grpSp>
        <p:grpSp>
          <p:nvGrpSpPr>
            <p:cNvPr id="26" name="Group 26"/>
            <p:cNvGrpSpPr>
              <a:grpSpLocks/>
            </p:cNvGrpSpPr>
            <p:nvPr/>
          </p:nvGrpSpPr>
          <p:grpSpPr bwMode="auto">
            <a:xfrm>
              <a:off x="3159125" y="2708275"/>
              <a:ext cx="3021013" cy="2122488"/>
              <a:chOff x="1990" y="1706"/>
              <a:chExt cx="1903" cy="1337"/>
            </a:xfrm>
          </p:grpSpPr>
          <p:sp>
            <p:nvSpPr>
              <p:cNvPr id="27" name="Text Box 27"/>
              <p:cNvSpPr txBox="1">
                <a:spLocks noChangeArrowheads="1"/>
              </p:cNvSpPr>
              <p:nvPr/>
            </p:nvSpPr>
            <p:spPr bwMode="auto">
              <a:xfrm>
                <a:off x="3557" y="1706"/>
                <a:ext cx="336" cy="3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fr-FR" sz="2800">
                    <a:solidFill>
                      <a:schemeClr val="tx1"/>
                    </a:solidFill>
                    <a:latin typeface="Symbol" panose="05050102010706020507" pitchFamily="18" charset="2"/>
                  </a:rPr>
                  <a:t>s</a:t>
                </a:r>
                <a:r>
                  <a:rPr lang="fr-FR" sz="2800" baseline="-2500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n</a:t>
                </a:r>
                <a:endParaRPr lang="fr-FR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Line 28"/>
              <p:cNvSpPr>
                <a:spLocks noChangeShapeType="1"/>
              </p:cNvSpPr>
              <p:nvPr/>
            </p:nvSpPr>
            <p:spPr bwMode="auto">
              <a:xfrm flipV="1">
                <a:off x="1990" y="2014"/>
                <a:ext cx="1628" cy="1029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</p:grpSp>
      <p:sp>
        <p:nvSpPr>
          <p:cNvPr id="29" name="Text Box 25"/>
          <p:cNvSpPr txBox="1">
            <a:spLocks noChangeArrowheads="1"/>
          </p:cNvSpPr>
          <p:nvPr/>
        </p:nvSpPr>
        <p:spPr bwMode="auto">
          <a:xfrm>
            <a:off x="280194" y="4522122"/>
            <a:ext cx="858361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1905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b="0" dirty="0">
                <a:solidFill>
                  <a:schemeClr val="tx1"/>
                </a:solidFill>
                <a:latin typeface="+mn-lt"/>
              </a:rPr>
              <a:t> 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Difference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in stress gradients:</a:t>
            </a:r>
            <a:endParaRPr lang="fr-FR" sz="2000" b="0" dirty="0">
              <a:solidFill>
                <a:schemeClr val="tx1"/>
              </a:solidFill>
              <a:latin typeface="+mn-lt"/>
            </a:endParaRPr>
          </a:p>
          <a:p>
            <a:pPr marL="476250" lvl="1" indent="-285750" algn="l">
              <a:buFont typeface="Arial" panose="020B0604020202020204" pitchFamily="34" charset="0"/>
              <a:buChar char="•"/>
            </a:pPr>
            <a:r>
              <a:rPr lang="fr-FR" sz="2000" b="0" dirty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small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thickness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 high gradient. The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less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loaded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layers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 support the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highly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loaded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 surface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layers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;</a:t>
            </a:r>
            <a:endParaRPr lang="fr-FR" sz="2000" b="0" dirty="0">
              <a:solidFill>
                <a:schemeClr val="tx1"/>
              </a:solidFill>
              <a:latin typeface="+mn-lt"/>
              <a:sym typeface="Symbol" panose="05050102010706020507" pitchFamily="18" charset="2"/>
            </a:endParaRPr>
          </a:p>
          <a:p>
            <a:pPr marL="476250" lvl="1" indent="-285750" algn="l">
              <a:buFont typeface="Arial" panose="020B0604020202020204" pitchFamily="34" charset="0"/>
              <a:buChar char="•"/>
            </a:pPr>
            <a:r>
              <a:rPr lang="fr-FR" sz="2000" b="0" dirty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high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thickness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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small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 gradient. All the surface layer are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nearly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loaded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 in a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similar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way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 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loss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 in fatigue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  <a:sym typeface="Symbol" panose="05050102010706020507" pitchFamily="18" charset="2"/>
              </a:rPr>
              <a:t>resistance</a:t>
            </a:r>
            <a:endParaRPr lang="fr-FR" sz="20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318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Scale</a:t>
            </a:r>
            <a:r>
              <a:rPr lang="fr-FR" dirty="0" smtClean="0"/>
              <a:t> </a:t>
            </a:r>
            <a:r>
              <a:rPr lang="fr-FR" dirty="0" err="1" smtClean="0"/>
              <a:t>effect</a:t>
            </a:r>
            <a:r>
              <a:rPr lang="fr-FR" dirty="0" smtClean="0"/>
              <a:t>: </a:t>
            </a:r>
            <a:r>
              <a:rPr lang="fr-FR" dirty="0" err="1" smtClean="0"/>
              <a:t>probabilistic</a:t>
            </a:r>
            <a:r>
              <a:rPr lang="fr-FR" dirty="0" smtClean="0"/>
              <a:t> aspect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larger the dimensions of a </a:t>
            </a:r>
            <a:r>
              <a:rPr lang="en-US" dirty="0" smtClean="0"/>
              <a:t>component (volume</a:t>
            </a:r>
            <a:r>
              <a:rPr lang="en-US" dirty="0"/>
              <a:t>, area), the more likely it is to have defects that behave as privileged </a:t>
            </a:r>
            <a:r>
              <a:rPr lang="en-US" dirty="0" smtClean="0"/>
              <a:t>initiation </a:t>
            </a:r>
            <a:r>
              <a:rPr lang="en-US" dirty="0"/>
              <a:t>sites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252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Influence of surface </a:t>
            </a:r>
            <a:r>
              <a:rPr lang="fr-FR" dirty="0" err="1"/>
              <a:t>finishing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pic>
        <p:nvPicPr>
          <p:cNvPr id="5" name="Picture 7" descr="estasurf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593" y="1143000"/>
            <a:ext cx="6571589" cy="563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088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Influence of surface </a:t>
            </a:r>
            <a:r>
              <a:rPr lang="fr-FR" dirty="0" err="1"/>
              <a:t>finishing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777449" y="2348935"/>
            <a:ext cx="781675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pPr algn="l"/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Surface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finishing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 factor:</a:t>
            </a:r>
            <a:endParaRPr lang="fr-FR" sz="2400" b="0" dirty="0">
              <a:solidFill>
                <a:schemeClr val="tx1"/>
              </a:solidFill>
              <a:latin typeface="+mn-lt"/>
            </a:endParaRPr>
          </a:p>
          <a:p>
            <a:pPr algn="l">
              <a:buFont typeface="Monotype Sorts" pitchFamily="2" charset="2"/>
              <a:buNone/>
            </a:pP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with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400" b="0" dirty="0">
                <a:solidFill>
                  <a:schemeClr val="tx1"/>
                </a:solidFill>
                <a:latin typeface="+mn-lt"/>
              </a:rPr>
              <a:t>:</a:t>
            </a:r>
          </a:p>
          <a:p>
            <a:pPr algn="l">
              <a:buFont typeface="Monotype Sorts" pitchFamily="2" charset="2"/>
              <a:buNone/>
            </a:pP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fatigue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limit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with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 the surface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finishing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under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consideration</a:t>
            </a:r>
            <a:r>
              <a:rPr lang="fr-FR" sz="2400" b="0" dirty="0">
                <a:solidFill>
                  <a:schemeClr val="tx1"/>
                </a:solidFill>
                <a:latin typeface="+mn-lt"/>
              </a:rPr>
              <a:t> ;</a:t>
            </a:r>
          </a:p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fr-FR" sz="2400" b="0" dirty="0">
                <a:solidFill>
                  <a:schemeClr val="tx1"/>
                </a:solidFill>
                <a:latin typeface="+mn-lt"/>
              </a:rPr>
              <a:t> 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fatigue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imit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with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 a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reference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 surface </a:t>
            </a:r>
            <a:r>
              <a:rPr lang="fr-FR" sz="2400" b="0" dirty="0" err="1" smtClean="0">
                <a:solidFill>
                  <a:schemeClr val="tx1"/>
                </a:solidFill>
                <a:latin typeface="+mn-lt"/>
              </a:rPr>
              <a:t>finishing</a:t>
            </a:r>
            <a:r>
              <a:rPr lang="fr-FR" sz="2400" b="0" dirty="0" smtClean="0">
                <a:solidFill>
                  <a:schemeClr val="tx1"/>
                </a:solidFill>
                <a:latin typeface="+mn-lt"/>
              </a:rPr>
              <a:t>.</a:t>
            </a:r>
            <a:endParaRPr lang="fr-FR" sz="2400" b="0" dirty="0">
              <a:solidFill>
                <a:schemeClr val="tx1"/>
              </a:solidFill>
              <a:latin typeface="+mn-lt"/>
            </a:endParaRPr>
          </a:p>
          <a:p>
            <a:pPr algn="l">
              <a:spcBef>
                <a:spcPct val="0"/>
              </a:spcBef>
              <a:spcAft>
                <a:spcPct val="0"/>
              </a:spcAft>
            </a:pPr>
            <a:endParaRPr lang="fr-FR" sz="2400" dirty="0">
              <a:solidFill>
                <a:schemeClr val="tx1"/>
              </a:solidFill>
              <a:latin typeface="+mn-lt"/>
            </a:endParaRPr>
          </a:p>
          <a:p>
            <a:pPr algn="l">
              <a:buFont typeface="Monotype Sorts" pitchFamily="2" charset="2"/>
              <a:buChar char="*"/>
            </a:pPr>
            <a:endParaRPr lang="fr-FR" sz="2400" dirty="0">
              <a:solidFill>
                <a:schemeClr val="tx1"/>
              </a:solidFill>
              <a:latin typeface="+mn-lt"/>
            </a:endParaRPr>
          </a:p>
          <a:p>
            <a:pPr algn="l">
              <a:buFont typeface="Monotype Sorts" pitchFamily="2" charset="2"/>
              <a:buChar char="*"/>
            </a:pPr>
            <a:endParaRPr lang="fr-FR" sz="2400" dirty="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/>
          </p:nvPr>
        </p:nvGraphicFramePr>
        <p:xfrm>
          <a:off x="4641281" y="2222145"/>
          <a:ext cx="95250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5" name="Équation" r:id="rId3" imgW="952200" imgH="723600" progId="Equation.3">
                  <p:embed/>
                </p:oleObj>
              </mc:Choice>
              <mc:Fallback>
                <p:oleObj name="Équation" r:id="rId3" imgW="952200" imgH="72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281" y="2222145"/>
                        <a:ext cx="952500" cy="7223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>
            <p:extLst/>
          </p:nvPr>
        </p:nvGraphicFramePr>
        <p:xfrm>
          <a:off x="457200" y="3160818"/>
          <a:ext cx="43180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6" name="Équation" r:id="rId5" imgW="431640" imgH="368280" progId="Equation.3">
                  <p:embed/>
                </p:oleObj>
              </mc:Choice>
              <mc:Fallback>
                <p:oleObj name="Équation" r:id="rId5" imgW="43164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160818"/>
                        <a:ext cx="431800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"/>
          <p:cNvGraphicFramePr>
            <a:graphicFrameLocks noChangeAspect="1"/>
          </p:cNvGraphicFramePr>
          <p:nvPr>
            <p:extLst/>
          </p:nvPr>
        </p:nvGraphicFramePr>
        <p:xfrm>
          <a:off x="508794" y="3560974"/>
          <a:ext cx="328612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7" name="Équation" r:id="rId7" imgW="330120" imgH="304560" progId="Equation.3">
                  <p:embed/>
                </p:oleObj>
              </mc:Choice>
              <mc:Fallback>
                <p:oleObj name="Équation" r:id="rId7" imgW="33012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794" y="3560974"/>
                        <a:ext cx="328612" cy="29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543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8978"/>
            <a:ext cx="8229600" cy="1143000"/>
          </a:xfrm>
        </p:spPr>
        <p:txBody>
          <a:bodyPr/>
          <a:lstStyle/>
          <a:p>
            <a:r>
              <a:rPr lang="fr-FR" dirty="0" err="1" smtClean="0"/>
              <a:t>Residual</a:t>
            </a:r>
            <a:r>
              <a:rPr lang="fr-FR" dirty="0" smtClean="0"/>
              <a:t> stresses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3427" y="1308456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Induced </a:t>
            </a:r>
            <a:r>
              <a:rPr lang="en-US" dirty="0" smtClean="0"/>
              <a:t>(on purpose </a:t>
            </a:r>
            <a:r>
              <a:rPr lang="en-US" dirty="0"/>
              <a:t>or not) by:</a:t>
            </a:r>
          </a:p>
          <a:p>
            <a:endParaRPr lang="en-US" dirty="0"/>
          </a:p>
          <a:p>
            <a:pPr lvl="1"/>
            <a:r>
              <a:rPr lang="en-US" dirty="0"/>
              <a:t>Inhomogeneous </a:t>
            </a:r>
            <a:r>
              <a:rPr lang="en-US" dirty="0" smtClean="0"/>
              <a:t>plastic </a:t>
            </a:r>
            <a:r>
              <a:rPr lang="en-US" dirty="0"/>
              <a:t>deformations (especially in the vicinity of </a:t>
            </a:r>
            <a:r>
              <a:rPr lang="en-US" dirty="0" smtClean="0"/>
              <a:t>stress concentrators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Process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Surface treatment (shot </a:t>
            </a:r>
            <a:r>
              <a:rPr lang="en-US" dirty="0" smtClean="0"/>
              <a:t>blasting, shot peening, coating,…)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Expanded holes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Joining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802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96838"/>
            <a:ext cx="8229600" cy="1143000"/>
          </a:xfrm>
        </p:spPr>
        <p:txBody>
          <a:bodyPr/>
          <a:lstStyle/>
          <a:p>
            <a:r>
              <a:rPr lang="fr-FR" dirty="0" err="1" smtClean="0"/>
              <a:t>Loading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pSp>
        <p:nvGrpSpPr>
          <p:cNvPr id="8" name="Group 11"/>
          <p:cNvGrpSpPr>
            <a:grpSpLocks/>
          </p:cNvGrpSpPr>
          <p:nvPr/>
        </p:nvGrpSpPr>
        <p:grpSpPr bwMode="auto">
          <a:xfrm>
            <a:off x="900113" y="1419225"/>
            <a:ext cx="6337300" cy="4243388"/>
            <a:chOff x="567" y="894"/>
            <a:chExt cx="3992" cy="2673"/>
          </a:xfrm>
        </p:grpSpPr>
        <p:grpSp>
          <p:nvGrpSpPr>
            <p:cNvPr id="171" name="Group 7"/>
            <p:cNvGrpSpPr>
              <a:grpSpLocks/>
            </p:cNvGrpSpPr>
            <p:nvPr/>
          </p:nvGrpSpPr>
          <p:grpSpPr bwMode="auto">
            <a:xfrm>
              <a:off x="567" y="894"/>
              <a:ext cx="90" cy="2628"/>
              <a:chOff x="567" y="894"/>
              <a:chExt cx="90" cy="2628"/>
            </a:xfrm>
          </p:grpSpPr>
          <p:sp>
            <p:nvSpPr>
              <p:cNvPr id="175" name="Rectangle 5"/>
              <p:cNvSpPr>
                <a:spLocks noChangeArrowheads="1"/>
              </p:cNvSpPr>
              <p:nvPr/>
            </p:nvSpPr>
            <p:spPr bwMode="auto">
              <a:xfrm>
                <a:off x="603" y="981"/>
                <a:ext cx="17" cy="254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6" name="Freeform 6"/>
              <p:cNvSpPr>
                <a:spLocks/>
              </p:cNvSpPr>
              <p:nvPr/>
            </p:nvSpPr>
            <p:spPr bwMode="auto">
              <a:xfrm>
                <a:off x="567" y="894"/>
                <a:ext cx="90" cy="89"/>
              </a:xfrm>
              <a:custGeom>
                <a:avLst/>
                <a:gdLst>
                  <a:gd name="T0" fmla="*/ 182 w 182"/>
                  <a:gd name="T1" fmla="*/ 178 h 178"/>
                  <a:gd name="T2" fmla="*/ 90 w 182"/>
                  <a:gd name="T3" fmla="*/ 0 h 178"/>
                  <a:gd name="T4" fmla="*/ 0 w 182"/>
                  <a:gd name="T5" fmla="*/ 178 h 178"/>
                  <a:gd name="T6" fmla="*/ 182 w 182"/>
                  <a:gd name="T7" fmla="*/ 17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2" h="178">
                    <a:moveTo>
                      <a:pt x="182" y="178"/>
                    </a:moveTo>
                    <a:lnTo>
                      <a:pt x="90" y="0"/>
                    </a:lnTo>
                    <a:lnTo>
                      <a:pt x="0" y="178"/>
                    </a:lnTo>
                    <a:lnTo>
                      <a:pt x="182" y="1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72" name="Group 10"/>
            <p:cNvGrpSpPr>
              <a:grpSpLocks/>
            </p:cNvGrpSpPr>
            <p:nvPr/>
          </p:nvGrpSpPr>
          <p:grpSpPr bwMode="auto">
            <a:xfrm>
              <a:off x="611" y="3477"/>
              <a:ext cx="3948" cy="90"/>
              <a:chOff x="611" y="3477"/>
              <a:chExt cx="3948" cy="90"/>
            </a:xfrm>
          </p:grpSpPr>
          <p:sp>
            <p:nvSpPr>
              <p:cNvPr id="173" name="Rectangle 8"/>
              <p:cNvSpPr>
                <a:spLocks noChangeArrowheads="1"/>
              </p:cNvSpPr>
              <p:nvPr/>
            </p:nvSpPr>
            <p:spPr bwMode="auto">
              <a:xfrm>
                <a:off x="611" y="3513"/>
                <a:ext cx="3861" cy="1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4" name="Freeform 9"/>
              <p:cNvSpPr>
                <a:spLocks/>
              </p:cNvSpPr>
              <p:nvPr/>
            </p:nvSpPr>
            <p:spPr bwMode="auto">
              <a:xfrm>
                <a:off x="4470" y="3477"/>
                <a:ext cx="89" cy="90"/>
              </a:xfrm>
              <a:custGeom>
                <a:avLst/>
                <a:gdLst>
                  <a:gd name="T0" fmla="*/ 0 w 180"/>
                  <a:gd name="T1" fmla="*/ 181 h 181"/>
                  <a:gd name="T2" fmla="*/ 180 w 180"/>
                  <a:gd name="T3" fmla="*/ 90 h 181"/>
                  <a:gd name="T4" fmla="*/ 0 w 180"/>
                  <a:gd name="T5" fmla="*/ 0 h 181"/>
                  <a:gd name="T6" fmla="*/ 0 w 180"/>
                  <a:gd name="T7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0" h="181">
                    <a:moveTo>
                      <a:pt x="0" y="181"/>
                    </a:moveTo>
                    <a:lnTo>
                      <a:pt x="180" y="90"/>
                    </a:lnTo>
                    <a:lnTo>
                      <a:pt x="0" y="0"/>
                    </a:lnTo>
                    <a:lnTo>
                      <a:pt x="0" y="18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</p:grp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939801" y="2798763"/>
            <a:ext cx="6048375" cy="0"/>
          </a:xfrm>
          <a:prstGeom prst="line">
            <a:avLst/>
          </a:prstGeom>
          <a:noFill/>
          <a:ln w="317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939801" y="5051425"/>
            <a:ext cx="5997575" cy="0"/>
          </a:xfrm>
          <a:prstGeom prst="line">
            <a:avLst/>
          </a:prstGeom>
          <a:noFill/>
          <a:ln w="317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1" name="Group 16"/>
          <p:cNvGrpSpPr>
            <a:grpSpLocks/>
          </p:cNvGrpSpPr>
          <p:nvPr/>
        </p:nvGrpSpPr>
        <p:grpSpPr bwMode="auto">
          <a:xfrm>
            <a:off x="2424113" y="2786063"/>
            <a:ext cx="142875" cy="2814638"/>
            <a:chOff x="1527" y="1755"/>
            <a:chExt cx="90" cy="1773"/>
          </a:xfrm>
        </p:grpSpPr>
        <p:sp>
          <p:nvSpPr>
            <p:cNvPr id="169" name="Rectangle 14"/>
            <p:cNvSpPr>
              <a:spLocks noChangeArrowheads="1"/>
            </p:cNvSpPr>
            <p:nvPr/>
          </p:nvSpPr>
          <p:spPr bwMode="auto">
            <a:xfrm>
              <a:off x="1563" y="1843"/>
              <a:ext cx="17" cy="168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0" name="Freeform 15"/>
            <p:cNvSpPr>
              <a:spLocks/>
            </p:cNvSpPr>
            <p:nvPr/>
          </p:nvSpPr>
          <p:spPr bwMode="auto">
            <a:xfrm>
              <a:off x="1527" y="1755"/>
              <a:ext cx="90" cy="90"/>
            </a:xfrm>
            <a:custGeom>
              <a:avLst/>
              <a:gdLst>
                <a:gd name="T0" fmla="*/ 181 w 181"/>
                <a:gd name="T1" fmla="*/ 179 h 179"/>
                <a:gd name="T2" fmla="*/ 89 w 181"/>
                <a:gd name="T3" fmla="*/ 0 h 179"/>
                <a:gd name="T4" fmla="*/ 0 w 181"/>
                <a:gd name="T5" fmla="*/ 179 h 179"/>
                <a:gd name="T6" fmla="*/ 181 w 181"/>
                <a:gd name="T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79">
                  <a:moveTo>
                    <a:pt x="181" y="179"/>
                  </a:moveTo>
                  <a:lnTo>
                    <a:pt x="89" y="0"/>
                  </a:lnTo>
                  <a:lnTo>
                    <a:pt x="0" y="179"/>
                  </a:lnTo>
                  <a:lnTo>
                    <a:pt x="181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1500188" y="2165350"/>
            <a:ext cx="20066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2279059" y="2271327"/>
            <a:ext cx="38953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σ</a:t>
            </a:r>
            <a:r>
              <a:rPr kumimoji="0" lang="fr-FR" b="0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max</a:t>
            </a:r>
            <a:endParaRPr kumimoji="0" lang="fr-FR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715027" y="2475339"/>
            <a:ext cx="15324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Maximum stress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6" name="Rectangle 21"/>
          <p:cNvSpPr>
            <a:spLocks noChangeArrowheads="1"/>
          </p:cNvSpPr>
          <p:nvPr/>
        </p:nvSpPr>
        <p:spPr bwMode="auto">
          <a:xfrm>
            <a:off x="993776" y="1352550"/>
            <a:ext cx="12192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22"/>
          <p:cNvSpPr>
            <a:spLocks noChangeArrowheads="1"/>
          </p:cNvSpPr>
          <p:nvPr/>
        </p:nvSpPr>
        <p:spPr bwMode="auto">
          <a:xfrm>
            <a:off x="1084263" y="1408113"/>
            <a:ext cx="5857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Stress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8" name="Rectangle 23"/>
          <p:cNvSpPr>
            <a:spLocks noChangeArrowheads="1"/>
          </p:cNvSpPr>
          <p:nvPr/>
        </p:nvSpPr>
        <p:spPr bwMode="auto">
          <a:xfrm>
            <a:off x="4549776" y="5619750"/>
            <a:ext cx="19431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4566703" y="5942788"/>
            <a:ext cx="18965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contrainte moyenne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pSp>
        <p:nvGrpSpPr>
          <p:cNvPr id="22" name="Group 29"/>
          <p:cNvGrpSpPr>
            <a:grpSpLocks/>
          </p:cNvGrpSpPr>
          <p:nvPr/>
        </p:nvGrpSpPr>
        <p:grpSpPr bwMode="auto">
          <a:xfrm>
            <a:off x="5419726" y="3906838"/>
            <a:ext cx="144463" cy="1684338"/>
            <a:chOff x="3414" y="2461"/>
            <a:chExt cx="91" cy="1061"/>
          </a:xfrm>
        </p:grpSpPr>
        <p:sp>
          <p:nvSpPr>
            <p:cNvPr id="167" name="Freeform 27"/>
            <p:cNvSpPr>
              <a:spLocks/>
            </p:cNvSpPr>
            <p:nvPr/>
          </p:nvSpPr>
          <p:spPr bwMode="auto">
            <a:xfrm>
              <a:off x="3450" y="2549"/>
              <a:ext cx="21" cy="973"/>
            </a:xfrm>
            <a:custGeom>
              <a:avLst/>
              <a:gdLst>
                <a:gd name="T0" fmla="*/ 6 w 41"/>
                <a:gd name="T1" fmla="*/ 1947 h 1947"/>
                <a:gd name="T2" fmla="*/ 41 w 41"/>
                <a:gd name="T3" fmla="*/ 1947 h 1947"/>
                <a:gd name="T4" fmla="*/ 35 w 41"/>
                <a:gd name="T5" fmla="*/ 0 h 1947"/>
                <a:gd name="T6" fmla="*/ 0 w 41"/>
                <a:gd name="T7" fmla="*/ 0 h 1947"/>
                <a:gd name="T8" fmla="*/ 6 w 41"/>
                <a:gd name="T9" fmla="*/ 1947 h 1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947">
                  <a:moveTo>
                    <a:pt x="6" y="1947"/>
                  </a:moveTo>
                  <a:lnTo>
                    <a:pt x="41" y="1947"/>
                  </a:lnTo>
                  <a:lnTo>
                    <a:pt x="35" y="0"/>
                  </a:lnTo>
                  <a:lnTo>
                    <a:pt x="0" y="0"/>
                  </a:lnTo>
                  <a:lnTo>
                    <a:pt x="6" y="19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8" name="Freeform 28"/>
            <p:cNvSpPr>
              <a:spLocks/>
            </p:cNvSpPr>
            <p:nvPr/>
          </p:nvSpPr>
          <p:spPr bwMode="auto">
            <a:xfrm>
              <a:off x="3414" y="2461"/>
              <a:ext cx="91" cy="89"/>
            </a:xfrm>
            <a:custGeom>
              <a:avLst/>
              <a:gdLst>
                <a:gd name="T0" fmla="*/ 181 w 181"/>
                <a:gd name="T1" fmla="*/ 179 h 179"/>
                <a:gd name="T2" fmla="*/ 90 w 181"/>
                <a:gd name="T3" fmla="*/ 0 h 179"/>
                <a:gd name="T4" fmla="*/ 0 w 181"/>
                <a:gd name="T5" fmla="*/ 179 h 179"/>
                <a:gd name="T6" fmla="*/ 181 w 181"/>
                <a:gd name="T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79">
                  <a:moveTo>
                    <a:pt x="181" y="179"/>
                  </a:moveTo>
                  <a:lnTo>
                    <a:pt x="90" y="0"/>
                  </a:lnTo>
                  <a:lnTo>
                    <a:pt x="0" y="179"/>
                  </a:lnTo>
                  <a:lnTo>
                    <a:pt x="181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" name="Group 33"/>
          <p:cNvGrpSpPr>
            <a:grpSpLocks/>
          </p:cNvGrpSpPr>
          <p:nvPr/>
        </p:nvGrpSpPr>
        <p:grpSpPr bwMode="auto">
          <a:xfrm>
            <a:off x="3897313" y="2806700"/>
            <a:ext cx="152400" cy="2284413"/>
            <a:chOff x="2455" y="1768"/>
            <a:chExt cx="96" cy="1439"/>
          </a:xfrm>
        </p:grpSpPr>
        <p:sp>
          <p:nvSpPr>
            <p:cNvPr id="164" name="Freeform 30"/>
            <p:cNvSpPr>
              <a:spLocks/>
            </p:cNvSpPr>
            <p:nvPr/>
          </p:nvSpPr>
          <p:spPr bwMode="auto">
            <a:xfrm>
              <a:off x="2491" y="1855"/>
              <a:ext cx="24" cy="1264"/>
            </a:xfrm>
            <a:custGeom>
              <a:avLst/>
              <a:gdLst>
                <a:gd name="T0" fmla="*/ 35 w 49"/>
                <a:gd name="T1" fmla="*/ 0 h 2528"/>
                <a:gd name="T2" fmla="*/ 0 w 49"/>
                <a:gd name="T3" fmla="*/ 0 h 2528"/>
                <a:gd name="T4" fmla="*/ 14 w 49"/>
                <a:gd name="T5" fmla="*/ 2528 h 2528"/>
                <a:gd name="T6" fmla="*/ 49 w 49"/>
                <a:gd name="T7" fmla="*/ 2528 h 2528"/>
                <a:gd name="T8" fmla="*/ 35 w 49"/>
                <a:gd name="T9" fmla="*/ 0 h 2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528">
                  <a:moveTo>
                    <a:pt x="35" y="0"/>
                  </a:moveTo>
                  <a:lnTo>
                    <a:pt x="0" y="0"/>
                  </a:lnTo>
                  <a:lnTo>
                    <a:pt x="14" y="2528"/>
                  </a:lnTo>
                  <a:lnTo>
                    <a:pt x="49" y="2528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5" name="Freeform 31"/>
            <p:cNvSpPr>
              <a:spLocks/>
            </p:cNvSpPr>
            <p:nvPr/>
          </p:nvSpPr>
          <p:spPr bwMode="auto">
            <a:xfrm>
              <a:off x="2455" y="1768"/>
              <a:ext cx="90" cy="89"/>
            </a:xfrm>
            <a:custGeom>
              <a:avLst/>
              <a:gdLst>
                <a:gd name="T0" fmla="*/ 181 w 181"/>
                <a:gd name="T1" fmla="*/ 179 h 179"/>
                <a:gd name="T2" fmla="*/ 89 w 181"/>
                <a:gd name="T3" fmla="*/ 0 h 179"/>
                <a:gd name="T4" fmla="*/ 0 w 181"/>
                <a:gd name="T5" fmla="*/ 179 h 179"/>
                <a:gd name="T6" fmla="*/ 181 w 181"/>
                <a:gd name="T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79">
                  <a:moveTo>
                    <a:pt x="181" y="179"/>
                  </a:moveTo>
                  <a:lnTo>
                    <a:pt x="89" y="0"/>
                  </a:lnTo>
                  <a:lnTo>
                    <a:pt x="0" y="179"/>
                  </a:lnTo>
                  <a:lnTo>
                    <a:pt x="181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6" name="Freeform 32"/>
            <p:cNvSpPr>
              <a:spLocks/>
            </p:cNvSpPr>
            <p:nvPr/>
          </p:nvSpPr>
          <p:spPr bwMode="auto">
            <a:xfrm>
              <a:off x="2461" y="3117"/>
              <a:ext cx="90" cy="90"/>
            </a:xfrm>
            <a:custGeom>
              <a:avLst/>
              <a:gdLst>
                <a:gd name="T0" fmla="*/ 0 w 182"/>
                <a:gd name="T1" fmla="*/ 2 h 179"/>
                <a:gd name="T2" fmla="*/ 94 w 182"/>
                <a:gd name="T3" fmla="*/ 179 h 179"/>
                <a:gd name="T4" fmla="*/ 182 w 182"/>
                <a:gd name="T5" fmla="*/ 0 h 179"/>
                <a:gd name="T6" fmla="*/ 0 w 182"/>
                <a:gd name="T7" fmla="*/ 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179">
                  <a:moveTo>
                    <a:pt x="0" y="2"/>
                  </a:moveTo>
                  <a:lnTo>
                    <a:pt x="94" y="179"/>
                  </a:lnTo>
                  <a:lnTo>
                    <a:pt x="182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4" name="Rectangle 34"/>
          <p:cNvSpPr>
            <a:spLocks noChangeArrowheads="1"/>
          </p:cNvSpPr>
          <p:nvPr/>
        </p:nvSpPr>
        <p:spPr bwMode="auto">
          <a:xfrm>
            <a:off x="4073526" y="3089275"/>
            <a:ext cx="3414713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5" name="Rectangle 35"/>
          <p:cNvSpPr>
            <a:spLocks noChangeArrowheads="1"/>
          </p:cNvSpPr>
          <p:nvPr/>
        </p:nvSpPr>
        <p:spPr bwMode="auto">
          <a:xfrm>
            <a:off x="4443414" y="3090903"/>
            <a:ext cx="2644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dirty="0" smtClean="0">
                <a:solidFill>
                  <a:srgbClr val="000000"/>
                </a:solidFill>
                <a:latin typeface="+mn-lt"/>
                <a:sym typeface="Symbol" panose="05050102010706020507" pitchFamily="18" charset="2"/>
              </a:rPr>
              <a:t></a:t>
            </a:r>
            <a:r>
              <a:rPr lang="el-GR" dirty="0" smtClean="0">
                <a:solidFill>
                  <a:srgbClr val="000000"/>
                </a:solidFill>
                <a:latin typeface="+mn-lt"/>
                <a:sym typeface="Symbol" panose="05050102010706020507" pitchFamily="18" charset="2"/>
              </a:rPr>
              <a:t>σ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6" name="Rectangle 36"/>
          <p:cNvSpPr>
            <a:spLocks noChangeArrowheads="1"/>
          </p:cNvSpPr>
          <p:nvPr/>
        </p:nvSpPr>
        <p:spPr bwMode="auto">
          <a:xfrm>
            <a:off x="4068764" y="3435391"/>
            <a:ext cx="11380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Stress range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7" name="Rectangle 37"/>
          <p:cNvSpPr>
            <a:spLocks noChangeArrowheads="1"/>
          </p:cNvSpPr>
          <p:nvPr/>
        </p:nvSpPr>
        <p:spPr bwMode="auto">
          <a:xfrm>
            <a:off x="7094538" y="5238750"/>
            <a:ext cx="82391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8" name="Rectangle 38"/>
          <p:cNvSpPr>
            <a:spLocks noChangeArrowheads="1"/>
          </p:cNvSpPr>
          <p:nvPr/>
        </p:nvSpPr>
        <p:spPr bwMode="auto">
          <a:xfrm>
            <a:off x="7183438" y="5294313"/>
            <a:ext cx="4728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Time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9" name="Line 39"/>
          <p:cNvSpPr>
            <a:spLocks noChangeShapeType="1"/>
          </p:cNvSpPr>
          <p:nvPr/>
        </p:nvSpPr>
        <p:spPr bwMode="auto">
          <a:xfrm flipV="1">
            <a:off x="6961188" y="1819275"/>
            <a:ext cx="0" cy="3740150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30" name="Group 43"/>
          <p:cNvGrpSpPr>
            <a:grpSpLocks/>
          </p:cNvGrpSpPr>
          <p:nvPr/>
        </p:nvGrpSpPr>
        <p:grpSpPr bwMode="auto">
          <a:xfrm>
            <a:off x="974726" y="1919288"/>
            <a:ext cx="5999163" cy="144463"/>
            <a:chOff x="614" y="1209"/>
            <a:chExt cx="3779" cy="91"/>
          </a:xfrm>
        </p:grpSpPr>
        <p:sp>
          <p:nvSpPr>
            <p:cNvPr id="161" name="Rectangle 40"/>
            <p:cNvSpPr>
              <a:spLocks noChangeArrowheads="1"/>
            </p:cNvSpPr>
            <p:nvPr/>
          </p:nvSpPr>
          <p:spPr bwMode="auto">
            <a:xfrm>
              <a:off x="702" y="1246"/>
              <a:ext cx="3603" cy="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2" name="Freeform 41"/>
            <p:cNvSpPr>
              <a:spLocks/>
            </p:cNvSpPr>
            <p:nvPr/>
          </p:nvSpPr>
          <p:spPr bwMode="auto">
            <a:xfrm>
              <a:off x="614" y="1209"/>
              <a:ext cx="90" cy="90"/>
            </a:xfrm>
            <a:custGeom>
              <a:avLst/>
              <a:gdLst>
                <a:gd name="T0" fmla="*/ 179 w 179"/>
                <a:gd name="T1" fmla="*/ 0 h 180"/>
                <a:gd name="T2" fmla="*/ 0 w 179"/>
                <a:gd name="T3" fmla="*/ 91 h 180"/>
                <a:gd name="T4" fmla="*/ 179 w 179"/>
                <a:gd name="T5" fmla="*/ 180 h 180"/>
                <a:gd name="T6" fmla="*/ 179 w 179"/>
                <a:gd name="T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180">
                  <a:moveTo>
                    <a:pt x="179" y="0"/>
                  </a:moveTo>
                  <a:lnTo>
                    <a:pt x="0" y="91"/>
                  </a:lnTo>
                  <a:lnTo>
                    <a:pt x="179" y="180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3" name="Freeform 42"/>
            <p:cNvSpPr>
              <a:spLocks/>
            </p:cNvSpPr>
            <p:nvPr/>
          </p:nvSpPr>
          <p:spPr bwMode="auto">
            <a:xfrm>
              <a:off x="4303" y="1210"/>
              <a:ext cx="90" cy="90"/>
            </a:xfrm>
            <a:custGeom>
              <a:avLst/>
              <a:gdLst>
                <a:gd name="T0" fmla="*/ 0 w 180"/>
                <a:gd name="T1" fmla="*/ 181 h 181"/>
                <a:gd name="T2" fmla="*/ 180 w 180"/>
                <a:gd name="T3" fmla="*/ 90 h 181"/>
                <a:gd name="T4" fmla="*/ 0 w 180"/>
                <a:gd name="T5" fmla="*/ 0 h 181"/>
                <a:gd name="T6" fmla="*/ 0 w 180"/>
                <a:gd name="T7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181">
                  <a:moveTo>
                    <a:pt x="0" y="181"/>
                  </a:moveTo>
                  <a:lnTo>
                    <a:pt x="180" y="90"/>
                  </a:lnTo>
                  <a:lnTo>
                    <a:pt x="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1" name="Rectangle 44"/>
          <p:cNvSpPr>
            <a:spLocks noChangeArrowheads="1"/>
          </p:cNvSpPr>
          <p:nvPr/>
        </p:nvSpPr>
        <p:spPr bwMode="auto">
          <a:xfrm>
            <a:off x="2879726" y="1633538"/>
            <a:ext cx="21907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2" name="Rectangle 45"/>
          <p:cNvSpPr>
            <a:spLocks noChangeArrowheads="1"/>
          </p:cNvSpPr>
          <p:nvPr/>
        </p:nvSpPr>
        <p:spPr bwMode="auto">
          <a:xfrm>
            <a:off x="3273427" y="1712913"/>
            <a:ext cx="141064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1 </a:t>
            </a:r>
            <a:r>
              <a:rPr kumimoji="0" lang="fr-FR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loading</a:t>
            </a:r>
            <a:r>
              <a:rPr kumimoji="0" lang="fr-F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cycle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pSp>
        <p:nvGrpSpPr>
          <p:cNvPr id="33" name="Group 49"/>
          <p:cNvGrpSpPr>
            <a:grpSpLocks/>
          </p:cNvGrpSpPr>
          <p:nvPr/>
        </p:nvGrpSpPr>
        <p:grpSpPr bwMode="auto">
          <a:xfrm>
            <a:off x="6900863" y="3905250"/>
            <a:ext cx="146050" cy="1160463"/>
            <a:chOff x="4347" y="2460"/>
            <a:chExt cx="92" cy="731"/>
          </a:xfrm>
        </p:grpSpPr>
        <p:sp>
          <p:nvSpPr>
            <p:cNvPr id="158" name="Rectangle 46"/>
            <p:cNvSpPr>
              <a:spLocks noChangeArrowheads="1"/>
            </p:cNvSpPr>
            <p:nvPr/>
          </p:nvSpPr>
          <p:spPr bwMode="auto">
            <a:xfrm>
              <a:off x="4384" y="2548"/>
              <a:ext cx="18" cy="55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9" name="Freeform 47"/>
            <p:cNvSpPr>
              <a:spLocks/>
            </p:cNvSpPr>
            <p:nvPr/>
          </p:nvSpPr>
          <p:spPr bwMode="auto">
            <a:xfrm>
              <a:off x="4348" y="2460"/>
              <a:ext cx="91" cy="90"/>
            </a:xfrm>
            <a:custGeom>
              <a:avLst/>
              <a:gdLst>
                <a:gd name="T0" fmla="*/ 181 w 181"/>
                <a:gd name="T1" fmla="*/ 179 h 179"/>
                <a:gd name="T2" fmla="*/ 90 w 181"/>
                <a:gd name="T3" fmla="*/ 0 h 179"/>
                <a:gd name="T4" fmla="*/ 0 w 181"/>
                <a:gd name="T5" fmla="*/ 179 h 179"/>
                <a:gd name="T6" fmla="*/ 181 w 181"/>
                <a:gd name="T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79">
                  <a:moveTo>
                    <a:pt x="181" y="179"/>
                  </a:moveTo>
                  <a:lnTo>
                    <a:pt x="90" y="0"/>
                  </a:lnTo>
                  <a:lnTo>
                    <a:pt x="0" y="179"/>
                  </a:lnTo>
                  <a:lnTo>
                    <a:pt x="181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0" name="Freeform 48"/>
            <p:cNvSpPr>
              <a:spLocks/>
            </p:cNvSpPr>
            <p:nvPr/>
          </p:nvSpPr>
          <p:spPr bwMode="auto">
            <a:xfrm>
              <a:off x="4347" y="3102"/>
              <a:ext cx="91" cy="89"/>
            </a:xfrm>
            <a:custGeom>
              <a:avLst/>
              <a:gdLst>
                <a:gd name="T0" fmla="*/ 0 w 181"/>
                <a:gd name="T1" fmla="*/ 0 h 178"/>
                <a:gd name="T2" fmla="*/ 92 w 181"/>
                <a:gd name="T3" fmla="*/ 178 h 178"/>
                <a:gd name="T4" fmla="*/ 181 w 181"/>
                <a:gd name="T5" fmla="*/ 0 h 178"/>
                <a:gd name="T6" fmla="*/ 0 w 181"/>
                <a:gd name="T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178">
                  <a:moveTo>
                    <a:pt x="0" y="0"/>
                  </a:moveTo>
                  <a:lnTo>
                    <a:pt x="92" y="178"/>
                  </a:lnTo>
                  <a:lnTo>
                    <a:pt x="1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4" name="Rectangle 50"/>
          <p:cNvSpPr>
            <a:spLocks noChangeArrowheads="1"/>
          </p:cNvSpPr>
          <p:nvPr/>
        </p:nvSpPr>
        <p:spPr bwMode="auto">
          <a:xfrm>
            <a:off x="6999288" y="4008438"/>
            <a:ext cx="1554163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7" name="Rectangle 53"/>
          <p:cNvSpPr>
            <a:spLocks noChangeArrowheads="1"/>
          </p:cNvSpPr>
          <p:nvPr/>
        </p:nvSpPr>
        <p:spPr bwMode="auto">
          <a:xfrm>
            <a:off x="6988176" y="4259322"/>
            <a:ext cx="156632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dirty="0">
                <a:solidFill>
                  <a:srgbClr val="000000"/>
                </a:solidFill>
                <a:latin typeface="+mn-lt"/>
              </a:rPr>
              <a:t> </a:t>
            </a:r>
            <a:r>
              <a:rPr lang="el-GR" dirty="0" smtClean="0">
                <a:solidFill>
                  <a:srgbClr val="000000"/>
                </a:solidFill>
                <a:latin typeface="+mn-lt"/>
              </a:rPr>
              <a:t>σ</a:t>
            </a:r>
            <a:r>
              <a:rPr lang="fr-FR" baseline="-25000" dirty="0" smtClean="0">
                <a:solidFill>
                  <a:srgbClr val="000000"/>
                </a:solidFill>
                <a:latin typeface="+mn-lt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dirty="0" smtClean="0">
                <a:solidFill>
                  <a:srgbClr val="000000"/>
                </a:solidFill>
                <a:latin typeface="+mn-lt"/>
              </a:rPr>
              <a:t>Stress a</a:t>
            </a:r>
            <a:r>
              <a:rPr kumimoji="0" lang="fr-F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mplitude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9" name="Freeform 55"/>
          <p:cNvSpPr>
            <a:spLocks/>
          </p:cNvSpPr>
          <p:nvPr/>
        </p:nvSpPr>
        <p:spPr bwMode="auto">
          <a:xfrm>
            <a:off x="969963" y="2803525"/>
            <a:ext cx="6013450" cy="2254250"/>
          </a:xfrm>
          <a:custGeom>
            <a:avLst/>
            <a:gdLst>
              <a:gd name="T0" fmla="*/ 216 w 7576"/>
              <a:gd name="T1" fmla="*/ 1188 h 2841"/>
              <a:gd name="T2" fmla="*/ 590 w 7576"/>
              <a:gd name="T3" fmla="*/ 787 h 2841"/>
              <a:gd name="T4" fmla="*/ 752 w 7576"/>
              <a:gd name="T5" fmla="*/ 626 h 2841"/>
              <a:gd name="T6" fmla="*/ 890 w 7576"/>
              <a:gd name="T7" fmla="*/ 499 h 2841"/>
              <a:gd name="T8" fmla="*/ 1116 w 7576"/>
              <a:gd name="T9" fmla="*/ 324 h 2841"/>
              <a:gd name="T10" fmla="*/ 1229 w 7576"/>
              <a:gd name="T11" fmla="*/ 253 h 2841"/>
              <a:gd name="T12" fmla="*/ 1490 w 7576"/>
              <a:gd name="T13" fmla="*/ 126 h 2841"/>
              <a:gd name="T14" fmla="*/ 1730 w 7576"/>
              <a:gd name="T15" fmla="*/ 44 h 2841"/>
              <a:gd name="T16" fmla="*/ 1815 w 7576"/>
              <a:gd name="T17" fmla="*/ 27 h 2841"/>
              <a:gd name="T18" fmla="*/ 1961 w 7576"/>
              <a:gd name="T19" fmla="*/ 31 h 2841"/>
              <a:gd name="T20" fmla="*/ 2174 w 7576"/>
              <a:gd name="T21" fmla="*/ 70 h 2841"/>
              <a:gd name="T22" fmla="*/ 2263 w 7576"/>
              <a:gd name="T23" fmla="*/ 95 h 2841"/>
              <a:gd name="T24" fmla="*/ 2479 w 7576"/>
              <a:gd name="T25" fmla="*/ 190 h 2841"/>
              <a:gd name="T26" fmla="*/ 2674 w 7576"/>
              <a:gd name="T27" fmla="*/ 289 h 2841"/>
              <a:gd name="T28" fmla="*/ 2873 w 7576"/>
              <a:gd name="T29" fmla="*/ 447 h 2841"/>
              <a:gd name="T30" fmla="*/ 3169 w 7576"/>
              <a:gd name="T31" fmla="*/ 725 h 2841"/>
              <a:gd name="T32" fmla="*/ 3490 w 7576"/>
              <a:gd name="T33" fmla="*/ 1079 h 2841"/>
              <a:gd name="T34" fmla="*/ 3749 w 7576"/>
              <a:gd name="T35" fmla="*/ 1382 h 2841"/>
              <a:gd name="T36" fmla="*/ 4117 w 7576"/>
              <a:gd name="T37" fmla="*/ 1835 h 2841"/>
              <a:gd name="T38" fmla="*/ 4302 w 7576"/>
              <a:gd name="T39" fmla="*/ 2038 h 2841"/>
              <a:gd name="T40" fmla="*/ 4661 w 7576"/>
              <a:gd name="T41" fmla="*/ 2370 h 2841"/>
              <a:gd name="T42" fmla="*/ 4924 w 7576"/>
              <a:gd name="T43" fmla="*/ 2568 h 2841"/>
              <a:gd name="T44" fmla="*/ 5222 w 7576"/>
              <a:gd name="T45" fmla="*/ 2742 h 2841"/>
              <a:gd name="T46" fmla="*/ 5424 w 7576"/>
              <a:gd name="T47" fmla="*/ 2810 h 2841"/>
              <a:gd name="T48" fmla="*/ 5697 w 7576"/>
              <a:gd name="T49" fmla="*/ 2841 h 2841"/>
              <a:gd name="T50" fmla="*/ 5909 w 7576"/>
              <a:gd name="T51" fmla="*/ 2819 h 2841"/>
              <a:gd name="T52" fmla="*/ 6197 w 7576"/>
              <a:gd name="T53" fmla="*/ 2716 h 2841"/>
              <a:gd name="T54" fmla="*/ 6421 w 7576"/>
              <a:gd name="T55" fmla="*/ 2582 h 2841"/>
              <a:gd name="T56" fmla="*/ 6704 w 7576"/>
              <a:gd name="T57" fmla="*/ 2357 h 2841"/>
              <a:gd name="T58" fmla="*/ 6889 w 7576"/>
              <a:gd name="T59" fmla="*/ 2185 h 2841"/>
              <a:gd name="T60" fmla="*/ 7249 w 7576"/>
              <a:gd name="T61" fmla="*/ 1812 h 2841"/>
              <a:gd name="T62" fmla="*/ 7561 w 7576"/>
              <a:gd name="T63" fmla="*/ 1437 h 2841"/>
              <a:gd name="T64" fmla="*/ 7124 w 7576"/>
              <a:gd name="T65" fmla="*/ 1907 h 2841"/>
              <a:gd name="T66" fmla="*/ 6823 w 7576"/>
              <a:gd name="T67" fmla="*/ 2213 h 2841"/>
              <a:gd name="T68" fmla="*/ 6641 w 7576"/>
              <a:gd name="T69" fmla="*/ 2376 h 2841"/>
              <a:gd name="T70" fmla="*/ 6330 w 7576"/>
              <a:gd name="T71" fmla="*/ 2613 h 2841"/>
              <a:gd name="T72" fmla="*/ 6188 w 7576"/>
              <a:gd name="T73" fmla="*/ 2695 h 2841"/>
              <a:gd name="T74" fmla="*/ 5899 w 7576"/>
              <a:gd name="T75" fmla="*/ 2798 h 2841"/>
              <a:gd name="T76" fmla="*/ 5765 w 7576"/>
              <a:gd name="T77" fmla="*/ 2815 h 2841"/>
              <a:gd name="T78" fmla="*/ 5490 w 7576"/>
              <a:gd name="T79" fmla="*/ 2800 h 2841"/>
              <a:gd name="T80" fmla="*/ 5364 w 7576"/>
              <a:gd name="T81" fmla="*/ 2769 h 2841"/>
              <a:gd name="T82" fmla="*/ 5089 w 7576"/>
              <a:gd name="T83" fmla="*/ 2646 h 2841"/>
              <a:gd name="T84" fmla="*/ 4937 w 7576"/>
              <a:gd name="T85" fmla="*/ 2549 h 2841"/>
              <a:gd name="T86" fmla="*/ 4589 w 7576"/>
              <a:gd name="T87" fmla="*/ 2275 h 2841"/>
              <a:gd name="T88" fmla="*/ 4273 w 7576"/>
              <a:gd name="T89" fmla="*/ 1973 h 2841"/>
              <a:gd name="T90" fmla="*/ 4043 w 7576"/>
              <a:gd name="T91" fmla="*/ 1707 h 2841"/>
              <a:gd name="T92" fmla="*/ 3679 w 7576"/>
              <a:gd name="T93" fmla="*/ 1256 h 2841"/>
              <a:gd name="T94" fmla="*/ 3426 w 7576"/>
              <a:gd name="T95" fmla="*/ 968 h 2841"/>
              <a:gd name="T96" fmla="*/ 3110 w 7576"/>
              <a:gd name="T97" fmla="*/ 630 h 2841"/>
              <a:gd name="T98" fmla="*/ 2820 w 7576"/>
              <a:gd name="T99" fmla="*/ 375 h 2841"/>
              <a:gd name="T100" fmla="*/ 2614 w 7576"/>
              <a:gd name="T101" fmla="*/ 239 h 2841"/>
              <a:gd name="T102" fmla="*/ 2376 w 7576"/>
              <a:gd name="T103" fmla="*/ 113 h 2841"/>
              <a:gd name="T104" fmla="*/ 2179 w 7576"/>
              <a:gd name="T105" fmla="*/ 46 h 2841"/>
              <a:gd name="T106" fmla="*/ 2000 w 7576"/>
              <a:gd name="T107" fmla="*/ 13 h 2841"/>
              <a:gd name="T108" fmla="*/ 1854 w 7576"/>
              <a:gd name="T109" fmla="*/ 0 h 2841"/>
              <a:gd name="T110" fmla="*/ 1724 w 7576"/>
              <a:gd name="T111" fmla="*/ 23 h 2841"/>
              <a:gd name="T112" fmla="*/ 1480 w 7576"/>
              <a:gd name="T113" fmla="*/ 105 h 2841"/>
              <a:gd name="T114" fmla="*/ 1217 w 7576"/>
              <a:gd name="T115" fmla="*/ 233 h 2841"/>
              <a:gd name="T116" fmla="*/ 1044 w 7576"/>
              <a:gd name="T117" fmla="*/ 344 h 2841"/>
              <a:gd name="T118" fmla="*/ 841 w 7576"/>
              <a:gd name="T119" fmla="*/ 509 h 2841"/>
              <a:gd name="T120" fmla="*/ 697 w 7576"/>
              <a:gd name="T121" fmla="*/ 645 h 2841"/>
              <a:gd name="T122" fmla="*/ 483 w 7576"/>
              <a:gd name="T123" fmla="*/ 861 h 2841"/>
              <a:gd name="T124" fmla="*/ 99 w 7576"/>
              <a:gd name="T125" fmla="*/ 1279 h 2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576" h="2841">
                <a:moveTo>
                  <a:pt x="0" y="1390"/>
                </a:moveTo>
                <a:lnTo>
                  <a:pt x="16" y="1408"/>
                </a:lnTo>
                <a:lnTo>
                  <a:pt x="117" y="1297"/>
                </a:lnTo>
                <a:lnTo>
                  <a:pt x="216" y="1188"/>
                </a:lnTo>
                <a:lnTo>
                  <a:pt x="314" y="1081"/>
                </a:lnTo>
                <a:lnTo>
                  <a:pt x="409" y="978"/>
                </a:lnTo>
                <a:lnTo>
                  <a:pt x="501" y="879"/>
                </a:lnTo>
                <a:lnTo>
                  <a:pt x="590" y="787"/>
                </a:lnTo>
                <a:lnTo>
                  <a:pt x="633" y="743"/>
                </a:lnTo>
                <a:lnTo>
                  <a:pt x="674" y="702"/>
                </a:lnTo>
                <a:lnTo>
                  <a:pt x="715" y="663"/>
                </a:lnTo>
                <a:lnTo>
                  <a:pt x="752" y="626"/>
                </a:lnTo>
                <a:lnTo>
                  <a:pt x="791" y="591"/>
                </a:lnTo>
                <a:lnTo>
                  <a:pt x="826" y="558"/>
                </a:lnTo>
                <a:lnTo>
                  <a:pt x="859" y="527"/>
                </a:lnTo>
                <a:lnTo>
                  <a:pt x="890" y="499"/>
                </a:lnTo>
                <a:lnTo>
                  <a:pt x="950" y="447"/>
                </a:lnTo>
                <a:lnTo>
                  <a:pt x="1007" y="402"/>
                </a:lnTo>
                <a:lnTo>
                  <a:pt x="1061" y="361"/>
                </a:lnTo>
                <a:lnTo>
                  <a:pt x="1116" y="324"/>
                </a:lnTo>
                <a:lnTo>
                  <a:pt x="1108" y="315"/>
                </a:lnTo>
                <a:lnTo>
                  <a:pt x="1112" y="326"/>
                </a:lnTo>
                <a:lnTo>
                  <a:pt x="1169" y="289"/>
                </a:lnTo>
                <a:lnTo>
                  <a:pt x="1229" y="253"/>
                </a:lnTo>
                <a:lnTo>
                  <a:pt x="1291" y="218"/>
                </a:lnTo>
                <a:lnTo>
                  <a:pt x="1356" y="184"/>
                </a:lnTo>
                <a:lnTo>
                  <a:pt x="1424" y="153"/>
                </a:lnTo>
                <a:lnTo>
                  <a:pt x="1490" y="126"/>
                </a:lnTo>
                <a:lnTo>
                  <a:pt x="1554" y="99"/>
                </a:lnTo>
                <a:lnTo>
                  <a:pt x="1618" y="78"/>
                </a:lnTo>
                <a:lnTo>
                  <a:pt x="1677" y="58"/>
                </a:lnTo>
                <a:lnTo>
                  <a:pt x="1730" y="44"/>
                </a:lnTo>
                <a:lnTo>
                  <a:pt x="1778" y="33"/>
                </a:lnTo>
                <a:lnTo>
                  <a:pt x="1774" y="21"/>
                </a:lnTo>
                <a:lnTo>
                  <a:pt x="1774" y="33"/>
                </a:lnTo>
                <a:lnTo>
                  <a:pt x="1815" y="27"/>
                </a:lnTo>
                <a:lnTo>
                  <a:pt x="1854" y="23"/>
                </a:lnTo>
                <a:lnTo>
                  <a:pt x="1891" y="25"/>
                </a:lnTo>
                <a:lnTo>
                  <a:pt x="1926" y="27"/>
                </a:lnTo>
                <a:lnTo>
                  <a:pt x="1961" y="31"/>
                </a:lnTo>
                <a:lnTo>
                  <a:pt x="2000" y="37"/>
                </a:lnTo>
                <a:lnTo>
                  <a:pt x="2039" y="44"/>
                </a:lnTo>
                <a:lnTo>
                  <a:pt x="2129" y="60"/>
                </a:lnTo>
                <a:lnTo>
                  <a:pt x="2174" y="70"/>
                </a:lnTo>
                <a:lnTo>
                  <a:pt x="2174" y="58"/>
                </a:lnTo>
                <a:lnTo>
                  <a:pt x="2170" y="68"/>
                </a:lnTo>
                <a:lnTo>
                  <a:pt x="2216" y="79"/>
                </a:lnTo>
                <a:lnTo>
                  <a:pt x="2263" y="95"/>
                </a:lnTo>
                <a:lnTo>
                  <a:pt x="2314" y="113"/>
                </a:lnTo>
                <a:lnTo>
                  <a:pt x="2366" y="134"/>
                </a:lnTo>
                <a:lnTo>
                  <a:pt x="2423" y="161"/>
                </a:lnTo>
                <a:lnTo>
                  <a:pt x="2479" y="190"/>
                </a:lnTo>
                <a:lnTo>
                  <a:pt x="2542" y="223"/>
                </a:lnTo>
                <a:lnTo>
                  <a:pt x="2604" y="260"/>
                </a:lnTo>
                <a:lnTo>
                  <a:pt x="2670" y="301"/>
                </a:lnTo>
                <a:lnTo>
                  <a:pt x="2674" y="289"/>
                </a:lnTo>
                <a:lnTo>
                  <a:pt x="2666" y="299"/>
                </a:lnTo>
                <a:lnTo>
                  <a:pt x="2733" y="344"/>
                </a:lnTo>
                <a:lnTo>
                  <a:pt x="2803" y="393"/>
                </a:lnTo>
                <a:lnTo>
                  <a:pt x="2873" y="447"/>
                </a:lnTo>
                <a:lnTo>
                  <a:pt x="2947" y="509"/>
                </a:lnTo>
                <a:lnTo>
                  <a:pt x="3017" y="575"/>
                </a:lnTo>
                <a:lnTo>
                  <a:pt x="3093" y="647"/>
                </a:lnTo>
                <a:lnTo>
                  <a:pt x="3169" y="725"/>
                </a:lnTo>
                <a:lnTo>
                  <a:pt x="3247" y="809"/>
                </a:lnTo>
                <a:lnTo>
                  <a:pt x="3327" y="896"/>
                </a:lnTo>
                <a:lnTo>
                  <a:pt x="3408" y="986"/>
                </a:lnTo>
                <a:lnTo>
                  <a:pt x="3490" y="1079"/>
                </a:lnTo>
                <a:lnTo>
                  <a:pt x="3576" y="1174"/>
                </a:lnTo>
                <a:lnTo>
                  <a:pt x="3617" y="1223"/>
                </a:lnTo>
                <a:lnTo>
                  <a:pt x="3662" y="1273"/>
                </a:lnTo>
                <a:lnTo>
                  <a:pt x="3749" y="1382"/>
                </a:lnTo>
                <a:lnTo>
                  <a:pt x="3841" y="1495"/>
                </a:lnTo>
                <a:lnTo>
                  <a:pt x="3932" y="1610"/>
                </a:lnTo>
                <a:lnTo>
                  <a:pt x="4026" y="1725"/>
                </a:lnTo>
                <a:lnTo>
                  <a:pt x="4117" y="1835"/>
                </a:lnTo>
                <a:lnTo>
                  <a:pt x="4164" y="1890"/>
                </a:lnTo>
                <a:lnTo>
                  <a:pt x="4209" y="1940"/>
                </a:lnTo>
                <a:lnTo>
                  <a:pt x="4256" y="1991"/>
                </a:lnTo>
                <a:lnTo>
                  <a:pt x="4302" y="2038"/>
                </a:lnTo>
                <a:lnTo>
                  <a:pt x="4390" y="2125"/>
                </a:lnTo>
                <a:lnTo>
                  <a:pt x="4480" y="2211"/>
                </a:lnTo>
                <a:lnTo>
                  <a:pt x="4571" y="2292"/>
                </a:lnTo>
                <a:lnTo>
                  <a:pt x="4661" y="2370"/>
                </a:lnTo>
                <a:lnTo>
                  <a:pt x="4750" y="2440"/>
                </a:lnTo>
                <a:lnTo>
                  <a:pt x="4836" y="2506"/>
                </a:lnTo>
                <a:lnTo>
                  <a:pt x="4920" y="2567"/>
                </a:lnTo>
                <a:lnTo>
                  <a:pt x="4924" y="2568"/>
                </a:lnTo>
                <a:lnTo>
                  <a:pt x="5003" y="2621"/>
                </a:lnTo>
                <a:lnTo>
                  <a:pt x="5079" y="2668"/>
                </a:lnTo>
                <a:lnTo>
                  <a:pt x="5151" y="2708"/>
                </a:lnTo>
                <a:lnTo>
                  <a:pt x="5222" y="2742"/>
                </a:lnTo>
                <a:lnTo>
                  <a:pt x="5288" y="2769"/>
                </a:lnTo>
                <a:lnTo>
                  <a:pt x="5354" y="2790"/>
                </a:lnTo>
                <a:lnTo>
                  <a:pt x="5418" y="2810"/>
                </a:lnTo>
                <a:lnTo>
                  <a:pt x="5424" y="2810"/>
                </a:lnTo>
                <a:lnTo>
                  <a:pt x="5490" y="2823"/>
                </a:lnTo>
                <a:lnTo>
                  <a:pt x="5559" y="2833"/>
                </a:lnTo>
                <a:lnTo>
                  <a:pt x="5629" y="2839"/>
                </a:lnTo>
                <a:lnTo>
                  <a:pt x="5697" y="2841"/>
                </a:lnTo>
                <a:lnTo>
                  <a:pt x="5765" y="2839"/>
                </a:lnTo>
                <a:lnTo>
                  <a:pt x="5835" y="2833"/>
                </a:lnTo>
                <a:lnTo>
                  <a:pt x="5905" y="2821"/>
                </a:lnTo>
                <a:lnTo>
                  <a:pt x="5909" y="2819"/>
                </a:lnTo>
                <a:lnTo>
                  <a:pt x="5979" y="2802"/>
                </a:lnTo>
                <a:lnTo>
                  <a:pt x="6051" y="2778"/>
                </a:lnTo>
                <a:lnTo>
                  <a:pt x="6125" y="2751"/>
                </a:lnTo>
                <a:lnTo>
                  <a:pt x="6197" y="2716"/>
                </a:lnTo>
                <a:lnTo>
                  <a:pt x="6269" y="2677"/>
                </a:lnTo>
                <a:lnTo>
                  <a:pt x="6343" y="2633"/>
                </a:lnTo>
                <a:lnTo>
                  <a:pt x="6347" y="2631"/>
                </a:lnTo>
                <a:lnTo>
                  <a:pt x="6421" y="2582"/>
                </a:lnTo>
                <a:lnTo>
                  <a:pt x="6497" y="2526"/>
                </a:lnTo>
                <a:lnTo>
                  <a:pt x="6577" y="2463"/>
                </a:lnTo>
                <a:lnTo>
                  <a:pt x="6659" y="2393"/>
                </a:lnTo>
                <a:lnTo>
                  <a:pt x="6704" y="2357"/>
                </a:lnTo>
                <a:lnTo>
                  <a:pt x="6747" y="2318"/>
                </a:lnTo>
                <a:lnTo>
                  <a:pt x="6793" y="2275"/>
                </a:lnTo>
                <a:lnTo>
                  <a:pt x="6840" y="2230"/>
                </a:lnTo>
                <a:lnTo>
                  <a:pt x="6889" y="2185"/>
                </a:lnTo>
                <a:lnTo>
                  <a:pt x="6937" y="2137"/>
                </a:lnTo>
                <a:lnTo>
                  <a:pt x="7039" y="2034"/>
                </a:lnTo>
                <a:lnTo>
                  <a:pt x="7142" y="1925"/>
                </a:lnTo>
                <a:lnTo>
                  <a:pt x="7249" y="1812"/>
                </a:lnTo>
                <a:lnTo>
                  <a:pt x="7358" y="1693"/>
                </a:lnTo>
                <a:lnTo>
                  <a:pt x="7467" y="1575"/>
                </a:lnTo>
                <a:lnTo>
                  <a:pt x="7576" y="1454"/>
                </a:lnTo>
                <a:lnTo>
                  <a:pt x="7561" y="1437"/>
                </a:lnTo>
                <a:lnTo>
                  <a:pt x="7450" y="1557"/>
                </a:lnTo>
                <a:lnTo>
                  <a:pt x="7341" y="1676"/>
                </a:lnTo>
                <a:lnTo>
                  <a:pt x="7232" y="1795"/>
                </a:lnTo>
                <a:lnTo>
                  <a:pt x="7124" y="1907"/>
                </a:lnTo>
                <a:lnTo>
                  <a:pt x="7021" y="2016"/>
                </a:lnTo>
                <a:lnTo>
                  <a:pt x="6920" y="2119"/>
                </a:lnTo>
                <a:lnTo>
                  <a:pt x="6871" y="2168"/>
                </a:lnTo>
                <a:lnTo>
                  <a:pt x="6823" y="2213"/>
                </a:lnTo>
                <a:lnTo>
                  <a:pt x="6776" y="2257"/>
                </a:lnTo>
                <a:lnTo>
                  <a:pt x="6733" y="2300"/>
                </a:lnTo>
                <a:lnTo>
                  <a:pt x="6686" y="2339"/>
                </a:lnTo>
                <a:lnTo>
                  <a:pt x="6641" y="2376"/>
                </a:lnTo>
                <a:lnTo>
                  <a:pt x="6560" y="2446"/>
                </a:lnTo>
                <a:lnTo>
                  <a:pt x="6480" y="2508"/>
                </a:lnTo>
                <a:lnTo>
                  <a:pt x="6404" y="2565"/>
                </a:lnTo>
                <a:lnTo>
                  <a:pt x="6330" y="2613"/>
                </a:lnTo>
                <a:lnTo>
                  <a:pt x="6338" y="2623"/>
                </a:lnTo>
                <a:lnTo>
                  <a:pt x="6334" y="2611"/>
                </a:lnTo>
                <a:lnTo>
                  <a:pt x="6260" y="2656"/>
                </a:lnTo>
                <a:lnTo>
                  <a:pt x="6188" y="2695"/>
                </a:lnTo>
                <a:lnTo>
                  <a:pt x="6116" y="2730"/>
                </a:lnTo>
                <a:lnTo>
                  <a:pt x="6042" y="2757"/>
                </a:lnTo>
                <a:lnTo>
                  <a:pt x="5969" y="2780"/>
                </a:lnTo>
                <a:lnTo>
                  <a:pt x="5899" y="2798"/>
                </a:lnTo>
                <a:lnTo>
                  <a:pt x="5905" y="2810"/>
                </a:lnTo>
                <a:lnTo>
                  <a:pt x="5905" y="2798"/>
                </a:lnTo>
                <a:lnTo>
                  <a:pt x="5835" y="2810"/>
                </a:lnTo>
                <a:lnTo>
                  <a:pt x="5765" y="2815"/>
                </a:lnTo>
                <a:lnTo>
                  <a:pt x="5697" y="2817"/>
                </a:lnTo>
                <a:lnTo>
                  <a:pt x="5629" y="2815"/>
                </a:lnTo>
                <a:lnTo>
                  <a:pt x="5560" y="2810"/>
                </a:lnTo>
                <a:lnTo>
                  <a:pt x="5490" y="2800"/>
                </a:lnTo>
                <a:lnTo>
                  <a:pt x="5424" y="2786"/>
                </a:lnTo>
                <a:lnTo>
                  <a:pt x="5424" y="2798"/>
                </a:lnTo>
                <a:lnTo>
                  <a:pt x="5428" y="2788"/>
                </a:lnTo>
                <a:lnTo>
                  <a:pt x="5364" y="2769"/>
                </a:lnTo>
                <a:lnTo>
                  <a:pt x="5298" y="2747"/>
                </a:lnTo>
                <a:lnTo>
                  <a:pt x="5231" y="2720"/>
                </a:lnTo>
                <a:lnTo>
                  <a:pt x="5161" y="2687"/>
                </a:lnTo>
                <a:lnTo>
                  <a:pt x="5089" y="2646"/>
                </a:lnTo>
                <a:lnTo>
                  <a:pt x="5015" y="2602"/>
                </a:lnTo>
                <a:lnTo>
                  <a:pt x="4933" y="2547"/>
                </a:lnTo>
                <a:lnTo>
                  <a:pt x="4929" y="2559"/>
                </a:lnTo>
                <a:lnTo>
                  <a:pt x="4937" y="2549"/>
                </a:lnTo>
                <a:lnTo>
                  <a:pt x="4853" y="2489"/>
                </a:lnTo>
                <a:lnTo>
                  <a:pt x="4768" y="2423"/>
                </a:lnTo>
                <a:lnTo>
                  <a:pt x="4678" y="2353"/>
                </a:lnTo>
                <a:lnTo>
                  <a:pt x="4589" y="2275"/>
                </a:lnTo>
                <a:lnTo>
                  <a:pt x="4497" y="2193"/>
                </a:lnTo>
                <a:lnTo>
                  <a:pt x="4407" y="2108"/>
                </a:lnTo>
                <a:lnTo>
                  <a:pt x="4316" y="2020"/>
                </a:lnTo>
                <a:lnTo>
                  <a:pt x="4273" y="1973"/>
                </a:lnTo>
                <a:lnTo>
                  <a:pt x="4226" y="1923"/>
                </a:lnTo>
                <a:lnTo>
                  <a:pt x="4182" y="1872"/>
                </a:lnTo>
                <a:lnTo>
                  <a:pt x="4135" y="1818"/>
                </a:lnTo>
                <a:lnTo>
                  <a:pt x="4043" y="1707"/>
                </a:lnTo>
                <a:lnTo>
                  <a:pt x="3950" y="1592"/>
                </a:lnTo>
                <a:lnTo>
                  <a:pt x="3858" y="1478"/>
                </a:lnTo>
                <a:lnTo>
                  <a:pt x="3767" y="1365"/>
                </a:lnTo>
                <a:lnTo>
                  <a:pt x="3679" y="1256"/>
                </a:lnTo>
                <a:lnTo>
                  <a:pt x="3634" y="1205"/>
                </a:lnTo>
                <a:lnTo>
                  <a:pt x="3591" y="1157"/>
                </a:lnTo>
                <a:lnTo>
                  <a:pt x="3508" y="1061"/>
                </a:lnTo>
                <a:lnTo>
                  <a:pt x="3426" y="968"/>
                </a:lnTo>
                <a:lnTo>
                  <a:pt x="3344" y="879"/>
                </a:lnTo>
                <a:lnTo>
                  <a:pt x="3264" y="791"/>
                </a:lnTo>
                <a:lnTo>
                  <a:pt x="3186" y="708"/>
                </a:lnTo>
                <a:lnTo>
                  <a:pt x="3110" y="630"/>
                </a:lnTo>
                <a:lnTo>
                  <a:pt x="3034" y="558"/>
                </a:lnTo>
                <a:lnTo>
                  <a:pt x="2960" y="492"/>
                </a:lnTo>
                <a:lnTo>
                  <a:pt x="2890" y="429"/>
                </a:lnTo>
                <a:lnTo>
                  <a:pt x="2820" y="375"/>
                </a:lnTo>
                <a:lnTo>
                  <a:pt x="2750" y="326"/>
                </a:lnTo>
                <a:lnTo>
                  <a:pt x="2684" y="282"/>
                </a:lnTo>
                <a:lnTo>
                  <a:pt x="2680" y="280"/>
                </a:lnTo>
                <a:lnTo>
                  <a:pt x="2614" y="239"/>
                </a:lnTo>
                <a:lnTo>
                  <a:pt x="2551" y="202"/>
                </a:lnTo>
                <a:lnTo>
                  <a:pt x="2489" y="169"/>
                </a:lnTo>
                <a:lnTo>
                  <a:pt x="2433" y="140"/>
                </a:lnTo>
                <a:lnTo>
                  <a:pt x="2376" y="113"/>
                </a:lnTo>
                <a:lnTo>
                  <a:pt x="2324" y="91"/>
                </a:lnTo>
                <a:lnTo>
                  <a:pt x="2273" y="74"/>
                </a:lnTo>
                <a:lnTo>
                  <a:pt x="2226" y="58"/>
                </a:lnTo>
                <a:lnTo>
                  <a:pt x="2179" y="46"/>
                </a:lnTo>
                <a:lnTo>
                  <a:pt x="2174" y="46"/>
                </a:lnTo>
                <a:lnTo>
                  <a:pt x="2129" y="37"/>
                </a:lnTo>
                <a:lnTo>
                  <a:pt x="2043" y="21"/>
                </a:lnTo>
                <a:lnTo>
                  <a:pt x="2000" y="13"/>
                </a:lnTo>
                <a:lnTo>
                  <a:pt x="1961" y="8"/>
                </a:lnTo>
                <a:lnTo>
                  <a:pt x="1926" y="4"/>
                </a:lnTo>
                <a:lnTo>
                  <a:pt x="1891" y="2"/>
                </a:lnTo>
                <a:lnTo>
                  <a:pt x="1854" y="0"/>
                </a:lnTo>
                <a:lnTo>
                  <a:pt x="1815" y="4"/>
                </a:lnTo>
                <a:lnTo>
                  <a:pt x="1774" y="9"/>
                </a:lnTo>
                <a:lnTo>
                  <a:pt x="1768" y="11"/>
                </a:lnTo>
                <a:lnTo>
                  <a:pt x="1724" y="23"/>
                </a:lnTo>
                <a:lnTo>
                  <a:pt x="1667" y="37"/>
                </a:lnTo>
                <a:lnTo>
                  <a:pt x="1609" y="56"/>
                </a:lnTo>
                <a:lnTo>
                  <a:pt x="1544" y="78"/>
                </a:lnTo>
                <a:lnTo>
                  <a:pt x="1480" y="105"/>
                </a:lnTo>
                <a:lnTo>
                  <a:pt x="1414" y="132"/>
                </a:lnTo>
                <a:lnTo>
                  <a:pt x="1346" y="163"/>
                </a:lnTo>
                <a:lnTo>
                  <a:pt x="1282" y="196"/>
                </a:lnTo>
                <a:lnTo>
                  <a:pt x="1217" y="233"/>
                </a:lnTo>
                <a:lnTo>
                  <a:pt x="1159" y="268"/>
                </a:lnTo>
                <a:lnTo>
                  <a:pt x="1102" y="305"/>
                </a:lnTo>
                <a:lnTo>
                  <a:pt x="1098" y="307"/>
                </a:lnTo>
                <a:lnTo>
                  <a:pt x="1044" y="344"/>
                </a:lnTo>
                <a:lnTo>
                  <a:pt x="989" y="385"/>
                </a:lnTo>
                <a:lnTo>
                  <a:pt x="933" y="429"/>
                </a:lnTo>
                <a:lnTo>
                  <a:pt x="873" y="482"/>
                </a:lnTo>
                <a:lnTo>
                  <a:pt x="841" y="509"/>
                </a:lnTo>
                <a:lnTo>
                  <a:pt x="808" y="540"/>
                </a:lnTo>
                <a:lnTo>
                  <a:pt x="773" y="573"/>
                </a:lnTo>
                <a:lnTo>
                  <a:pt x="738" y="608"/>
                </a:lnTo>
                <a:lnTo>
                  <a:pt x="697" y="645"/>
                </a:lnTo>
                <a:lnTo>
                  <a:pt x="656" y="684"/>
                </a:lnTo>
                <a:lnTo>
                  <a:pt x="615" y="725"/>
                </a:lnTo>
                <a:lnTo>
                  <a:pt x="573" y="770"/>
                </a:lnTo>
                <a:lnTo>
                  <a:pt x="483" y="861"/>
                </a:lnTo>
                <a:lnTo>
                  <a:pt x="391" y="960"/>
                </a:lnTo>
                <a:lnTo>
                  <a:pt x="296" y="1063"/>
                </a:lnTo>
                <a:lnTo>
                  <a:pt x="199" y="1170"/>
                </a:lnTo>
                <a:lnTo>
                  <a:pt x="99" y="1279"/>
                </a:lnTo>
                <a:lnTo>
                  <a:pt x="0" y="13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40" name="Group 173"/>
          <p:cNvGrpSpPr>
            <a:grpSpLocks/>
          </p:cNvGrpSpPr>
          <p:nvPr/>
        </p:nvGrpSpPr>
        <p:grpSpPr bwMode="auto">
          <a:xfrm>
            <a:off x="962026" y="3910013"/>
            <a:ext cx="5964238" cy="19050"/>
            <a:chOff x="606" y="2463"/>
            <a:chExt cx="3757" cy="12"/>
          </a:xfrm>
        </p:grpSpPr>
        <p:sp>
          <p:nvSpPr>
            <p:cNvPr id="41" name="Freeform 56"/>
            <p:cNvSpPr>
              <a:spLocks/>
            </p:cNvSpPr>
            <p:nvPr/>
          </p:nvSpPr>
          <p:spPr bwMode="auto">
            <a:xfrm>
              <a:off x="606" y="2469"/>
              <a:ext cx="29" cy="6"/>
            </a:xfrm>
            <a:custGeom>
              <a:avLst/>
              <a:gdLst>
                <a:gd name="T0" fmla="*/ 6 w 59"/>
                <a:gd name="T1" fmla="*/ 0 h 11"/>
                <a:gd name="T2" fmla="*/ 4 w 59"/>
                <a:gd name="T3" fmla="*/ 2 h 11"/>
                <a:gd name="T4" fmla="*/ 2 w 59"/>
                <a:gd name="T5" fmla="*/ 4 h 11"/>
                <a:gd name="T6" fmla="*/ 0 w 59"/>
                <a:gd name="T7" fmla="*/ 5 h 11"/>
                <a:gd name="T8" fmla="*/ 0 w 59"/>
                <a:gd name="T9" fmla="*/ 5 h 11"/>
                <a:gd name="T10" fmla="*/ 2 w 59"/>
                <a:gd name="T11" fmla="*/ 7 h 11"/>
                <a:gd name="T12" fmla="*/ 4 w 59"/>
                <a:gd name="T13" fmla="*/ 9 h 11"/>
                <a:gd name="T14" fmla="*/ 6 w 59"/>
                <a:gd name="T15" fmla="*/ 11 h 11"/>
                <a:gd name="T16" fmla="*/ 8 w 59"/>
                <a:gd name="T17" fmla="*/ 11 h 11"/>
                <a:gd name="T18" fmla="*/ 53 w 59"/>
                <a:gd name="T19" fmla="*/ 11 h 11"/>
                <a:gd name="T20" fmla="*/ 55 w 59"/>
                <a:gd name="T21" fmla="*/ 9 h 11"/>
                <a:gd name="T22" fmla="*/ 57 w 59"/>
                <a:gd name="T23" fmla="*/ 7 h 11"/>
                <a:gd name="T24" fmla="*/ 59 w 59"/>
                <a:gd name="T25" fmla="*/ 5 h 11"/>
                <a:gd name="T26" fmla="*/ 59 w 59"/>
                <a:gd name="T27" fmla="*/ 4 h 11"/>
                <a:gd name="T28" fmla="*/ 57 w 59"/>
                <a:gd name="T29" fmla="*/ 2 h 11"/>
                <a:gd name="T30" fmla="*/ 55 w 59"/>
                <a:gd name="T31" fmla="*/ 0 h 11"/>
                <a:gd name="T32" fmla="*/ 53 w 59"/>
                <a:gd name="T33" fmla="*/ 0 h 11"/>
                <a:gd name="T34" fmla="*/ 51 w 59"/>
                <a:gd name="T35" fmla="*/ 0 h 11"/>
                <a:gd name="T36" fmla="*/ 6 w 59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11">
                  <a:moveTo>
                    <a:pt x="6" y="0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7"/>
                  </a:lnTo>
                  <a:lnTo>
                    <a:pt x="4" y="9"/>
                  </a:lnTo>
                  <a:lnTo>
                    <a:pt x="6" y="11"/>
                  </a:lnTo>
                  <a:lnTo>
                    <a:pt x="8" y="11"/>
                  </a:lnTo>
                  <a:lnTo>
                    <a:pt x="53" y="11"/>
                  </a:lnTo>
                  <a:lnTo>
                    <a:pt x="55" y="9"/>
                  </a:lnTo>
                  <a:lnTo>
                    <a:pt x="57" y="7"/>
                  </a:lnTo>
                  <a:lnTo>
                    <a:pt x="59" y="5"/>
                  </a:lnTo>
                  <a:lnTo>
                    <a:pt x="59" y="4"/>
                  </a:lnTo>
                  <a:lnTo>
                    <a:pt x="57" y="2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57"/>
            <p:cNvSpPr>
              <a:spLocks/>
            </p:cNvSpPr>
            <p:nvPr/>
          </p:nvSpPr>
          <p:spPr bwMode="auto">
            <a:xfrm>
              <a:off x="647" y="2469"/>
              <a:ext cx="11" cy="6"/>
            </a:xfrm>
            <a:custGeom>
              <a:avLst/>
              <a:gdLst>
                <a:gd name="T0" fmla="*/ 4 w 23"/>
                <a:gd name="T1" fmla="*/ 0 h 11"/>
                <a:gd name="T2" fmla="*/ 2 w 23"/>
                <a:gd name="T3" fmla="*/ 0 h 11"/>
                <a:gd name="T4" fmla="*/ 0 w 23"/>
                <a:gd name="T5" fmla="*/ 2 h 11"/>
                <a:gd name="T6" fmla="*/ 0 w 23"/>
                <a:gd name="T7" fmla="*/ 4 h 11"/>
                <a:gd name="T8" fmla="*/ 0 w 23"/>
                <a:gd name="T9" fmla="*/ 5 h 11"/>
                <a:gd name="T10" fmla="*/ 0 w 23"/>
                <a:gd name="T11" fmla="*/ 7 h 11"/>
                <a:gd name="T12" fmla="*/ 2 w 23"/>
                <a:gd name="T13" fmla="*/ 9 h 11"/>
                <a:gd name="T14" fmla="*/ 4 w 23"/>
                <a:gd name="T15" fmla="*/ 11 h 11"/>
                <a:gd name="T16" fmla="*/ 6 w 23"/>
                <a:gd name="T17" fmla="*/ 11 h 11"/>
                <a:gd name="T18" fmla="*/ 18 w 23"/>
                <a:gd name="T19" fmla="*/ 11 h 11"/>
                <a:gd name="T20" fmla="*/ 20 w 23"/>
                <a:gd name="T21" fmla="*/ 9 h 11"/>
                <a:gd name="T22" fmla="*/ 22 w 23"/>
                <a:gd name="T23" fmla="*/ 7 h 11"/>
                <a:gd name="T24" fmla="*/ 23 w 23"/>
                <a:gd name="T25" fmla="*/ 5 h 11"/>
                <a:gd name="T26" fmla="*/ 23 w 23"/>
                <a:gd name="T27" fmla="*/ 4 h 11"/>
                <a:gd name="T28" fmla="*/ 22 w 23"/>
                <a:gd name="T29" fmla="*/ 2 h 11"/>
                <a:gd name="T30" fmla="*/ 20 w 23"/>
                <a:gd name="T31" fmla="*/ 0 h 11"/>
                <a:gd name="T32" fmla="*/ 18 w 23"/>
                <a:gd name="T33" fmla="*/ 0 h 11"/>
                <a:gd name="T34" fmla="*/ 16 w 23"/>
                <a:gd name="T35" fmla="*/ 0 h 11"/>
                <a:gd name="T36" fmla="*/ 4 w 23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9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8" y="11"/>
                  </a:lnTo>
                  <a:lnTo>
                    <a:pt x="20" y="9"/>
                  </a:lnTo>
                  <a:lnTo>
                    <a:pt x="22" y="7"/>
                  </a:lnTo>
                  <a:lnTo>
                    <a:pt x="23" y="5"/>
                  </a:lnTo>
                  <a:lnTo>
                    <a:pt x="23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58"/>
            <p:cNvSpPr>
              <a:spLocks/>
            </p:cNvSpPr>
            <p:nvPr/>
          </p:nvSpPr>
          <p:spPr bwMode="auto">
            <a:xfrm>
              <a:off x="670" y="2469"/>
              <a:ext cx="29" cy="6"/>
            </a:xfrm>
            <a:custGeom>
              <a:avLst/>
              <a:gdLst>
                <a:gd name="T0" fmla="*/ 4 w 58"/>
                <a:gd name="T1" fmla="*/ 0 h 11"/>
                <a:gd name="T2" fmla="*/ 2 w 58"/>
                <a:gd name="T3" fmla="*/ 0 h 11"/>
                <a:gd name="T4" fmla="*/ 0 w 58"/>
                <a:gd name="T5" fmla="*/ 2 h 11"/>
                <a:gd name="T6" fmla="*/ 0 w 58"/>
                <a:gd name="T7" fmla="*/ 4 h 11"/>
                <a:gd name="T8" fmla="*/ 0 w 58"/>
                <a:gd name="T9" fmla="*/ 5 h 11"/>
                <a:gd name="T10" fmla="*/ 0 w 58"/>
                <a:gd name="T11" fmla="*/ 7 h 11"/>
                <a:gd name="T12" fmla="*/ 2 w 58"/>
                <a:gd name="T13" fmla="*/ 9 h 11"/>
                <a:gd name="T14" fmla="*/ 4 w 58"/>
                <a:gd name="T15" fmla="*/ 11 h 11"/>
                <a:gd name="T16" fmla="*/ 6 w 58"/>
                <a:gd name="T17" fmla="*/ 11 h 11"/>
                <a:gd name="T18" fmla="*/ 52 w 58"/>
                <a:gd name="T19" fmla="*/ 11 h 11"/>
                <a:gd name="T20" fmla="*/ 54 w 58"/>
                <a:gd name="T21" fmla="*/ 9 h 11"/>
                <a:gd name="T22" fmla="*/ 56 w 58"/>
                <a:gd name="T23" fmla="*/ 7 h 11"/>
                <a:gd name="T24" fmla="*/ 58 w 58"/>
                <a:gd name="T25" fmla="*/ 5 h 11"/>
                <a:gd name="T26" fmla="*/ 58 w 58"/>
                <a:gd name="T27" fmla="*/ 4 h 11"/>
                <a:gd name="T28" fmla="*/ 56 w 58"/>
                <a:gd name="T29" fmla="*/ 2 h 11"/>
                <a:gd name="T30" fmla="*/ 54 w 58"/>
                <a:gd name="T31" fmla="*/ 0 h 11"/>
                <a:gd name="T32" fmla="*/ 52 w 58"/>
                <a:gd name="T33" fmla="*/ 0 h 11"/>
                <a:gd name="T34" fmla="*/ 50 w 58"/>
                <a:gd name="T35" fmla="*/ 0 h 11"/>
                <a:gd name="T36" fmla="*/ 4 w 58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9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52" y="11"/>
                  </a:lnTo>
                  <a:lnTo>
                    <a:pt x="54" y="9"/>
                  </a:lnTo>
                  <a:lnTo>
                    <a:pt x="56" y="7"/>
                  </a:lnTo>
                  <a:lnTo>
                    <a:pt x="58" y="5"/>
                  </a:lnTo>
                  <a:lnTo>
                    <a:pt x="58" y="4"/>
                  </a:lnTo>
                  <a:lnTo>
                    <a:pt x="56" y="2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59"/>
            <p:cNvSpPr>
              <a:spLocks/>
            </p:cNvSpPr>
            <p:nvPr/>
          </p:nvSpPr>
          <p:spPr bwMode="auto">
            <a:xfrm>
              <a:off x="711" y="2469"/>
              <a:ext cx="11" cy="6"/>
            </a:xfrm>
            <a:custGeom>
              <a:avLst/>
              <a:gdLst>
                <a:gd name="T0" fmla="*/ 4 w 23"/>
                <a:gd name="T1" fmla="*/ 0 h 11"/>
                <a:gd name="T2" fmla="*/ 2 w 23"/>
                <a:gd name="T3" fmla="*/ 0 h 11"/>
                <a:gd name="T4" fmla="*/ 0 w 23"/>
                <a:gd name="T5" fmla="*/ 2 h 11"/>
                <a:gd name="T6" fmla="*/ 0 w 23"/>
                <a:gd name="T7" fmla="*/ 4 h 11"/>
                <a:gd name="T8" fmla="*/ 0 w 23"/>
                <a:gd name="T9" fmla="*/ 5 h 11"/>
                <a:gd name="T10" fmla="*/ 0 w 23"/>
                <a:gd name="T11" fmla="*/ 7 h 11"/>
                <a:gd name="T12" fmla="*/ 2 w 23"/>
                <a:gd name="T13" fmla="*/ 9 h 11"/>
                <a:gd name="T14" fmla="*/ 4 w 23"/>
                <a:gd name="T15" fmla="*/ 11 h 11"/>
                <a:gd name="T16" fmla="*/ 5 w 23"/>
                <a:gd name="T17" fmla="*/ 11 h 11"/>
                <a:gd name="T18" fmla="*/ 17 w 23"/>
                <a:gd name="T19" fmla="*/ 11 h 11"/>
                <a:gd name="T20" fmla="*/ 19 w 23"/>
                <a:gd name="T21" fmla="*/ 9 h 11"/>
                <a:gd name="T22" fmla="*/ 21 w 23"/>
                <a:gd name="T23" fmla="*/ 7 h 11"/>
                <a:gd name="T24" fmla="*/ 23 w 23"/>
                <a:gd name="T25" fmla="*/ 5 h 11"/>
                <a:gd name="T26" fmla="*/ 23 w 23"/>
                <a:gd name="T27" fmla="*/ 4 h 11"/>
                <a:gd name="T28" fmla="*/ 21 w 23"/>
                <a:gd name="T29" fmla="*/ 2 h 11"/>
                <a:gd name="T30" fmla="*/ 19 w 23"/>
                <a:gd name="T31" fmla="*/ 0 h 11"/>
                <a:gd name="T32" fmla="*/ 17 w 23"/>
                <a:gd name="T33" fmla="*/ 0 h 11"/>
                <a:gd name="T34" fmla="*/ 15 w 23"/>
                <a:gd name="T35" fmla="*/ 0 h 11"/>
                <a:gd name="T36" fmla="*/ 4 w 23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9"/>
                  </a:lnTo>
                  <a:lnTo>
                    <a:pt x="4" y="11"/>
                  </a:lnTo>
                  <a:lnTo>
                    <a:pt x="5" y="11"/>
                  </a:lnTo>
                  <a:lnTo>
                    <a:pt x="17" y="11"/>
                  </a:lnTo>
                  <a:lnTo>
                    <a:pt x="19" y="9"/>
                  </a:lnTo>
                  <a:lnTo>
                    <a:pt x="21" y="7"/>
                  </a:lnTo>
                  <a:lnTo>
                    <a:pt x="23" y="5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60"/>
            <p:cNvSpPr>
              <a:spLocks/>
            </p:cNvSpPr>
            <p:nvPr/>
          </p:nvSpPr>
          <p:spPr bwMode="auto">
            <a:xfrm>
              <a:off x="734" y="2469"/>
              <a:ext cx="29" cy="6"/>
            </a:xfrm>
            <a:custGeom>
              <a:avLst/>
              <a:gdLst>
                <a:gd name="T0" fmla="*/ 4 w 59"/>
                <a:gd name="T1" fmla="*/ 0 h 11"/>
                <a:gd name="T2" fmla="*/ 2 w 59"/>
                <a:gd name="T3" fmla="*/ 0 h 11"/>
                <a:gd name="T4" fmla="*/ 0 w 59"/>
                <a:gd name="T5" fmla="*/ 2 h 11"/>
                <a:gd name="T6" fmla="*/ 0 w 59"/>
                <a:gd name="T7" fmla="*/ 4 h 11"/>
                <a:gd name="T8" fmla="*/ 0 w 59"/>
                <a:gd name="T9" fmla="*/ 5 h 11"/>
                <a:gd name="T10" fmla="*/ 0 w 59"/>
                <a:gd name="T11" fmla="*/ 7 h 11"/>
                <a:gd name="T12" fmla="*/ 2 w 59"/>
                <a:gd name="T13" fmla="*/ 9 h 11"/>
                <a:gd name="T14" fmla="*/ 4 w 59"/>
                <a:gd name="T15" fmla="*/ 11 h 11"/>
                <a:gd name="T16" fmla="*/ 6 w 59"/>
                <a:gd name="T17" fmla="*/ 11 h 11"/>
                <a:gd name="T18" fmla="*/ 53 w 59"/>
                <a:gd name="T19" fmla="*/ 11 h 11"/>
                <a:gd name="T20" fmla="*/ 55 w 59"/>
                <a:gd name="T21" fmla="*/ 9 h 11"/>
                <a:gd name="T22" fmla="*/ 57 w 59"/>
                <a:gd name="T23" fmla="*/ 7 h 11"/>
                <a:gd name="T24" fmla="*/ 59 w 59"/>
                <a:gd name="T25" fmla="*/ 5 h 11"/>
                <a:gd name="T26" fmla="*/ 59 w 59"/>
                <a:gd name="T27" fmla="*/ 4 h 11"/>
                <a:gd name="T28" fmla="*/ 57 w 59"/>
                <a:gd name="T29" fmla="*/ 2 h 11"/>
                <a:gd name="T30" fmla="*/ 55 w 59"/>
                <a:gd name="T31" fmla="*/ 0 h 11"/>
                <a:gd name="T32" fmla="*/ 53 w 59"/>
                <a:gd name="T33" fmla="*/ 0 h 11"/>
                <a:gd name="T34" fmla="*/ 51 w 59"/>
                <a:gd name="T35" fmla="*/ 0 h 11"/>
                <a:gd name="T36" fmla="*/ 4 w 59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9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53" y="11"/>
                  </a:lnTo>
                  <a:lnTo>
                    <a:pt x="55" y="9"/>
                  </a:lnTo>
                  <a:lnTo>
                    <a:pt x="57" y="7"/>
                  </a:lnTo>
                  <a:lnTo>
                    <a:pt x="59" y="5"/>
                  </a:lnTo>
                  <a:lnTo>
                    <a:pt x="59" y="4"/>
                  </a:lnTo>
                  <a:lnTo>
                    <a:pt x="57" y="2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61"/>
            <p:cNvSpPr>
              <a:spLocks/>
            </p:cNvSpPr>
            <p:nvPr/>
          </p:nvSpPr>
          <p:spPr bwMode="auto">
            <a:xfrm>
              <a:off x="775" y="2469"/>
              <a:ext cx="12" cy="6"/>
            </a:xfrm>
            <a:custGeom>
              <a:avLst/>
              <a:gdLst>
                <a:gd name="T0" fmla="*/ 4 w 24"/>
                <a:gd name="T1" fmla="*/ 0 h 11"/>
                <a:gd name="T2" fmla="*/ 2 w 24"/>
                <a:gd name="T3" fmla="*/ 0 h 11"/>
                <a:gd name="T4" fmla="*/ 0 w 24"/>
                <a:gd name="T5" fmla="*/ 2 h 11"/>
                <a:gd name="T6" fmla="*/ 0 w 24"/>
                <a:gd name="T7" fmla="*/ 4 h 11"/>
                <a:gd name="T8" fmla="*/ 0 w 24"/>
                <a:gd name="T9" fmla="*/ 5 h 11"/>
                <a:gd name="T10" fmla="*/ 0 w 24"/>
                <a:gd name="T11" fmla="*/ 7 h 11"/>
                <a:gd name="T12" fmla="*/ 2 w 24"/>
                <a:gd name="T13" fmla="*/ 9 h 11"/>
                <a:gd name="T14" fmla="*/ 4 w 24"/>
                <a:gd name="T15" fmla="*/ 11 h 11"/>
                <a:gd name="T16" fmla="*/ 6 w 24"/>
                <a:gd name="T17" fmla="*/ 11 h 11"/>
                <a:gd name="T18" fmla="*/ 18 w 24"/>
                <a:gd name="T19" fmla="*/ 11 h 11"/>
                <a:gd name="T20" fmla="*/ 20 w 24"/>
                <a:gd name="T21" fmla="*/ 9 h 11"/>
                <a:gd name="T22" fmla="*/ 22 w 24"/>
                <a:gd name="T23" fmla="*/ 7 h 11"/>
                <a:gd name="T24" fmla="*/ 24 w 24"/>
                <a:gd name="T25" fmla="*/ 5 h 11"/>
                <a:gd name="T26" fmla="*/ 24 w 24"/>
                <a:gd name="T27" fmla="*/ 4 h 11"/>
                <a:gd name="T28" fmla="*/ 22 w 24"/>
                <a:gd name="T29" fmla="*/ 2 h 11"/>
                <a:gd name="T30" fmla="*/ 20 w 24"/>
                <a:gd name="T31" fmla="*/ 0 h 11"/>
                <a:gd name="T32" fmla="*/ 18 w 24"/>
                <a:gd name="T33" fmla="*/ 0 h 11"/>
                <a:gd name="T34" fmla="*/ 16 w 24"/>
                <a:gd name="T35" fmla="*/ 0 h 11"/>
                <a:gd name="T36" fmla="*/ 4 w 24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9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8" y="11"/>
                  </a:lnTo>
                  <a:lnTo>
                    <a:pt x="20" y="9"/>
                  </a:lnTo>
                  <a:lnTo>
                    <a:pt x="22" y="7"/>
                  </a:lnTo>
                  <a:lnTo>
                    <a:pt x="24" y="5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62"/>
            <p:cNvSpPr>
              <a:spLocks/>
            </p:cNvSpPr>
            <p:nvPr/>
          </p:nvSpPr>
          <p:spPr bwMode="auto">
            <a:xfrm>
              <a:off x="798" y="2469"/>
              <a:ext cx="30" cy="6"/>
            </a:xfrm>
            <a:custGeom>
              <a:avLst/>
              <a:gdLst>
                <a:gd name="T0" fmla="*/ 4 w 58"/>
                <a:gd name="T1" fmla="*/ 0 h 11"/>
                <a:gd name="T2" fmla="*/ 2 w 58"/>
                <a:gd name="T3" fmla="*/ 0 h 11"/>
                <a:gd name="T4" fmla="*/ 0 w 58"/>
                <a:gd name="T5" fmla="*/ 2 h 11"/>
                <a:gd name="T6" fmla="*/ 0 w 58"/>
                <a:gd name="T7" fmla="*/ 4 h 11"/>
                <a:gd name="T8" fmla="*/ 0 w 58"/>
                <a:gd name="T9" fmla="*/ 5 h 11"/>
                <a:gd name="T10" fmla="*/ 0 w 58"/>
                <a:gd name="T11" fmla="*/ 7 h 11"/>
                <a:gd name="T12" fmla="*/ 2 w 58"/>
                <a:gd name="T13" fmla="*/ 9 h 11"/>
                <a:gd name="T14" fmla="*/ 4 w 58"/>
                <a:gd name="T15" fmla="*/ 11 h 11"/>
                <a:gd name="T16" fmla="*/ 6 w 58"/>
                <a:gd name="T17" fmla="*/ 11 h 11"/>
                <a:gd name="T18" fmla="*/ 52 w 58"/>
                <a:gd name="T19" fmla="*/ 11 h 11"/>
                <a:gd name="T20" fmla="*/ 54 w 58"/>
                <a:gd name="T21" fmla="*/ 9 h 11"/>
                <a:gd name="T22" fmla="*/ 56 w 58"/>
                <a:gd name="T23" fmla="*/ 7 h 11"/>
                <a:gd name="T24" fmla="*/ 58 w 58"/>
                <a:gd name="T25" fmla="*/ 5 h 11"/>
                <a:gd name="T26" fmla="*/ 58 w 58"/>
                <a:gd name="T27" fmla="*/ 4 h 11"/>
                <a:gd name="T28" fmla="*/ 56 w 58"/>
                <a:gd name="T29" fmla="*/ 2 h 11"/>
                <a:gd name="T30" fmla="*/ 54 w 58"/>
                <a:gd name="T31" fmla="*/ 0 h 11"/>
                <a:gd name="T32" fmla="*/ 52 w 58"/>
                <a:gd name="T33" fmla="*/ 0 h 11"/>
                <a:gd name="T34" fmla="*/ 51 w 58"/>
                <a:gd name="T35" fmla="*/ 0 h 11"/>
                <a:gd name="T36" fmla="*/ 4 w 58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9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52" y="11"/>
                  </a:lnTo>
                  <a:lnTo>
                    <a:pt x="54" y="9"/>
                  </a:lnTo>
                  <a:lnTo>
                    <a:pt x="56" y="7"/>
                  </a:lnTo>
                  <a:lnTo>
                    <a:pt x="58" y="5"/>
                  </a:lnTo>
                  <a:lnTo>
                    <a:pt x="58" y="4"/>
                  </a:lnTo>
                  <a:lnTo>
                    <a:pt x="56" y="2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63"/>
            <p:cNvSpPr>
              <a:spLocks/>
            </p:cNvSpPr>
            <p:nvPr/>
          </p:nvSpPr>
          <p:spPr bwMode="auto">
            <a:xfrm>
              <a:off x="839" y="2469"/>
              <a:ext cx="12" cy="6"/>
            </a:xfrm>
            <a:custGeom>
              <a:avLst/>
              <a:gdLst>
                <a:gd name="T0" fmla="*/ 4 w 23"/>
                <a:gd name="T1" fmla="*/ 0 h 11"/>
                <a:gd name="T2" fmla="*/ 2 w 23"/>
                <a:gd name="T3" fmla="*/ 0 h 11"/>
                <a:gd name="T4" fmla="*/ 0 w 23"/>
                <a:gd name="T5" fmla="*/ 2 h 11"/>
                <a:gd name="T6" fmla="*/ 0 w 23"/>
                <a:gd name="T7" fmla="*/ 4 h 11"/>
                <a:gd name="T8" fmla="*/ 0 w 23"/>
                <a:gd name="T9" fmla="*/ 5 h 11"/>
                <a:gd name="T10" fmla="*/ 0 w 23"/>
                <a:gd name="T11" fmla="*/ 7 h 11"/>
                <a:gd name="T12" fmla="*/ 2 w 23"/>
                <a:gd name="T13" fmla="*/ 9 h 11"/>
                <a:gd name="T14" fmla="*/ 4 w 23"/>
                <a:gd name="T15" fmla="*/ 11 h 11"/>
                <a:gd name="T16" fmla="*/ 6 w 23"/>
                <a:gd name="T17" fmla="*/ 11 h 11"/>
                <a:gd name="T18" fmla="*/ 17 w 23"/>
                <a:gd name="T19" fmla="*/ 11 h 11"/>
                <a:gd name="T20" fmla="*/ 19 w 23"/>
                <a:gd name="T21" fmla="*/ 9 h 11"/>
                <a:gd name="T22" fmla="*/ 21 w 23"/>
                <a:gd name="T23" fmla="*/ 7 h 11"/>
                <a:gd name="T24" fmla="*/ 23 w 23"/>
                <a:gd name="T25" fmla="*/ 5 h 11"/>
                <a:gd name="T26" fmla="*/ 23 w 23"/>
                <a:gd name="T27" fmla="*/ 4 h 11"/>
                <a:gd name="T28" fmla="*/ 21 w 23"/>
                <a:gd name="T29" fmla="*/ 2 h 11"/>
                <a:gd name="T30" fmla="*/ 19 w 23"/>
                <a:gd name="T31" fmla="*/ 0 h 11"/>
                <a:gd name="T32" fmla="*/ 17 w 23"/>
                <a:gd name="T33" fmla="*/ 0 h 11"/>
                <a:gd name="T34" fmla="*/ 15 w 23"/>
                <a:gd name="T35" fmla="*/ 0 h 11"/>
                <a:gd name="T36" fmla="*/ 4 w 23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9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7" y="11"/>
                  </a:lnTo>
                  <a:lnTo>
                    <a:pt x="19" y="9"/>
                  </a:lnTo>
                  <a:lnTo>
                    <a:pt x="21" y="7"/>
                  </a:lnTo>
                  <a:lnTo>
                    <a:pt x="23" y="5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64"/>
            <p:cNvSpPr>
              <a:spLocks/>
            </p:cNvSpPr>
            <p:nvPr/>
          </p:nvSpPr>
          <p:spPr bwMode="auto">
            <a:xfrm>
              <a:off x="863" y="2469"/>
              <a:ext cx="29" cy="6"/>
            </a:xfrm>
            <a:custGeom>
              <a:avLst/>
              <a:gdLst>
                <a:gd name="T0" fmla="*/ 4 w 59"/>
                <a:gd name="T1" fmla="*/ 0 h 11"/>
                <a:gd name="T2" fmla="*/ 2 w 59"/>
                <a:gd name="T3" fmla="*/ 0 h 11"/>
                <a:gd name="T4" fmla="*/ 0 w 59"/>
                <a:gd name="T5" fmla="*/ 2 h 11"/>
                <a:gd name="T6" fmla="*/ 0 w 59"/>
                <a:gd name="T7" fmla="*/ 4 h 11"/>
                <a:gd name="T8" fmla="*/ 0 w 59"/>
                <a:gd name="T9" fmla="*/ 5 h 11"/>
                <a:gd name="T10" fmla="*/ 0 w 59"/>
                <a:gd name="T11" fmla="*/ 7 h 11"/>
                <a:gd name="T12" fmla="*/ 2 w 59"/>
                <a:gd name="T13" fmla="*/ 9 h 11"/>
                <a:gd name="T14" fmla="*/ 4 w 59"/>
                <a:gd name="T15" fmla="*/ 11 h 11"/>
                <a:gd name="T16" fmla="*/ 6 w 59"/>
                <a:gd name="T17" fmla="*/ 11 h 11"/>
                <a:gd name="T18" fmla="*/ 53 w 59"/>
                <a:gd name="T19" fmla="*/ 11 h 11"/>
                <a:gd name="T20" fmla="*/ 55 w 59"/>
                <a:gd name="T21" fmla="*/ 9 h 11"/>
                <a:gd name="T22" fmla="*/ 57 w 59"/>
                <a:gd name="T23" fmla="*/ 7 h 11"/>
                <a:gd name="T24" fmla="*/ 59 w 59"/>
                <a:gd name="T25" fmla="*/ 5 h 11"/>
                <a:gd name="T26" fmla="*/ 59 w 59"/>
                <a:gd name="T27" fmla="*/ 4 h 11"/>
                <a:gd name="T28" fmla="*/ 57 w 59"/>
                <a:gd name="T29" fmla="*/ 2 h 11"/>
                <a:gd name="T30" fmla="*/ 55 w 59"/>
                <a:gd name="T31" fmla="*/ 0 h 11"/>
                <a:gd name="T32" fmla="*/ 53 w 59"/>
                <a:gd name="T33" fmla="*/ 0 h 11"/>
                <a:gd name="T34" fmla="*/ 51 w 59"/>
                <a:gd name="T35" fmla="*/ 0 h 11"/>
                <a:gd name="T36" fmla="*/ 4 w 59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9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53" y="11"/>
                  </a:lnTo>
                  <a:lnTo>
                    <a:pt x="55" y="9"/>
                  </a:lnTo>
                  <a:lnTo>
                    <a:pt x="57" y="7"/>
                  </a:lnTo>
                  <a:lnTo>
                    <a:pt x="59" y="5"/>
                  </a:lnTo>
                  <a:lnTo>
                    <a:pt x="59" y="4"/>
                  </a:lnTo>
                  <a:lnTo>
                    <a:pt x="57" y="2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65"/>
            <p:cNvSpPr>
              <a:spLocks/>
            </p:cNvSpPr>
            <p:nvPr/>
          </p:nvSpPr>
          <p:spPr bwMode="auto">
            <a:xfrm>
              <a:off x="904" y="2469"/>
              <a:ext cx="11" cy="6"/>
            </a:xfrm>
            <a:custGeom>
              <a:avLst/>
              <a:gdLst>
                <a:gd name="T0" fmla="*/ 4 w 24"/>
                <a:gd name="T1" fmla="*/ 0 h 11"/>
                <a:gd name="T2" fmla="*/ 2 w 24"/>
                <a:gd name="T3" fmla="*/ 0 h 11"/>
                <a:gd name="T4" fmla="*/ 0 w 24"/>
                <a:gd name="T5" fmla="*/ 2 h 11"/>
                <a:gd name="T6" fmla="*/ 0 w 24"/>
                <a:gd name="T7" fmla="*/ 4 h 11"/>
                <a:gd name="T8" fmla="*/ 0 w 24"/>
                <a:gd name="T9" fmla="*/ 5 h 11"/>
                <a:gd name="T10" fmla="*/ 0 w 24"/>
                <a:gd name="T11" fmla="*/ 7 h 11"/>
                <a:gd name="T12" fmla="*/ 2 w 24"/>
                <a:gd name="T13" fmla="*/ 9 h 11"/>
                <a:gd name="T14" fmla="*/ 4 w 24"/>
                <a:gd name="T15" fmla="*/ 11 h 11"/>
                <a:gd name="T16" fmla="*/ 6 w 24"/>
                <a:gd name="T17" fmla="*/ 11 h 11"/>
                <a:gd name="T18" fmla="*/ 18 w 24"/>
                <a:gd name="T19" fmla="*/ 11 h 11"/>
                <a:gd name="T20" fmla="*/ 20 w 24"/>
                <a:gd name="T21" fmla="*/ 9 h 11"/>
                <a:gd name="T22" fmla="*/ 22 w 24"/>
                <a:gd name="T23" fmla="*/ 7 h 11"/>
                <a:gd name="T24" fmla="*/ 24 w 24"/>
                <a:gd name="T25" fmla="*/ 5 h 11"/>
                <a:gd name="T26" fmla="*/ 24 w 24"/>
                <a:gd name="T27" fmla="*/ 4 h 11"/>
                <a:gd name="T28" fmla="*/ 22 w 24"/>
                <a:gd name="T29" fmla="*/ 2 h 11"/>
                <a:gd name="T30" fmla="*/ 20 w 24"/>
                <a:gd name="T31" fmla="*/ 0 h 11"/>
                <a:gd name="T32" fmla="*/ 18 w 24"/>
                <a:gd name="T33" fmla="*/ 0 h 11"/>
                <a:gd name="T34" fmla="*/ 16 w 24"/>
                <a:gd name="T35" fmla="*/ 0 h 11"/>
                <a:gd name="T36" fmla="*/ 4 w 24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9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8" y="11"/>
                  </a:lnTo>
                  <a:lnTo>
                    <a:pt x="20" y="9"/>
                  </a:lnTo>
                  <a:lnTo>
                    <a:pt x="22" y="7"/>
                  </a:lnTo>
                  <a:lnTo>
                    <a:pt x="24" y="5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66"/>
            <p:cNvSpPr>
              <a:spLocks/>
            </p:cNvSpPr>
            <p:nvPr/>
          </p:nvSpPr>
          <p:spPr bwMode="auto">
            <a:xfrm>
              <a:off x="927" y="2468"/>
              <a:ext cx="29" cy="6"/>
            </a:xfrm>
            <a:custGeom>
              <a:avLst/>
              <a:gdLst>
                <a:gd name="T0" fmla="*/ 4 w 58"/>
                <a:gd name="T1" fmla="*/ 0 h 11"/>
                <a:gd name="T2" fmla="*/ 2 w 58"/>
                <a:gd name="T3" fmla="*/ 2 h 11"/>
                <a:gd name="T4" fmla="*/ 0 w 58"/>
                <a:gd name="T5" fmla="*/ 4 h 11"/>
                <a:gd name="T6" fmla="*/ 0 w 58"/>
                <a:gd name="T7" fmla="*/ 6 h 11"/>
                <a:gd name="T8" fmla="*/ 0 w 58"/>
                <a:gd name="T9" fmla="*/ 7 h 11"/>
                <a:gd name="T10" fmla="*/ 0 w 58"/>
                <a:gd name="T11" fmla="*/ 9 h 11"/>
                <a:gd name="T12" fmla="*/ 2 w 58"/>
                <a:gd name="T13" fmla="*/ 11 h 11"/>
                <a:gd name="T14" fmla="*/ 4 w 58"/>
                <a:gd name="T15" fmla="*/ 11 h 11"/>
                <a:gd name="T16" fmla="*/ 6 w 58"/>
                <a:gd name="T17" fmla="*/ 11 h 11"/>
                <a:gd name="T18" fmla="*/ 53 w 58"/>
                <a:gd name="T19" fmla="*/ 11 h 11"/>
                <a:gd name="T20" fmla="*/ 55 w 58"/>
                <a:gd name="T21" fmla="*/ 11 h 11"/>
                <a:gd name="T22" fmla="*/ 56 w 58"/>
                <a:gd name="T23" fmla="*/ 9 h 11"/>
                <a:gd name="T24" fmla="*/ 58 w 58"/>
                <a:gd name="T25" fmla="*/ 7 h 11"/>
                <a:gd name="T26" fmla="*/ 58 w 58"/>
                <a:gd name="T27" fmla="*/ 6 h 11"/>
                <a:gd name="T28" fmla="*/ 56 w 58"/>
                <a:gd name="T29" fmla="*/ 4 h 11"/>
                <a:gd name="T30" fmla="*/ 55 w 58"/>
                <a:gd name="T31" fmla="*/ 2 h 11"/>
                <a:gd name="T32" fmla="*/ 53 w 58"/>
                <a:gd name="T33" fmla="*/ 0 h 11"/>
                <a:gd name="T34" fmla="*/ 51 w 58"/>
                <a:gd name="T35" fmla="*/ 0 h 11"/>
                <a:gd name="T36" fmla="*/ 4 w 58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1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53" y="11"/>
                  </a:lnTo>
                  <a:lnTo>
                    <a:pt x="55" y="11"/>
                  </a:lnTo>
                  <a:lnTo>
                    <a:pt x="56" y="9"/>
                  </a:lnTo>
                  <a:lnTo>
                    <a:pt x="58" y="7"/>
                  </a:lnTo>
                  <a:lnTo>
                    <a:pt x="58" y="6"/>
                  </a:lnTo>
                  <a:lnTo>
                    <a:pt x="56" y="4"/>
                  </a:lnTo>
                  <a:lnTo>
                    <a:pt x="55" y="2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67"/>
            <p:cNvSpPr>
              <a:spLocks/>
            </p:cNvSpPr>
            <p:nvPr/>
          </p:nvSpPr>
          <p:spPr bwMode="auto">
            <a:xfrm>
              <a:off x="968" y="2468"/>
              <a:ext cx="12" cy="6"/>
            </a:xfrm>
            <a:custGeom>
              <a:avLst/>
              <a:gdLst>
                <a:gd name="T0" fmla="*/ 4 w 23"/>
                <a:gd name="T1" fmla="*/ 0 h 11"/>
                <a:gd name="T2" fmla="*/ 2 w 23"/>
                <a:gd name="T3" fmla="*/ 2 h 11"/>
                <a:gd name="T4" fmla="*/ 0 w 23"/>
                <a:gd name="T5" fmla="*/ 4 h 11"/>
                <a:gd name="T6" fmla="*/ 0 w 23"/>
                <a:gd name="T7" fmla="*/ 6 h 11"/>
                <a:gd name="T8" fmla="*/ 0 w 23"/>
                <a:gd name="T9" fmla="*/ 7 h 11"/>
                <a:gd name="T10" fmla="*/ 0 w 23"/>
                <a:gd name="T11" fmla="*/ 9 h 11"/>
                <a:gd name="T12" fmla="*/ 2 w 23"/>
                <a:gd name="T13" fmla="*/ 11 h 11"/>
                <a:gd name="T14" fmla="*/ 4 w 23"/>
                <a:gd name="T15" fmla="*/ 11 h 11"/>
                <a:gd name="T16" fmla="*/ 6 w 23"/>
                <a:gd name="T17" fmla="*/ 11 h 11"/>
                <a:gd name="T18" fmla="*/ 17 w 23"/>
                <a:gd name="T19" fmla="*/ 11 h 11"/>
                <a:gd name="T20" fmla="*/ 19 w 23"/>
                <a:gd name="T21" fmla="*/ 11 h 11"/>
                <a:gd name="T22" fmla="*/ 21 w 23"/>
                <a:gd name="T23" fmla="*/ 9 h 11"/>
                <a:gd name="T24" fmla="*/ 23 w 23"/>
                <a:gd name="T25" fmla="*/ 7 h 11"/>
                <a:gd name="T26" fmla="*/ 23 w 23"/>
                <a:gd name="T27" fmla="*/ 6 h 11"/>
                <a:gd name="T28" fmla="*/ 21 w 23"/>
                <a:gd name="T29" fmla="*/ 4 h 11"/>
                <a:gd name="T30" fmla="*/ 19 w 23"/>
                <a:gd name="T31" fmla="*/ 2 h 11"/>
                <a:gd name="T32" fmla="*/ 17 w 23"/>
                <a:gd name="T33" fmla="*/ 0 h 11"/>
                <a:gd name="T34" fmla="*/ 15 w 23"/>
                <a:gd name="T35" fmla="*/ 0 h 11"/>
                <a:gd name="T36" fmla="*/ 4 w 23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1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7" y="11"/>
                  </a:lnTo>
                  <a:lnTo>
                    <a:pt x="19" y="11"/>
                  </a:lnTo>
                  <a:lnTo>
                    <a:pt x="21" y="9"/>
                  </a:lnTo>
                  <a:lnTo>
                    <a:pt x="23" y="7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68"/>
            <p:cNvSpPr>
              <a:spLocks/>
            </p:cNvSpPr>
            <p:nvPr/>
          </p:nvSpPr>
          <p:spPr bwMode="auto">
            <a:xfrm>
              <a:off x="991" y="2468"/>
              <a:ext cx="29" cy="6"/>
            </a:xfrm>
            <a:custGeom>
              <a:avLst/>
              <a:gdLst>
                <a:gd name="T0" fmla="*/ 3 w 58"/>
                <a:gd name="T1" fmla="*/ 0 h 11"/>
                <a:gd name="T2" fmla="*/ 1 w 58"/>
                <a:gd name="T3" fmla="*/ 2 h 11"/>
                <a:gd name="T4" fmla="*/ 0 w 58"/>
                <a:gd name="T5" fmla="*/ 4 h 11"/>
                <a:gd name="T6" fmla="*/ 0 w 58"/>
                <a:gd name="T7" fmla="*/ 6 h 11"/>
                <a:gd name="T8" fmla="*/ 0 w 58"/>
                <a:gd name="T9" fmla="*/ 7 h 11"/>
                <a:gd name="T10" fmla="*/ 0 w 58"/>
                <a:gd name="T11" fmla="*/ 9 h 11"/>
                <a:gd name="T12" fmla="*/ 1 w 58"/>
                <a:gd name="T13" fmla="*/ 11 h 11"/>
                <a:gd name="T14" fmla="*/ 3 w 58"/>
                <a:gd name="T15" fmla="*/ 11 h 11"/>
                <a:gd name="T16" fmla="*/ 5 w 58"/>
                <a:gd name="T17" fmla="*/ 11 h 11"/>
                <a:gd name="T18" fmla="*/ 52 w 58"/>
                <a:gd name="T19" fmla="*/ 11 h 11"/>
                <a:gd name="T20" fmla="*/ 54 w 58"/>
                <a:gd name="T21" fmla="*/ 11 h 11"/>
                <a:gd name="T22" fmla="*/ 56 w 58"/>
                <a:gd name="T23" fmla="*/ 9 h 11"/>
                <a:gd name="T24" fmla="*/ 58 w 58"/>
                <a:gd name="T25" fmla="*/ 7 h 11"/>
                <a:gd name="T26" fmla="*/ 58 w 58"/>
                <a:gd name="T27" fmla="*/ 6 h 11"/>
                <a:gd name="T28" fmla="*/ 56 w 58"/>
                <a:gd name="T29" fmla="*/ 4 h 11"/>
                <a:gd name="T30" fmla="*/ 54 w 58"/>
                <a:gd name="T31" fmla="*/ 2 h 11"/>
                <a:gd name="T32" fmla="*/ 52 w 58"/>
                <a:gd name="T33" fmla="*/ 0 h 11"/>
                <a:gd name="T34" fmla="*/ 50 w 58"/>
                <a:gd name="T35" fmla="*/ 0 h 11"/>
                <a:gd name="T36" fmla="*/ 3 w 58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1">
                  <a:moveTo>
                    <a:pt x="3" y="0"/>
                  </a:moveTo>
                  <a:lnTo>
                    <a:pt x="1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1" y="11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2" y="11"/>
                  </a:lnTo>
                  <a:lnTo>
                    <a:pt x="54" y="11"/>
                  </a:lnTo>
                  <a:lnTo>
                    <a:pt x="56" y="9"/>
                  </a:lnTo>
                  <a:lnTo>
                    <a:pt x="58" y="7"/>
                  </a:lnTo>
                  <a:lnTo>
                    <a:pt x="58" y="6"/>
                  </a:lnTo>
                  <a:lnTo>
                    <a:pt x="56" y="4"/>
                  </a:lnTo>
                  <a:lnTo>
                    <a:pt x="54" y="2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69"/>
            <p:cNvSpPr>
              <a:spLocks/>
            </p:cNvSpPr>
            <p:nvPr/>
          </p:nvSpPr>
          <p:spPr bwMode="auto">
            <a:xfrm>
              <a:off x="1032" y="2468"/>
              <a:ext cx="12" cy="6"/>
            </a:xfrm>
            <a:custGeom>
              <a:avLst/>
              <a:gdLst>
                <a:gd name="T0" fmla="*/ 4 w 24"/>
                <a:gd name="T1" fmla="*/ 0 h 11"/>
                <a:gd name="T2" fmla="*/ 2 w 24"/>
                <a:gd name="T3" fmla="*/ 2 h 11"/>
                <a:gd name="T4" fmla="*/ 0 w 24"/>
                <a:gd name="T5" fmla="*/ 4 h 11"/>
                <a:gd name="T6" fmla="*/ 0 w 24"/>
                <a:gd name="T7" fmla="*/ 6 h 11"/>
                <a:gd name="T8" fmla="*/ 0 w 24"/>
                <a:gd name="T9" fmla="*/ 7 h 11"/>
                <a:gd name="T10" fmla="*/ 0 w 24"/>
                <a:gd name="T11" fmla="*/ 9 h 11"/>
                <a:gd name="T12" fmla="*/ 2 w 24"/>
                <a:gd name="T13" fmla="*/ 11 h 11"/>
                <a:gd name="T14" fmla="*/ 4 w 24"/>
                <a:gd name="T15" fmla="*/ 11 h 11"/>
                <a:gd name="T16" fmla="*/ 6 w 24"/>
                <a:gd name="T17" fmla="*/ 11 h 11"/>
                <a:gd name="T18" fmla="*/ 18 w 24"/>
                <a:gd name="T19" fmla="*/ 11 h 11"/>
                <a:gd name="T20" fmla="*/ 20 w 24"/>
                <a:gd name="T21" fmla="*/ 11 h 11"/>
                <a:gd name="T22" fmla="*/ 22 w 24"/>
                <a:gd name="T23" fmla="*/ 9 h 11"/>
                <a:gd name="T24" fmla="*/ 24 w 24"/>
                <a:gd name="T25" fmla="*/ 7 h 11"/>
                <a:gd name="T26" fmla="*/ 24 w 24"/>
                <a:gd name="T27" fmla="*/ 6 h 11"/>
                <a:gd name="T28" fmla="*/ 22 w 24"/>
                <a:gd name="T29" fmla="*/ 4 h 11"/>
                <a:gd name="T30" fmla="*/ 20 w 24"/>
                <a:gd name="T31" fmla="*/ 2 h 11"/>
                <a:gd name="T32" fmla="*/ 18 w 24"/>
                <a:gd name="T33" fmla="*/ 0 h 11"/>
                <a:gd name="T34" fmla="*/ 16 w 24"/>
                <a:gd name="T35" fmla="*/ 0 h 11"/>
                <a:gd name="T36" fmla="*/ 4 w 24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1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8" y="11"/>
                  </a:lnTo>
                  <a:lnTo>
                    <a:pt x="20" y="11"/>
                  </a:lnTo>
                  <a:lnTo>
                    <a:pt x="22" y="9"/>
                  </a:lnTo>
                  <a:lnTo>
                    <a:pt x="24" y="7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70"/>
            <p:cNvSpPr>
              <a:spLocks/>
            </p:cNvSpPr>
            <p:nvPr/>
          </p:nvSpPr>
          <p:spPr bwMode="auto">
            <a:xfrm>
              <a:off x="1056" y="2468"/>
              <a:ext cx="29" cy="6"/>
            </a:xfrm>
            <a:custGeom>
              <a:avLst/>
              <a:gdLst>
                <a:gd name="T0" fmla="*/ 4 w 59"/>
                <a:gd name="T1" fmla="*/ 0 h 11"/>
                <a:gd name="T2" fmla="*/ 2 w 59"/>
                <a:gd name="T3" fmla="*/ 2 h 11"/>
                <a:gd name="T4" fmla="*/ 0 w 59"/>
                <a:gd name="T5" fmla="*/ 4 h 11"/>
                <a:gd name="T6" fmla="*/ 0 w 59"/>
                <a:gd name="T7" fmla="*/ 6 h 11"/>
                <a:gd name="T8" fmla="*/ 0 w 59"/>
                <a:gd name="T9" fmla="*/ 7 h 11"/>
                <a:gd name="T10" fmla="*/ 0 w 59"/>
                <a:gd name="T11" fmla="*/ 9 h 11"/>
                <a:gd name="T12" fmla="*/ 2 w 59"/>
                <a:gd name="T13" fmla="*/ 11 h 11"/>
                <a:gd name="T14" fmla="*/ 4 w 59"/>
                <a:gd name="T15" fmla="*/ 11 h 11"/>
                <a:gd name="T16" fmla="*/ 6 w 59"/>
                <a:gd name="T17" fmla="*/ 11 h 11"/>
                <a:gd name="T18" fmla="*/ 53 w 59"/>
                <a:gd name="T19" fmla="*/ 11 h 11"/>
                <a:gd name="T20" fmla="*/ 55 w 59"/>
                <a:gd name="T21" fmla="*/ 11 h 11"/>
                <a:gd name="T22" fmla="*/ 57 w 59"/>
                <a:gd name="T23" fmla="*/ 9 h 11"/>
                <a:gd name="T24" fmla="*/ 59 w 59"/>
                <a:gd name="T25" fmla="*/ 7 h 11"/>
                <a:gd name="T26" fmla="*/ 59 w 59"/>
                <a:gd name="T27" fmla="*/ 6 h 11"/>
                <a:gd name="T28" fmla="*/ 57 w 59"/>
                <a:gd name="T29" fmla="*/ 4 h 11"/>
                <a:gd name="T30" fmla="*/ 55 w 59"/>
                <a:gd name="T31" fmla="*/ 2 h 11"/>
                <a:gd name="T32" fmla="*/ 53 w 59"/>
                <a:gd name="T33" fmla="*/ 0 h 11"/>
                <a:gd name="T34" fmla="*/ 51 w 59"/>
                <a:gd name="T35" fmla="*/ 0 h 11"/>
                <a:gd name="T36" fmla="*/ 4 w 59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11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53" y="11"/>
                  </a:lnTo>
                  <a:lnTo>
                    <a:pt x="55" y="11"/>
                  </a:lnTo>
                  <a:lnTo>
                    <a:pt x="57" y="9"/>
                  </a:lnTo>
                  <a:lnTo>
                    <a:pt x="59" y="7"/>
                  </a:lnTo>
                  <a:lnTo>
                    <a:pt x="59" y="6"/>
                  </a:lnTo>
                  <a:lnTo>
                    <a:pt x="57" y="4"/>
                  </a:lnTo>
                  <a:lnTo>
                    <a:pt x="55" y="2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71"/>
            <p:cNvSpPr>
              <a:spLocks/>
            </p:cNvSpPr>
            <p:nvPr/>
          </p:nvSpPr>
          <p:spPr bwMode="auto">
            <a:xfrm>
              <a:off x="1096" y="2468"/>
              <a:ext cx="12" cy="6"/>
            </a:xfrm>
            <a:custGeom>
              <a:avLst/>
              <a:gdLst>
                <a:gd name="T0" fmla="*/ 4 w 23"/>
                <a:gd name="T1" fmla="*/ 0 h 11"/>
                <a:gd name="T2" fmla="*/ 2 w 23"/>
                <a:gd name="T3" fmla="*/ 2 h 11"/>
                <a:gd name="T4" fmla="*/ 0 w 23"/>
                <a:gd name="T5" fmla="*/ 4 h 11"/>
                <a:gd name="T6" fmla="*/ 0 w 23"/>
                <a:gd name="T7" fmla="*/ 6 h 11"/>
                <a:gd name="T8" fmla="*/ 0 w 23"/>
                <a:gd name="T9" fmla="*/ 7 h 11"/>
                <a:gd name="T10" fmla="*/ 0 w 23"/>
                <a:gd name="T11" fmla="*/ 9 h 11"/>
                <a:gd name="T12" fmla="*/ 2 w 23"/>
                <a:gd name="T13" fmla="*/ 11 h 11"/>
                <a:gd name="T14" fmla="*/ 4 w 23"/>
                <a:gd name="T15" fmla="*/ 11 h 11"/>
                <a:gd name="T16" fmla="*/ 6 w 23"/>
                <a:gd name="T17" fmla="*/ 11 h 11"/>
                <a:gd name="T18" fmla="*/ 17 w 23"/>
                <a:gd name="T19" fmla="*/ 11 h 11"/>
                <a:gd name="T20" fmla="*/ 19 w 23"/>
                <a:gd name="T21" fmla="*/ 11 h 11"/>
                <a:gd name="T22" fmla="*/ 21 w 23"/>
                <a:gd name="T23" fmla="*/ 9 h 11"/>
                <a:gd name="T24" fmla="*/ 23 w 23"/>
                <a:gd name="T25" fmla="*/ 7 h 11"/>
                <a:gd name="T26" fmla="*/ 23 w 23"/>
                <a:gd name="T27" fmla="*/ 6 h 11"/>
                <a:gd name="T28" fmla="*/ 21 w 23"/>
                <a:gd name="T29" fmla="*/ 4 h 11"/>
                <a:gd name="T30" fmla="*/ 19 w 23"/>
                <a:gd name="T31" fmla="*/ 2 h 11"/>
                <a:gd name="T32" fmla="*/ 17 w 23"/>
                <a:gd name="T33" fmla="*/ 0 h 11"/>
                <a:gd name="T34" fmla="*/ 15 w 23"/>
                <a:gd name="T35" fmla="*/ 0 h 11"/>
                <a:gd name="T36" fmla="*/ 4 w 23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1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7" y="11"/>
                  </a:lnTo>
                  <a:lnTo>
                    <a:pt x="19" y="11"/>
                  </a:lnTo>
                  <a:lnTo>
                    <a:pt x="21" y="9"/>
                  </a:lnTo>
                  <a:lnTo>
                    <a:pt x="23" y="7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72"/>
            <p:cNvSpPr>
              <a:spLocks/>
            </p:cNvSpPr>
            <p:nvPr/>
          </p:nvSpPr>
          <p:spPr bwMode="auto">
            <a:xfrm>
              <a:off x="1120" y="2468"/>
              <a:ext cx="29" cy="6"/>
            </a:xfrm>
            <a:custGeom>
              <a:avLst/>
              <a:gdLst>
                <a:gd name="T0" fmla="*/ 4 w 58"/>
                <a:gd name="T1" fmla="*/ 0 h 11"/>
                <a:gd name="T2" fmla="*/ 2 w 58"/>
                <a:gd name="T3" fmla="*/ 2 h 11"/>
                <a:gd name="T4" fmla="*/ 0 w 58"/>
                <a:gd name="T5" fmla="*/ 4 h 11"/>
                <a:gd name="T6" fmla="*/ 0 w 58"/>
                <a:gd name="T7" fmla="*/ 6 h 11"/>
                <a:gd name="T8" fmla="*/ 0 w 58"/>
                <a:gd name="T9" fmla="*/ 7 h 11"/>
                <a:gd name="T10" fmla="*/ 0 w 58"/>
                <a:gd name="T11" fmla="*/ 9 h 11"/>
                <a:gd name="T12" fmla="*/ 2 w 58"/>
                <a:gd name="T13" fmla="*/ 11 h 11"/>
                <a:gd name="T14" fmla="*/ 4 w 58"/>
                <a:gd name="T15" fmla="*/ 11 h 11"/>
                <a:gd name="T16" fmla="*/ 5 w 58"/>
                <a:gd name="T17" fmla="*/ 11 h 11"/>
                <a:gd name="T18" fmla="*/ 52 w 58"/>
                <a:gd name="T19" fmla="*/ 11 h 11"/>
                <a:gd name="T20" fmla="*/ 54 w 58"/>
                <a:gd name="T21" fmla="*/ 11 h 11"/>
                <a:gd name="T22" fmla="*/ 56 w 58"/>
                <a:gd name="T23" fmla="*/ 9 h 11"/>
                <a:gd name="T24" fmla="*/ 58 w 58"/>
                <a:gd name="T25" fmla="*/ 7 h 11"/>
                <a:gd name="T26" fmla="*/ 58 w 58"/>
                <a:gd name="T27" fmla="*/ 6 h 11"/>
                <a:gd name="T28" fmla="*/ 56 w 58"/>
                <a:gd name="T29" fmla="*/ 4 h 11"/>
                <a:gd name="T30" fmla="*/ 54 w 58"/>
                <a:gd name="T31" fmla="*/ 2 h 11"/>
                <a:gd name="T32" fmla="*/ 52 w 58"/>
                <a:gd name="T33" fmla="*/ 0 h 11"/>
                <a:gd name="T34" fmla="*/ 50 w 58"/>
                <a:gd name="T35" fmla="*/ 0 h 11"/>
                <a:gd name="T36" fmla="*/ 4 w 58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1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5" y="11"/>
                  </a:lnTo>
                  <a:lnTo>
                    <a:pt x="52" y="11"/>
                  </a:lnTo>
                  <a:lnTo>
                    <a:pt x="54" y="11"/>
                  </a:lnTo>
                  <a:lnTo>
                    <a:pt x="56" y="9"/>
                  </a:lnTo>
                  <a:lnTo>
                    <a:pt x="58" y="7"/>
                  </a:lnTo>
                  <a:lnTo>
                    <a:pt x="58" y="6"/>
                  </a:lnTo>
                  <a:lnTo>
                    <a:pt x="56" y="4"/>
                  </a:lnTo>
                  <a:lnTo>
                    <a:pt x="54" y="2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73"/>
            <p:cNvSpPr>
              <a:spLocks/>
            </p:cNvSpPr>
            <p:nvPr/>
          </p:nvSpPr>
          <p:spPr bwMode="auto">
            <a:xfrm>
              <a:off x="1161" y="2468"/>
              <a:ext cx="11" cy="6"/>
            </a:xfrm>
            <a:custGeom>
              <a:avLst/>
              <a:gdLst>
                <a:gd name="T0" fmla="*/ 4 w 24"/>
                <a:gd name="T1" fmla="*/ 0 h 11"/>
                <a:gd name="T2" fmla="*/ 2 w 24"/>
                <a:gd name="T3" fmla="*/ 2 h 11"/>
                <a:gd name="T4" fmla="*/ 0 w 24"/>
                <a:gd name="T5" fmla="*/ 4 h 11"/>
                <a:gd name="T6" fmla="*/ 0 w 24"/>
                <a:gd name="T7" fmla="*/ 6 h 11"/>
                <a:gd name="T8" fmla="*/ 0 w 24"/>
                <a:gd name="T9" fmla="*/ 7 h 11"/>
                <a:gd name="T10" fmla="*/ 0 w 24"/>
                <a:gd name="T11" fmla="*/ 9 h 11"/>
                <a:gd name="T12" fmla="*/ 2 w 24"/>
                <a:gd name="T13" fmla="*/ 11 h 11"/>
                <a:gd name="T14" fmla="*/ 4 w 24"/>
                <a:gd name="T15" fmla="*/ 11 h 11"/>
                <a:gd name="T16" fmla="*/ 6 w 24"/>
                <a:gd name="T17" fmla="*/ 11 h 11"/>
                <a:gd name="T18" fmla="*/ 18 w 24"/>
                <a:gd name="T19" fmla="*/ 11 h 11"/>
                <a:gd name="T20" fmla="*/ 20 w 24"/>
                <a:gd name="T21" fmla="*/ 11 h 11"/>
                <a:gd name="T22" fmla="*/ 22 w 24"/>
                <a:gd name="T23" fmla="*/ 9 h 11"/>
                <a:gd name="T24" fmla="*/ 24 w 24"/>
                <a:gd name="T25" fmla="*/ 7 h 11"/>
                <a:gd name="T26" fmla="*/ 24 w 24"/>
                <a:gd name="T27" fmla="*/ 6 h 11"/>
                <a:gd name="T28" fmla="*/ 22 w 24"/>
                <a:gd name="T29" fmla="*/ 4 h 11"/>
                <a:gd name="T30" fmla="*/ 20 w 24"/>
                <a:gd name="T31" fmla="*/ 2 h 11"/>
                <a:gd name="T32" fmla="*/ 18 w 24"/>
                <a:gd name="T33" fmla="*/ 0 h 11"/>
                <a:gd name="T34" fmla="*/ 16 w 24"/>
                <a:gd name="T35" fmla="*/ 0 h 11"/>
                <a:gd name="T36" fmla="*/ 4 w 24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1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8" y="11"/>
                  </a:lnTo>
                  <a:lnTo>
                    <a:pt x="20" y="11"/>
                  </a:lnTo>
                  <a:lnTo>
                    <a:pt x="22" y="9"/>
                  </a:lnTo>
                  <a:lnTo>
                    <a:pt x="24" y="7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74"/>
            <p:cNvSpPr>
              <a:spLocks/>
            </p:cNvSpPr>
            <p:nvPr/>
          </p:nvSpPr>
          <p:spPr bwMode="auto">
            <a:xfrm>
              <a:off x="1184" y="2468"/>
              <a:ext cx="29" cy="6"/>
            </a:xfrm>
            <a:custGeom>
              <a:avLst/>
              <a:gdLst>
                <a:gd name="T0" fmla="*/ 4 w 59"/>
                <a:gd name="T1" fmla="*/ 0 h 11"/>
                <a:gd name="T2" fmla="*/ 2 w 59"/>
                <a:gd name="T3" fmla="*/ 2 h 11"/>
                <a:gd name="T4" fmla="*/ 0 w 59"/>
                <a:gd name="T5" fmla="*/ 4 h 11"/>
                <a:gd name="T6" fmla="*/ 0 w 59"/>
                <a:gd name="T7" fmla="*/ 6 h 11"/>
                <a:gd name="T8" fmla="*/ 0 w 59"/>
                <a:gd name="T9" fmla="*/ 7 h 11"/>
                <a:gd name="T10" fmla="*/ 0 w 59"/>
                <a:gd name="T11" fmla="*/ 9 h 11"/>
                <a:gd name="T12" fmla="*/ 2 w 59"/>
                <a:gd name="T13" fmla="*/ 11 h 11"/>
                <a:gd name="T14" fmla="*/ 4 w 59"/>
                <a:gd name="T15" fmla="*/ 11 h 11"/>
                <a:gd name="T16" fmla="*/ 6 w 59"/>
                <a:gd name="T17" fmla="*/ 11 h 11"/>
                <a:gd name="T18" fmla="*/ 53 w 59"/>
                <a:gd name="T19" fmla="*/ 11 h 11"/>
                <a:gd name="T20" fmla="*/ 55 w 59"/>
                <a:gd name="T21" fmla="*/ 11 h 11"/>
                <a:gd name="T22" fmla="*/ 57 w 59"/>
                <a:gd name="T23" fmla="*/ 9 h 11"/>
                <a:gd name="T24" fmla="*/ 59 w 59"/>
                <a:gd name="T25" fmla="*/ 7 h 11"/>
                <a:gd name="T26" fmla="*/ 59 w 59"/>
                <a:gd name="T27" fmla="*/ 6 h 11"/>
                <a:gd name="T28" fmla="*/ 57 w 59"/>
                <a:gd name="T29" fmla="*/ 4 h 11"/>
                <a:gd name="T30" fmla="*/ 55 w 59"/>
                <a:gd name="T31" fmla="*/ 2 h 11"/>
                <a:gd name="T32" fmla="*/ 53 w 59"/>
                <a:gd name="T33" fmla="*/ 0 h 11"/>
                <a:gd name="T34" fmla="*/ 51 w 59"/>
                <a:gd name="T35" fmla="*/ 0 h 11"/>
                <a:gd name="T36" fmla="*/ 4 w 59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11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53" y="11"/>
                  </a:lnTo>
                  <a:lnTo>
                    <a:pt x="55" y="11"/>
                  </a:lnTo>
                  <a:lnTo>
                    <a:pt x="57" y="9"/>
                  </a:lnTo>
                  <a:lnTo>
                    <a:pt x="59" y="7"/>
                  </a:lnTo>
                  <a:lnTo>
                    <a:pt x="59" y="6"/>
                  </a:lnTo>
                  <a:lnTo>
                    <a:pt x="57" y="4"/>
                  </a:lnTo>
                  <a:lnTo>
                    <a:pt x="55" y="2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75"/>
            <p:cNvSpPr>
              <a:spLocks/>
            </p:cNvSpPr>
            <p:nvPr/>
          </p:nvSpPr>
          <p:spPr bwMode="auto">
            <a:xfrm>
              <a:off x="1225" y="2468"/>
              <a:ext cx="12" cy="6"/>
            </a:xfrm>
            <a:custGeom>
              <a:avLst/>
              <a:gdLst>
                <a:gd name="T0" fmla="*/ 4 w 23"/>
                <a:gd name="T1" fmla="*/ 0 h 11"/>
                <a:gd name="T2" fmla="*/ 2 w 23"/>
                <a:gd name="T3" fmla="*/ 2 h 11"/>
                <a:gd name="T4" fmla="*/ 0 w 23"/>
                <a:gd name="T5" fmla="*/ 4 h 11"/>
                <a:gd name="T6" fmla="*/ 0 w 23"/>
                <a:gd name="T7" fmla="*/ 6 h 11"/>
                <a:gd name="T8" fmla="*/ 0 w 23"/>
                <a:gd name="T9" fmla="*/ 7 h 11"/>
                <a:gd name="T10" fmla="*/ 0 w 23"/>
                <a:gd name="T11" fmla="*/ 9 h 11"/>
                <a:gd name="T12" fmla="*/ 2 w 23"/>
                <a:gd name="T13" fmla="*/ 11 h 11"/>
                <a:gd name="T14" fmla="*/ 4 w 23"/>
                <a:gd name="T15" fmla="*/ 11 h 11"/>
                <a:gd name="T16" fmla="*/ 6 w 23"/>
                <a:gd name="T17" fmla="*/ 11 h 11"/>
                <a:gd name="T18" fmla="*/ 17 w 23"/>
                <a:gd name="T19" fmla="*/ 11 h 11"/>
                <a:gd name="T20" fmla="*/ 19 w 23"/>
                <a:gd name="T21" fmla="*/ 11 h 11"/>
                <a:gd name="T22" fmla="*/ 21 w 23"/>
                <a:gd name="T23" fmla="*/ 9 h 11"/>
                <a:gd name="T24" fmla="*/ 23 w 23"/>
                <a:gd name="T25" fmla="*/ 7 h 11"/>
                <a:gd name="T26" fmla="*/ 23 w 23"/>
                <a:gd name="T27" fmla="*/ 6 h 11"/>
                <a:gd name="T28" fmla="*/ 21 w 23"/>
                <a:gd name="T29" fmla="*/ 4 h 11"/>
                <a:gd name="T30" fmla="*/ 19 w 23"/>
                <a:gd name="T31" fmla="*/ 2 h 11"/>
                <a:gd name="T32" fmla="*/ 17 w 23"/>
                <a:gd name="T33" fmla="*/ 0 h 11"/>
                <a:gd name="T34" fmla="*/ 16 w 23"/>
                <a:gd name="T35" fmla="*/ 0 h 11"/>
                <a:gd name="T36" fmla="*/ 4 w 23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1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7" y="11"/>
                  </a:lnTo>
                  <a:lnTo>
                    <a:pt x="19" y="11"/>
                  </a:lnTo>
                  <a:lnTo>
                    <a:pt x="21" y="9"/>
                  </a:lnTo>
                  <a:lnTo>
                    <a:pt x="23" y="7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76"/>
            <p:cNvSpPr>
              <a:spLocks/>
            </p:cNvSpPr>
            <p:nvPr/>
          </p:nvSpPr>
          <p:spPr bwMode="auto">
            <a:xfrm>
              <a:off x="1248" y="2468"/>
              <a:ext cx="30" cy="6"/>
            </a:xfrm>
            <a:custGeom>
              <a:avLst/>
              <a:gdLst>
                <a:gd name="T0" fmla="*/ 4 w 58"/>
                <a:gd name="T1" fmla="*/ 0 h 11"/>
                <a:gd name="T2" fmla="*/ 2 w 58"/>
                <a:gd name="T3" fmla="*/ 0 h 11"/>
                <a:gd name="T4" fmla="*/ 0 w 58"/>
                <a:gd name="T5" fmla="*/ 2 h 11"/>
                <a:gd name="T6" fmla="*/ 0 w 58"/>
                <a:gd name="T7" fmla="*/ 4 h 11"/>
                <a:gd name="T8" fmla="*/ 0 w 58"/>
                <a:gd name="T9" fmla="*/ 6 h 11"/>
                <a:gd name="T10" fmla="*/ 0 w 58"/>
                <a:gd name="T11" fmla="*/ 7 h 11"/>
                <a:gd name="T12" fmla="*/ 2 w 58"/>
                <a:gd name="T13" fmla="*/ 9 h 11"/>
                <a:gd name="T14" fmla="*/ 4 w 58"/>
                <a:gd name="T15" fmla="*/ 11 h 11"/>
                <a:gd name="T16" fmla="*/ 6 w 58"/>
                <a:gd name="T17" fmla="*/ 11 h 11"/>
                <a:gd name="T18" fmla="*/ 52 w 58"/>
                <a:gd name="T19" fmla="*/ 11 h 11"/>
                <a:gd name="T20" fmla="*/ 54 w 58"/>
                <a:gd name="T21" fmla="*/ 9 h 11"/>
                <a:gd name="T22" fmla="*/ 56 w 58"/>
                <a:gd name="T23" fmla="*/ 7 h 11"/>
                <a:gd name="T24" fmla="*/ 58 w 58"/>
                <a:gd name="T25" fmla="*/ 6 h 11"/>
                <a:gd name="T26" fmla="*/ 58 w 58"/>
                <a:gd name="T27" fmla="*/ 4 h 11"/>
                <a:gd name="T28" fmla="*/ 56 w 58"/>
                <a:gd name="T29" fmla="*/ 2 h 11"/>
                <a:gd name="T30" fmla="*/ 54 w 58"/>
                <a:gd name="T31" fmla="*/ 0 h 11"/>
                <a:gd name="T32" fmla="*/ 52 w 58"/>
                <a:gd name="T33" fmla="*/ 0 h 11"/>
                <a:gd name="T34" fmla="*/ 50 w 58"/>
                <a:gd name="T35" fmla="*/ 0 h 11"/>
                <a:gd name="T36" fmla="*/ 4 w 58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2" y="9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52" y="11"/>
                  </a:lnTo>
                  <a:lnTo>
                    <a:pt x="54" y="9"/>
                  </a:lnTo>
                  <a:lnTo>
                    <a:pt x="56" y="7"/>
                  </a:lnTo>
                  <a:lnTo>
                    <a:pt x="58" y="6"/>
                  </a:lnTo>
                  <a:lnTo>
                    <a:pt x="58" y="4"/>
                  </a:lnTo>
                  <a:lnTo>
                    <a:pt x="56" y="2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77"/>
            <p:cNvSpPr>
              <a:spLocks/>
            </p:cNvSpPr>
            <p:nvPr/>
          </p:nvSpPr>
          <p:spPr bwMode="auto">
            <a:xfrm>
              <a:off x="1289" y="2468"/>
              <a:ext cx="12" cy="6"/>
            </a:xfrm>
            <a:custGeom>
              <a:avLst/>
              <a:gdLst>
                <a:gd name="T0" fmla="*/ 3 w 23"/>
                <a:gd name="T1" fmla="*/ 0 h 11"/>
                <a:gd name="T2" fmla="*/ 1 w 23"/>
                <a:gd name="T3" fmla="*/ 0 h 11"/>
                <a:gd name="T4" fmla="*/ 0 w 23"/>
                <a:gd name="T5" fmla="*/ 2 h 11"/>
                <a:gd name="T6" fmla="*/ 0 w 23"/>
                <a:gd name="T7" fmla="*/ 4 h 11"/>
                <a:gd name="T8" fmla="*/ 0 w 23"/>
                <a:gd name="T9" fmla="*/ 6 h 11"/>
                <a:gd name="T10" fmla="*/ 0 w 23"/>
                <a:gd name="T11" fmla="*/ 7 h 11"/>
                <a:gd name="T12" fmla="*/ 1 w 23"/>
                <a:gd name="T13" fmla="*/ 9 h 11"/>
                <a:gd name="T14" fmla="*/ 3 w 23"/>
                <a:gd name="T15" fmla="*/ 11 h 11"/>
                <a:gd name="T16" fmla="*/ 5 w 23"/>
                <a:gd name="T17" fmla="*/ 11 h 11"/>
                <a:gd name="T18" fmla="*/ 17 w 23"/>
                <a:gd name="T19" fmla="*/ 11 h 11"/>
                <a:gd name="T20" fmla="*/ 19 w 23"/>
                <a:gd name="T21" fmla="*/ 9 h 11"/>
                <a:gd name="T22" fmla="*/ 21 w 23"/>
                <a:gd name="T23" fmla="*/ 7 h 11"/>
                <a:gd name="T24" fmla="*/ 23 w 23"/>
                <a:gd name="T25" fmla="*/ 6 h 11"/>
                <a:gd name="T26" fmla="*/ 23 w 23"/>
                <a:gd name="T27" fmla="*/ 4 h 11"/>
                <a:gd name="T28" fmla="*/ 21 w 23"/>
                <a:gd name="T29" fmla="*/ 2 h 11"/>
                <a:gd name="T30" fmla="*/ 19 w 23"/>
                <a:gd name="T31" fmla="*/ 0 h 11"/>
                <a:gd name="T32" fmla="*/ 17 w 23"/>
                <a:gd name="T33" fmla="*/ 0 h 11"/>
                <a:gd name="T34" fmla="*/ 15 w 23"/>
                <a:gd name="T35" fmla="*/ 0 h 11"/>
                <a:gd name="T36" fmla="*/ 3 w 23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1">
                  <a:moveTo>
                    <a:pt x="3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1" y="9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17" y="11"/>
                  </a:lnTo>
                  <a:lnTo>
                    <a:pt x="19" y="9"/>
                  </a:lnTo>
                  <a:lnTo>
                    <a:pt x="21" y="7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78"/>
            <p:cNvSpPr>
              <a:spLocks/>
            </p:cNvSpPr>
            <p:nvPr/>
          </p:nvSpPr>
          <p:spPr bwMode="auto">
            <a:xfrm>
              <a:off x="1313" y="2468"/>
              <a:ext cx="29" cy="6"/>
            </a:xfrm>
            <a:custGeom>
              <a:avLst/>
              <a:gdLst>
                <a:gd name="T0" fmla="*/ 4 w 59"/>
                <a:gd name="T1" fmla="*/ 0 h 11"/>
                <a:gd name="T2" fmla="*/ 2 w 59"/>
                <a:gd name="T3" fmla="*/ 0 h 11"/>
                <a:gd name="T4" fmla="*/ 0 w 59"/>
                <a:gd name="T5" fmla="*/ 2 h 11"/>
                <a:gd name="T6" fmla="*/ 0 w 59"/>
                <a:gd name="T7" fmla="*/ 4 h 11"/>
                <a:gd name="T8" fmla="*/ 0 w 59"/>
                <a:gd name="T9" fmla="*/ 6 h 11"/>
                <a:gd name="T10" fmla="*/ 0 w 59"/>
                <a:gd name="T11" fmla="*/ 7 h 11"/>
                <a:gd name="T12" fmla="*/ 2 w 59"/>
                <a:gd name="T13" fmla="*/ 9 h 11"/>
                <a:gd name="T14" fmla="*/ 4 w 59"/>
                <a:gd name="T15" fmla="*/ 11 h 11"/>
                <a:gd name="T16" fmla="*/ 6 w 59"/>
                <a:gd name="T17" fmla="*/ 11 h 11"/>
                <a:gd name="T18" fmla="*/ 53 w 59"/>
                <a:gd name="T19" fmla="*/ 11 h 11"/>
                <a:gd name="T20" fmla="*/ 55 w 59"/>
                <a:gd name="T21" fmla="*/ 9 h 11"/>
                <a:gd name="T22" fmla="*/ 57 w 59"/>
                <a:gd name="T23" fmla="*/ 7 h 11"/>
                <a:gd name="T24" fmla="*/ 59 w 59"/>
                <a:gd name="T25" fmla="*/ 6 h 11"/>
                <a:gd name="T26" fmla="*/ 59 w 59"/>
                <a:gd name="T27" fmla="*/ 4 h 11"/>
                <a:gd name="T28" fmla="*/ 57 w 59"/>
                <a:gd name="T29" fmla="*/ 2 h 11"/>
                <a:gd name="T30" fmla="*/ 55 w 59"/>
                <a:gd name="T31" fmla="*/ 0 h 11"/>
                <a:gd name="T32" fmla="*/ 53 w 59"/>
                <a:gd name="T33" fmla="*/ 0 h 11"/>
                <a:gd name="T34" fmla="*/ 51 w 59"/>
                <a:gd name="T35" fmla="*/ 0 h 11"/>
                <a:gd name="T36" fmla="*/ 4 w 59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2" y="9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53" y="11"/>
                  </a:lnTo>
                  <a:lnTo>
                    <a:pt x="55" y="9"/>
                  </a:lnTo>
                  <a:lnTo>
                    <a:pt x="57" y="7"/>
                  </a:lnTo>
                  <a:lnTo>
                    <a:pt x="59" y="6"/>
                  </a:lnTo>
                  <a:lnTo>
                    <a:pt x="59" y="4"/>
                  </a:lnTo>
                  <a:lnTo>
                    <a:pt x="57" y="2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Freeform 79"/>
            <p:cNvSpPr>
              <a:spLocks/>
            </p:cNvSpPr>
            <p:nvPr/>
          </p:nvSpPr>
          <p:spPr bwMode="auto">
            <a:xfrm>
              <a:off x="1354" y="2468"/>
              <a:ext cx="11" cy="6"/>
            </a:xfrm>
            <a:custGeom>
              <a:avLst/>
              <a:gdLst>
                <a:gd name="T0" fmla="*/ 4 w 23"/>
                <a:gd name="T1" fmla="*/ 0 h 11"/>
                <a:gd name="T2" fmla="*/ 2 w 23"/>
                <a:gd name="T3" fmla="*/ 0 h 11"/>
                <a:gd name="T4" fmla="*/ 0 w 23"/>
                <a:gd name="T5" fmla="*/ 2 h 11"/>
                <a:gd name="T6" fmla="*/ 0 w 23"/>
                <a:gd name="T7" fmla="*/ 4 h 11"/>
                <a:gd name="T8" fmla="*/ 0 w 23"/>
                <a:gd name="T9" fmla="*/ 6 h 11"/>
                <a:gd name="T10" fmla="*/ 0 w 23"/>
                <a:gd name="T11" fmla="*/ 7 h 11"/>
                <a:gd name="T12" fmla="*/ 2 w 23"/>
                <a:gd name="T13" fmla="*/ 9 h 11"/>
                <a:gd name="T14" fmla="*/ 4 w 23"/>
                <a:gd name="T15" fmla="*/ 11 h 11"/>
                <a:gd name="T16" fmla="*/ 6 w 23"/>
                <a:gd name="T17" fmla="*/ 11 h 11"/>
                <a:gd name="T18" fmla="*/ 18 w 23"/>
                <a:gd name="T19" fmla="*/ 11 h 11"/>
                <a:gd name="T20" fmla="*/ 20 w 23"/>
                <a:gd name="T21" fmla="*/ 9 h 11"/>
                <a:gd name="T22" fmla="*/ 21 w 23"/>
                <a:gd name="T23" fmla="*/ 7 h 11"/>
                <a:gd name="T24" fmla="*/ 23 w 23"/>
                <a:gd name="T25" fmla="*/ 6 h 11"/>
                <a:gd name="T26" fmla="*/ 23 w 23"/>
                <a:gd name="T27" fmla="*/ 4 h 11"/>
                <a:gd name="T28" fmla="*/ 21 w 23"/>
                <a:gd name="T29" fmla="*/ 2 h 11"/>
                <a:gd name="T30" fmla="*/ 20 w 23"/>
                <a:gd name="T31" fmla="*/ 0 h 11"/>
                <a:gd name="T32" fmla="*/ 18 w 23"/>
                <a:gd name="T33" fmla="*/ 0 h 11"/>
                <a:gd name="T34" fmla="*/ 16 w 23"/>
                <a:gd name="T35" fmla="*/ 0 h 11"/>
                <a:gd name="T36" fmla="*/ 4 w 23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2" y="9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8" y="11"/>
                  </a:lnTo>
                  <a:lnTo>
                    <a:pt x="20" y="9"/>
                  </a:lnTo>
                  <a:lnTo>
                    <a:pt x="21" y="7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Freeform 80"/>
            <p:cNvSpPr>
              <a:spLocks/>
            </p:cNvSpPr>
            <p:nvPr/>
          </p:nvSpPr>
          <p:spPr bwMode="auto">
            <a:xfrm>
              <a:off x="1377" y="2468"/>
              <a:ext cx="29" cy="6"/>
            </a:xfrm>
            <a:custGeom>
              <a:avLst/>
              <a:gdLst>
                <a:gd name="T0" fmla="*/ 4 w 58"/>
                <a:gd name="T1" fmla="*/ 0 h 11"/>
                <a:gd name="T2" fmla="*/ 2 w 58"/>
                <a:gd name="T3" fmla="*/ 0 h 11"/>
                <a:gd name="T4" fmla="*/ 0 w 58"/>
                <a:gd name="T5" fmla="*/ 2 h 11"/>
                <a:gd name="T6" fmla="*/ 0 w 58"/>
                <a:gd name="T7" fmla="*/ 4 h 11"/>
                <a:gd name="T8" fmla="*/ 0 w 58"/>
                <a:gd name="T9" fmla="*/ 6 h 11"/>
                <a:gd name="T10" fmla="*/ 0 w 58"/>
                <a:gd name="T11" fmla="*/ 7 h 11"/>
                <a:gd name="T12" fmla="*/ 2 w 58"/>
                <a:gd name="T13" fmla="*/ 9 h 11"/>
                <a:gd name="T14" fmla="*/ 4 w 58"/>
                <a:gd name="T15" fmla="*/ 11 h 11"/>
                <a:gd name="T16" fmla="*/ 6 w 58"/>
                <a:gd name="T17" fmla="*/ 11 h 11"/>
                <a:gd name="T18" fmla="*/ 52 w 58"/>
                <a:gd name="T19" fmla="*/ 11 h 11"/>
                <a:gd name="T20" fmla="*/ 54 w 58"/>
                <a:gd name="T21" fmla="*/ 9 h 11"/>
                <a:gd name="T22" fmla="*/ 56 w 58"/>
                <a:gd name="T23" fmla="*/ 7 h 11"/>
                <a:gd name="T24" fmla="*/ 58 w 58"/>
                <a:gd name="T25" fmla="*/ 6 h 11"/>
                <a:gd name="T26" fmla="*/ 58 w 58"/>
                <a:gd name="T27" fmla="*/ 4 h 11"/>
                <a:gd name="T28" fmla="*/ 56 w 58"/>
                <a:gd name="T29" fmla="*/ 2 h 11"/>
                <a:gd name="T30" fmla="*/ 54 w 58"/>
                <a:gd name="T31" fmla="*/ 0 h 11"/>
                <a:gd name="T32" fmla="*/ 52 w 58"/>
                <a:gd name="T33" fmla="*/ 0 h 11"/>
                <a:gd name="T34" fmla="*/ 50 w 58"/>
                <a:gd name="T35" fmla="*/ 0 h 11"/>
                <a:gd name="T36" fmla="*/ 4 w 58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2" y="9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52" y="11"/>
                  </a:lnTo>
                  <a:lnTo>
                    <a:pt x="54" y="9"/>
                  </a:lnTo>
                  <a:lnTo>
                    <a:pt x="56" y="7"/>
                  </a:lnTo>
                  <a:lnTo>
                    <a:pt x="58" y="6"/>
                  </a:lnTo>
                  <a:lnTo>
                    <a:pt x="58" y="4"/>
                  </a:lnTo>
                  <a:lnTo>
                    <a:pt x="56" y="2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6" name="Freeform 81"/>
            <p:cNvSpPr>
              <a:spLocks/>
            </p:cNvSpPr>
            <p:nvPr/>
          </p:nvSpPr>
          <p:spPr bwMode="auto">
            <a:xfrm>
              <a:off x="1418" y="2468"/>
              <a:ext cx="11" cy="6"/>
            </a:xfrm>
            <a:custGeom>
              <a:avLst/>
              <a:gdLst>
                <a:gd name="T0" fmla="*/ 3 w 23"/>
                <a:gd name="T1" fmla="*/ 0 h 11"/>
                <a:gd name="T2" fmla="*/ 2 w 23"/>
                <a:gd name="T3" fmla="*/ 0 h 11"/>
                <a:gd name="T4" fmla="*/ 0 w 23"/>
                <a:gd name="T5" fmla="*/ 2 h 11"/>
                <a:gd name="T6" fmla="*/ 0 w 23"/>
                <a:gd name="T7" fmla="*/ 4 h 11"/>
                <a:gd name="T8" fmla="*/ 0 w 23"/>
                <a:gd name="T9" fmla="*/ 6 h 11"/>
                <a:gd name="T10" fmla="*/ 0 w 23"/>
                <a:gd name="T11" fmla="*/ 7 h 11"/>
                <a:gd name="T12" fmla="*/ 2 w 23"/>
                <a:gd name="T13" fmla="*/ 9 h 11"/>
                <a:gd name="T14" fmla="*/ 3 w 23"/>
                <a:gd name="T15" fmla="*/ 11 h 11"/>
                <a:gd name="T16" fmla="*/ 5 w 23"/>
                <a:gd name="T17" fmla="*/ 11 h 11"/>
                <a:gd name="T18" fmla="*/ 17 w 23"/>
                <a:gd name="T19" fmla="*/ 11 h 11"/>
                <a:gd name="T20" fmla="*/ 19 w 23"/>
                <a:gd name="T21" fmla="*/ 9 h 11"/>
                <a:gd name="T22" fmla="*/ 21 w 23"/>
                <a:gd name="T23" fmla="*/ 7 h 11"/>
                <a:gd name="T24" fmla="*/ 23 w 23"/>
                <a:gd name="T25" fmla="*/ 6 h 11"/>
                <a:gd name="T26" fmla="*/ 23 w 23"/>
                <a:gd name="T27" fmla="*/ 4 h 11"/>
                <a:gd name="T28" fmla="*/ 21 w 23"/>
                <a:gd name="T29" fmla="*/ 2 h 11"/>
                <a:gd name="T30" fmla="*/ 19 w 23"/>
                <a:gd name="T31" fmla="*/ 0 h 11"/>
                <a:gd name="T32" fmla="*/ 17 w 23"/>
                <a:gd name="T33" fmla="*/ 0 h 11"/>
                <a:gd name="T34" fmla="*/ 15 w 23"/>
                <a:gd name="T35" fmla="*/ 0 h 11"/>
                <a:gd name="T36" fmla="*/ 3 w 23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1">
                  <a:moveTo>
                    <a:pt x="3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2" y="9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17" y="11"/>
                  </a:lnTo>
                  <a:lnTo>
                    <a:pt x="19" y="9"/>
                  </a:lnTo>
                  <a:lnTo>
                    <a:pt x="21" y="7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7" name="Freeform 82"/>
            <p:cNvSpPr>
              <a:spLocks/>
            </p:cNvSpPr>
            <p:nvPr/>
          </p:nvSpPr>
          <p:spPr bwMode="auto">
            <a:xfrm>
              <a:off x="1441" y="2468"/>
              <a:ext cx="29" cy="6"/>
            </a:xfrm>
            <a:custGeom>
              <a:avLst/>
              <a:gdLst>
                <a:gd name="T0" fmla="*/ 4 w 59"/>
                <a:gd name="T1" fmla="*/ 0 h 11"/>
                <a:gd name="T2" fmla="*/ 2 w 59"/>
                <a:gd name="T3" fmla="*/ 0 h 11"/>
                <a:gd name="T4" fmla="*/ 0 w 59"/>
                <a:gd name="T5" fmla="*/ 2 h 11"/>
                <a:gd name="T6" fmla="*/ 0 w 59"/>
                <a:gd name="T7" fmla="*/ 4 h 11"/>
                <a:gd name="T8" fmla="*/ 0 w 59"/>
                <a:gd name="T9" fmla="*/ 6 h 11"/>
                <a:gd name="T10" fmla="*/ 0 w 59"/>
                <a:gd name="T11" fmla="*/ 7 h 11"/>
                <a:gd name="T12" fmla="*/ 2 w 59"/>
                <a:gd name="T13" fmla="*/ 9 h 11"/>
                <a:gd name="T14" fmla="*/ 4 w 59"/>
                <a:gd name="T15" fmla="*/ 11 h 11"/>
                <a:gd name="T16" fmla="*/ 6 w 59"/>
                <a:gd name="T17" fmla="*/ 11 h 11"/>
                <a:gd name="T18" fmla="*/ 53 w 59"/>
                <a:gd name="T19" fmla="*/ 11 h 11"/>
                <a:gd name="T20" fmla="*/ 55 w 59"/>
                <a:gd name="T21" fmla="*/ 9 h 11"/>
                <a:gd name="T22" fmla="*/ 57 w 59"/>
                <a:gd name="T23" fmla="*/ 7 h 11"/>
                <a:gd name="T24" fmla="*/ 59 w 59"/>
                <a:gd name="T25" fmla="*/ 6 h 11"/>
                <a:gd name="T26" fmla="*/ 59 w 59"/>
                <a:gd name="T27" fmla="*/ 4 h 11"/>
                <a:gd name="T28" fmla="*/ 57 w 59"/>
                <a:gd name="T29" fmla="*/ 2 h 11"/>
                <a:gd name="T30" fmla="*/ 55 w 59"/>
                <a:gd name="T31" fmla="*/ 0 h 11"/>
                <a:gd name="T32" fmla="*/ 53 w 59"/>
                <a:gd name="T33" fmla="*/ 0 h 11"/>
                <a:gd name="T34" fmla="*/ 51 w 59"/>
                <a:gd name="T35" fmla="*/ 0 h 11"/>
                <a:gd name="T36" fmla="*/ 4 w 59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2" y="9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53" y="11"/>
                  </a:lnTo>
                  <a:lnTo>
                    <a:pt x="55" y="9"/>
                  </a:lnTo>
                  <a:lnTo>
                    <a:pt x="57" y="7"/>
                  </a:lnTo>
                  <a:lnTo>
                    <a:pt x="59" y="6"/>
                  </a:lnTo>
                  <a:lnTo>
                    <a:pt x="59" y="4"/>
                  </a:lnTo>
                  <a:lnTo>
                    <a:pt x="57" y="2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8" name="Freeform 83"/>
            <p:cNvSpPr>
              <a:spLocks/>
            </p:cNvSpPr>
            <p:nvPr/>
          </p:nvSpPr>
          <p:spPr bwMode="auto">
            <a:xfrm>
              <a:off x="1482" y="2468"/>
              <a:ext cx="12" cy="6"/>
            </a:xfrm>
            <a:custGeom>
              <a:avLst/>
              <a:gdLst>
                <a:gd name="T0" fmla="*/ 4 w 24"/>
                <a:gd name="T1" fmla="*/ 0 h 11"/>
                <a:gd name="T2" fmla="*/ 2 w 24"/>
                <a:gd name="T3" fmla="*/ 0 h 11"/>
                <a:gd name="T4" fmla="*/ 0 w 24"/>
                <a:gd name="T5" fmla="*/ 2 h 11"/>
                <a:gd name="T6" fmla="*/ 0 w 24"/>
                <a:gd name="T7" fmla="*/ 4 h 11"/>
                <a:gd name="T8" fmla="*/ 0 w 24"/>
                <a:gd name="T9" fmla="*/ 6 h 11"/>
                <a:gd name="T10" fmla="*/ 0 w 24"/>
                <a:gd name="T11" fmla="*/ 7 h 11"/>
                <a:gd name="T12" fmla="*/ 2 w 24"/>
                <a:gd name="T13" fmla="*/ 9 h 11"/>
                <a:gd name="T14" fmla="*/ 4 w 24"/>
                <a:gd name="T15" fmla="*/ 11 h 11"/>
                <a:gd name="T16" fmla="*/ 6 w 24"/>
                <a:gd name="T17" fmla="*/ 11 h 11"/>
                <a:gd name="T18" fmla="*/ 18 w 24"/>
                <a:gd name="T19" fmla="*/ 11 h 11"/>
                <a:gd name="T20" fmla="*/ 20 w 24"/>
                <a:gd name="T21" fmla="*/ 9 h 11"/>
                <a:gd name="T22" fmla="*/ 22 w 24"/>
                <a:gd name="T23" fmla="*/ 7 h 11"/>
                <a:gd name="T24" fmla="*/ 24 w 24"/>
                <a:gd name="T25" fmla="*/ 6 h 11"/>
                <a:gd name="T26" fmla="*/ 24 w 24"/>
                <a:gd name="T27" fmla="*/ 4 h 11"/>
                <a:gd name="T28" fmla="*/ 22 w 24"/>
                <a:gd name="T29" fmla="*/ 2 h 11"/>
                <a:gd name="T30" fmla="*/ 20 w 24"/>
                <a:gd name="T31" fmla="*/ 0 h 11"/>
                <a:gd name="T32" fmla="*/ 18 w 24"/>
                <a:gd name="T33" fmla="*/ 0 h 11"/>
                <a:gd name="T34" fmla="*/ 16 w 24"/>
                <a:gd name="T35" fmla="*/ 0 h 11"/>
                <a:gd name="T36" fmla="*/ 4 w 24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2" y="9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8" y="11"/>
                  </a:lnTo>
                  <a:lnTo>
                    <a:pt x="20" y="9"/>
                  </a:lnTo>
                  <a:lnTo>
                    <a:pt x="22" y="7"/>
                  </a:lnTo>
                  <a:lnTo>
                    <a:pt x="24" y="6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9" name="Freeform 84"/>
            <p:cNvSpPr>
              <a:spLocks/>
            </p:cNvSpPr>
            <p:nvPr/>
          </p:nvSpPr>
          <p:spPr bwMode="auto">
            <a:xfrm>
              <a:off x="1505" y="2468"/>
              <a:ext cx="30" cy="6"/>
            </a:xfrm>
            <a:custGeom>
              <a:avLst/>
              <a:gdLst>
                <a:gd name="T0" fmla="*/ 4 w 58"/>
                <a:gd name="T1" fmla="*/ 0 h 11"/>
                <a:gd name="T2" fmla="*/ 2 w 58"/>
                <a:gd name="T3" fmla="*/ 0 h 11"/>
                <a:gd name="T4" fmla="*/ 0 w 58"/>
                <a:gd name="T5" fmla="*/ 2 h 11"/>
                <a:gd name="T6" fmla="*/ 0 w 58"/>
                <a:gd name="T7" fmla="*/ 4 h 11"/>
                <a:gd name="T8" fmla="*/ 0 w 58"/>
                <a:gd name="T9" fmla="*/ 6 h 11"/>
                <a:gd name="T10" fmla="*/ 0 w 58"/>
                <a:gd name="T11" fmla="*/ 7 h 11"/>
                <a:gd name="T12" fmla="*/ 2 w 58"/>
                <a:gd name="T13" fmla="*/ 9 h 11"/>
                <a:gd name="T14" fmla="*/ 4 w 58"/>
                <a:gd name="T15" fmla="*/ 11 h 11"/>
                <a:gd name="T16" fmla="*/ 6 w 58"/>
                <a:gd name="T17" fmla="*/ 11 h 11"/>
                <a:gd name="T18" fmla="*/ 52 w 58"/>
                <a:gd name="T19" fmla="*/ 11 h 11"/>
                <a:gd name="T20" fmla="*/ 54 w 58"/>
                <a:gd name="T21" fmla="*/ 9 h 11"/>
                <a:gd name="T22" fmla="*/ 56 w 58"/>
                <a:gd name="T23" fmla="*/ 7 h 11"/>
                <a:gd name="T24" fmla="*/ 58 w 58"/>
                <a:gd name="T25" fmla="*/ 6 h 11"/>
                <a:gd name="T26" fmla="*/ 58 w 58"/>
                <a:gd name="T27" fmla="*/ 4 h 11"/>
                <a:gd name="T28" fmla="*/ 56 w 58"/>
                <a:gd name="T29" fmla="*/ 2 h 11"/>
                <a:gd name="T30" fmla="*/ 54 w 58"/>
                <a:gd name="T31" fmla="*/ 0 h 11"/>
                <a:gd name="T32" fmla="*/ 52 w 58"/>
                <a:gd name="T33" fmla="*/ 0 h 11"/>
                <a:gd name="T34" fmla="*/ 51 w 58"/>
                <a:gd name="T35" fmla="*/ 0 h 11"/>
                <a:gd name="T36" fmla="*/ 4 w 58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2" y="9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52" y="11"/>
                  </a:lnTo>
                  <a:lnTo>
                    <a:pt x="54" y="9"/>
                  </a:lnTo>
                  <a:lnTo>
                    <a:pt x="56" y="7"/>
                  </a:lnTo>
                  <a:lnTo>
                    <a:pt x="58" y="6"/>
                  </a:lnTo>
                  <a:lnTo>
                    <a:pt x="58" y="4"/>
                  </a:lnTo>
                  <a:lnTo>
                    <a:pt x="56" y="2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0" name="Freeform 85"/>
            <p:cNvSpPr>
              <a:spLocks/>
            </p:cNvSpPr>
            <p:nvPr/>
          </p:nvSpPr>
          <p:spPr bwMode="auto">
            <a:xfrm>
              <a:off x="1546" y="2467"/>
              <a:ext cx="12" cy="6"/>
            </a:xfrm>
            <a:custGeom>
              <a:avLst/>
              <a:gdLst>
                <a:gd name="T0" fmla="*/ 4 w 23"/>
                <a:gd name="T1" fmla="*/ 0 h 11"/>
                <a:gd name="T2" fmla="*/ 2 w 23"/>
                <a:gd name="T3" fmla="*/ 2 h 11"/>
                <a:gd name="T4" fmla="*/ 0 w 23"/>
                <a:gd name="T5" fmla="*/ 4 h 11"/>
                <a:gd name="T6" fmla="*/ 0 w 23"/>
                <a:gd name="T7" fmla="*/ 6 h 11"/>
                <a:gd name="T8" fmla="*/ 0 w 23"/>
                <a:gd name="T9" fmla="*/ 8 h 11"/>
                <a:gd name="T10" fmla="*/ 0 w 23"/>
                <a:gd name="T11" fmla="*/ 9 h 11"/>
                <a:gd name="T12" fmla="*/ 2 w 23"/>
                <a:gd name="T13" fmla="*/ 11 h 11"/>
                <a:gd name="T14" fmla="*/ 4 w 23"/>
                <a:gd name="T15" fmla="*/ 11 h 11"/>
                <a:gd name="T16" fmla="*/ 6 w 23"/>
                <a:gd name="T17" fmla="*/ 11 h 11"/>
                <a:gd name="T18" fmla="*/ 17 w 23"/>
                <a:gd name="T19" fmla="*/ 11 h 11"/>
                <a:gd name="T20" fmla="*/ 19 w 23"/>
                <a:gd name="T21" fmla="*/ 11 h 11"/>
                <a:gd name="T22" fmla="*/ 21 w 23"/>
                <a:gd name="T23" fmla="*/ 9 h 11"/>
                <a:gd name="T24" fmla="*/ 23 w 23"/>
                <a:gd name="T25" fmla="*/ 8 h 11"/>
                <a:gd name="T26" fmla="*/ 23 w 23"/>
                <a:gd name="T27" fmla="*/ 6 h 11"/>
                <a:gd name="T28" fmla="*/ 21 w 23"/>
                <a:gd name="T29" fmla="*/ 4 h 11"/>
                <a:gd name="T30" fmla="*/ 19 w 23"/>
                <a:gd name="T31" fmla="*/ 2 h 11"/>
                <a:gd name="T32" fmla="*/ 17 w 23"/>
                <a:gd name="T33" fmla="*/ 0 h 11"/>
                <a:gd name="T34" fmla="*/ 15 w 23"/>
                <a:gd name="T35" fmla="*/ 0 h 11"/>
                <a:gd name="T36" fmla="*/ 4 w 23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1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7" y="11"/>
                  </a:lnTo>
                  <a:lnTo>
                    <a:pt x="19" y="11"/>
                  </a:lnTo>
                  <a:lnTo>
                    <a:pt x="21" y="9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Freeform 86"/>
            <p:cNvSpPr>
              <a:spLocks/>
            </p:cNvSpPr>
            <p:nvPr/>
          </p:nvSpPr>
          <p:spPr bwMode="auto">
            <a:xfrm>
              <a:off x="1570" y="2467"/>
              <a:ext cx="29" cy="6"/>
            </a:xfrm>
            <a:custGeom>
              <a:avLst/>
              <a:gdLst>
                <a:gd name="T0" fmla="*/ 4 w 59"/>
                <a:gd name="T1" fmla="*/ 0 h 11"/>
                <a:gd name="T2" fmla="*/ 2 w 59"/>
                <a:gd name="T3" fmla="*/ 2 h 11"/>
                <a:gd name="T4" fmla="*/ 0 w 59"/>
                <a:gd name="T5" fmla="*/ 4 h 11"/>
                <a:gd name="T6" fmla="*/ 0 w 59"/>
                <a:gd name="T7" fmla="*/ 6 h 11"/>
                <a:gd name="T8" fmla="*/ 0 w 59"/>
                <a:gd name="T9" fmla="*/ 8 h 11"/>
                <a:gd name="T10" fmla="*/ 0 w 59"/>
                <a:gd name="T11" fmla="*/ 9 h 11"/>
                <a:gd name="T12" fmla="*/ 2 w 59"/>
                <a:gd name="T13" fmla="*/ 11 h 11"/>
                <a:gd name="T14" fmla="*/ 4 w 59"/>
                <a:gd name="T15" fmla="*/ 11 h 11"/>
                <a:gd name="T16" fmla="*/ 6 w 59"/>
                <a:gd name="T17" fmla="*/ 11 h 11"/>
                <a:gd name="T18" fmla="*/ 53 w 59"/>
                <a:gd name="T19" fmla="*/ 11 h 11"/>
                <a:gd name="T20" fmla="*/ 55 w 59"/>
                <a:gd name="T21" fmla="*/ 11 h 11"/>
                <a:gd name="T22" fmla="*/ 57 w 59"/>
                <a:gd name="T23" fmla="*/ 9 h 11"/>
                <a:gd name="T24" fmla="*/ 59 w 59"/>
                <a:gd name="T25" fmla="*/ 8 h 11"/>
                <a:gd name="T26" fmla="*/ 59 w 59"/>
                <a:gd name="T27" fmla="*/ 6 h 11"/>
                <a:gd name="T28" fmla="*/ 57 w 59"/>
                <a:gd name="T29" fmla="*/ 4 h 11"/>
                <a:gd name="T30" fmla="*/ 55 w 59"/>
                <a:gd name="T31" fmla="*/ 2 h 11"/>
                <a:gd name="T32" fmla="*/ 53 w 59"/>
                <a:gd name="T33" fmla="*/ 0 h 11"/>
                <a:gd name="T34" fmla="*/ 51 w 59"/>
                <a:gd name="T35" fmla="*/ 0 h 11"/>
                <a:gd name="T36" fmla="*/ 4 w 59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11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53" y="11"/>
                  </a:lnTo>
                  <a:lnTo>
                    <a:pt x="55" y="11"/>
                  </a:lnTo>
                  <a:lnTo>
                    <a:pt x="57" y="9"/>
                  </a:lnTo>
                  <a:lnTo>
                    <a:pt x="59" y="8"/>
                  </a:lnTo>
                  <a:lnTo>
                    <a:pt x="59" y="6"/>
                  </a:lnTo>
                  <a:lnTo>
                    <a:pt x="57" y="4"/>
                  </a:lnTo>
                  <a:lnTo>
                    <a:pt x="55" y="2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Freeform 87"/>
            <p:cNvSpPr>
              <a:spLocks/>
            </p:cNvSpPr>
            <p:nvPr/>
          </p:nvSpPr>
          <p:spPr bwMode="auto">
            <a:xfrm>
              <a:off x="1611" y="2467"/>
              <a:ext cx="11" cy="6"/>
            </a:xfrm>
            <a:custGeom>
              <a:avLst/>
              <a:gdLst>
                <a:gd name="T0" fmla="*/ 4 w 24"/>
                <a:gd name="T1" fmla="*/ 0 h 11"/>
                <a:gd name="T2" fmla="*/ 2 w 24"/>
                <a:gd name="T3" fmla="*/ 2 h 11"/>
                <a:gd name="T4" fmla="*/ 0 w 24"/>
                <a:gd name="T5" fmla="*/ 4 h 11"/>
                <a:gd name="T6" fmla="*/ 0 w 24"/>
                <a:gd name="T7" fmla="*/ 6 h 11"/>
                <a:gd name="T8" fmla="*/ 0 w 24"/>
                <a:gd name="T9" fmla="*/ 8 h 11"/>
                <a:gd name="T10" fmla="*/ 0 w 24"/>
                <a:gd name="T11" fmla="*/ 9 h 11"/>
                <a:gd name="T12" fmla="*/ 2 w 24"/>
                <a:gd name="T13" fmla="*/ 11 h 11"/>
                <a:gd name="T14" fmla="*/ 4 w 24"/>
                <a:gd name="T15" fmla="*/ 11 h 11"/>
                <a:gd name="T16" fmla="*/ 6 w 24"/>
                <a:gd name="T17" fmla="*/ 11 h 11"/>
                <a:gd name="T18" fmla="*/ 18 w 24"/>
                <a:gd name="T19" fmla="*/ 11 h 11"/>
                <a:gd name="T20" fmla="*/ 20 w 24"/>
                <a:gd name="T21" fmla="*/ 11 h 11"/>
                <a:gd name="T22" fmla="*/ 22 w 24"/>
                <a:gd name="T23" fmla="*/ 9 h 11"/>
                <a:gd name="T24" fmla="*/ 24 w 24"/>
                <a:gd name="T25" fmla="*/ 8 h 11"/>
                <a:gd name="T26" fmla="*/ 24 w 24"/>
                <a:gd name="T27" fmla="*/ 6 h 11"/>
                <a:gd name="T28" fmla="*/ 22 w 24"/>
                <a:gd name="T29" fmla="*/ 4 h 11"/>
                <a:gd name="T30" fmla="*/ 20 w 24"/>
                <a:gd name="T31" fmla="*/ 2 h 11"/>
                <a:gd name="T32" fmla="*/ 18 w 24"/>
                <a:gd name="T33" fmla="*/ 0 h 11"/>
                <a:gd name="T34" fmla="*/ 16 w 24"/>
                <a:gd name="T35" fmla="*/ 0 h 11"/>
                <a:gd name="T36" fmla="*/ 4 w 24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1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8" y="11"/>
                  </a:lnTo>
                  <a:lnTo>
                    <a:pt x="20" y="11"/>
                  </a:lnTo>
                  <a:lnTo>
                    <a:pt x="22" y="9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3" name="Freeform 88"/>
            <p:cNvSpPr>
              <a:spLocks/>
            </p:cNvSpPr>
            <p:nvPr/>
          </p:nvSpPr>
          <p:spPr bwMode="auto">
            <a:xfrm>
              <a:off x="1634" y="2467"/>
              <a:ext cx="29" cy="6"/>
            </a:xfrm>
            <a:custGeom>
              <a:avLst/>
              <a:gdLst>
                <a:gd name="T0" fmla="*/ 4 w 58"/>
                <a:gd name="T1" fmla="*/ 0 h 11"/>
                <a:gd name="T2" fmla="*/ 2 w 58"/>
                <a:gd name="T3" fmla="*/ 2 h 11"/>
                <a:gd name="T4" fmla="*/ 0 w 58"/>
                <a:gd name="T5" fmla="*/ 4 h 11"/>
                <a:gd name="T6" fmla="*/ 0 w 58"/>
                <a:gd name="T7" fmla="*/ 6 h 11"/>
                <a:gd name="T8" fmla="*/ 0 w 58"/>
                <a:gd name="T9" fmla="*/ 8 h 11"/>
                <a:gd name="T10" fmla="*/ 0 w 58"/>
                <a:gd name="T11" fmla="*/ 9 h 11"/>
                <a:gd name="T12" fmla="*/ 2 w 58"/>
                <a:gd name="T13" fmla="*/ 11 h 11"/>
                <a:gd name="T14" fmla="*/ 4 w 58"/>
                <a:gd name="T15" fmla="*/ 11 h 11"/>
                <a:gd name="T16" fmla="*/ 6 w 58"/>
                <a:gd name="T17" fmla="*/ 11 h 11"/>
                <a:gd name="T18" fmla="*/ 53 w 58"/>
                <a:gd name="T19" fmla="*/ 11 h 11"/>
                <a:gd name="T20" fmla="*/ 54 w 58"/>
                <a:gd name="T21" fmla="*/ 11 h 11"/>
                <a:gd name="T22" fmla="*/ 56 w 58"/>
                <a:gd name="T23" fmla="*/ 9 h 11"/>
                <a:gd name="T24" fmla="*/ 58 w 58"/>
                <a:gd name="T25" fmla="*/ 8 h 11"/>
                <a:gd name="T26" fmla="*/ 58 w 58"/>
                <a:gd name="T27" fmla="*/ 6 h 11"/>
                <a:gd name="T28" fmla="*/ 56 w 58"/>
                <a:gd name="T29" fmla="*/ 4 h 11"/>
                <a:gd name="T30" fmla="*/ 54 w 58"/>
                <a:gd name="T31" fmla="*/ 2 h 11"/>
                <a:gd name="T32" fmla="*/ 53 w 58"/>
                <a:gd name="T33" fmla="*/ 0 h 11"/>
                <a:gd name="T34" fmla="*/ 51 w 58"/>
                <a:gd name="T35" fmla="*/ 0 h 11"/>
                <a:gd name="T36" fmla="*/ 4 w 58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1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53" y="11"/>
                  </a:lnTo>
                  <a:lnTo>
                    <a:pt x="54" y="11"/>
                  </a:lnTo>
                  <a:lnTo>
                    <a:pt x="56" y="9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6" y="4"/>
                  </a:lnTo>
                  <a:lnTo>
                    <a:pt x="54" y="2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4" name="Freeform 89"/>
            <p:cNvSpPr>
              <a:spLocks/>
            </p:cNvSpPr>
            <p:nvPr/>
          </p:nvSpPr>
          <p:spPr bwMode="auto">
            <a:xfrm>
              <a:off x="1675" y="2467"/>
              <a:ext cx="12" cy="6"/>
            </a:xfrm>
            <a:custGeom>
              <a:avLst/>
              <a:gdLst>
                <a:gd name="T0" fmla="*/ 4 w 23"/>
                <a:gd name="T1" fmla="*/ 0 h 11"/>
                <a:gd name="T2" fmla="*/ 2 w 23"/>
                <a:gd name="T3" fmla="*/ 2 h 11"/>
                <a:gd name="T4" fmla="*/ 0 w 23"/>
                <a:gd name="T5" fmla="*/ 4 h 11"/>
                <a:gd name="T6" fmla="*/ 0 w 23"/>
                <a:gd name="T7" fmla="*/ 6 h 11"/>
                <a:gd name="T8" fmla="*/ 0 w 23"/>
                <a:gd name="T9" fmla="*/ 8 h 11"/>
                <a:gd name="T10" fmla="*/ 0 w 23"/>
                <a:gd name="T11" fmla="*/ 9 h 11"/>
                <a:gd name="T12" fmla="*/ 2 w 23"/>
                <a:gd name="T13" fmla="*/ 11 h 11"/>
                <a:gd name="T14" fmla="*/ 4 w 23"/>
                <a:gd name="T15" fmla="*/ 11 h 11"/>
                <a:gd name="T16" fmla="*/ 6 w 23"/>
                <a:gd name="T17" fmla="*/ 11 h 11"/>
                <a:gd name="T18" fmla="*/ 17 w 23"/>
                <a:gd name="T19" fmla="*/ 11 h 11"/>
                <a:gd name="T20" fmla="*/ 19 w 23"/>
                <a:gd name="T21" fmla="*/ 11 h 11"/>
                <a:gd name="T22" fmla="*/ 21 w 23"/>
                <a:gd name="T23" fmla="*/ 9 h 11"/>
                <a:gd name="T24" fmla="*/ 23 w 23"/>
                <a:gd name="T25" fmla="*/ 8 h 11"/>
                <a:gd name="T26" fmla="*/ 23 w 23"/>
                <a:gd name="T27" fmla="*/ 6 h 11"/>
                <a:gd name="T28" fmla="*/ 21 w 23"/>
                <a:gd name="T29" fmla="*/ 4 h 11"/>
                <a:gd name="T30" fmla="*/ 19 w 23"/>
                <a:gd name="T31" fmla="*/ 2 h 11"/>
                <a:gd name="T32" fmla="*/ 17 w 23"/>
                <a:gd name="T33" fmla="*/ 0 h 11"/>
                <a:gd name="T34" fmla="*/ 15 w 23"/>
                <a:gd name="T35" fmla="*/ 0 h 11"/>
                <a:gd name="T36" fmla="*/ 4 w 23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1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7" y="11"/>
                  </a:lnTo>
                  <a:lnTo>
                    <a:pt x="19" y="11"/>
                  </a:lnTo>
                  <a:lnTo>
                    <a:pt x="21" y="9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5" name="Freeform 90"/>
            <p:cNvSpPr>
              <a:spLocks/>
            </p:cNvSpPr>
            <p:nvPr/>
          </p:nvSpPr>
          <p:spPr bwMode="auto">
            <a:xfrm>
              <a:off x="1698" y="2467"/>
              <a:ext cx="29" cy="6"/>
            </a:xfrm>
            <a:custGeom>
              <a:avLst/>
              <a:gdLst>
                <a:gd name="T0" fmla="*/ 3 w 58"/>
                <a:gd name="T1" fmla="*/ 0 h 11"/>
                <a:gd name="T2" fmla="*/ 1 w 58"/>
                <a:gd name="T3" fmla="*/ 2 h 11"/>
                <a:gd name="T4" fmla="*/ 0 w 58"/>
                <a:gd name="T5" fmla="*/ 4 h 11"/>
                <a:gd name="T6" fmla="*/ 0 w 58"/>
                <a:gd name="T7" fmla="*/ 6 h 11"/>
                <a:gd name="T8" fmla="*/ 0 w 58"/>
                <a:gd name="T9" fmla="*/ 8 h 11"/>
                <a:gd name="T10" fmla="*/ 0 w 58"/>
                <a:gd name="T11" fmla="*/ 9 h 11"/>
                <a:gd name="T12" fmla="*/ 1 w 58"/>
                <a:gd name="T13" fmla="*/ 11 h 11"/>
                <a:gd name="T14" fmla="*/ 3 w 58"/>
                <a:gd name="T15" fmla="*/ 11 h 11"/>
                <a:gd name="T16" fmla="*/ 5 w 58"/>
                <a:gd name="T17" fmla="*/ 11 h 11"/>
                <a:gd name="T18" fmla="*/ 52 w 58"/>
                <a:gd name="T19" fmla="*/ 11 h 11"/>
                <a:gd name="T20" fmla="*/ 54 w 58"/>
                <a:gd name="T21" fmla="*/ 11 h 11"/>
                <a:gd name="T22" fmla="*/ 56 w 58"/>
                <a:gd name="T23" fmla="*/ 9 h 11"/>
                <a:gd name="T24" fmla="*/ 58 w 58"/>
                <a:gd name="T25" fmla="*/ 8 h 11"/>
                <a:gd name="T26" fmla="*/ 58 w 58"/>
                <a:gd name="T27" fmla="*/ 6 h 11"/>
                <a:gd name="T28" fmla="*/ 56 w 58"/>
                <a:gd name="T29" fmla="*/ 4 h 11"/>
                <a:gd name="T30" fmla="*/ 54 w 58"/>
                <a:gd name="T31" fmla="*/ 2 h 11"/>
                <a:gd name="T32" fmla="*/ 52 w 58"/>
                <a:gd name="T33" fmla="*/ 0 h 11"/>
                <a:gd name="T34" fmla="*/ 50 w 58"/>
                <a:gd name="T35" fmla="*/ 0 h 11"/>
                <a:gd name="T36" fmla="*/ 3 w 58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1">
                  <a:moveTo>
                    <a:pt x="3" y="0"/>
                  </a:moveTo>
                  <a:lnTo>
                    <a:pt x="1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1" y="11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2" y="11"/>
                  </a:lnTo>
                  <a:lnTo>
                    <a:pt x="54" y="11"/>
                  </a:lnTo>
                  <a:lnTo>
                    <a:pt x="56" y="9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6" y="4"/>
                  </a:lnTo>
                  <a:lnTo>
                    <a:pt x="54" y="2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6" name="Freeform 91"/>
            <p:cNvSpPr>
              <a:spLocks/>
            </p:cNvSpPr>
            <p:nvPr/>
          </p:nvSpPr>
          <p:spPr bwMode="auto">
            <a:xfrm>
              <a:off x="1739" y="2467"/>
              <a:ext cx="12" cy="6"/>
            </a:xfrm>
            <a:custGeom>
              <a:avLst/>
              <a:gdLst>
                <a:gd name="T0" fmla="*/ 4 w 24"/>
                <a:gd name="T1" fmla="*/ 0 h 11"/>
                <a:gd name="T2" fmla="*/ 2 w 24"/>
                <a:gd name="T3" fmla="*/ 2 h 11"/>
                <a:gd name="T4" fmla="*/ 0 w 24"/>
                <a:gd name="T5" fmla="*/ 4 h 11"/>
                <a:gd name="T6" fmla="*/ 0 w 24"/>
                <a:gd name="T7" fmla="*/ 6 h 11"/>
                <a:gd name="T8" fmla="*/ 0 w 24"/>
                <a:gd name="T9" fmla="*/ 8 h 11"/>
                <a:gd name="T10" fmla="*/ 0 w 24"/>
                <a:gd name="T11" fmla="*/ 9 h 11"/>
                <a:gd name="T12" fmla="*/ 2 w 24"/>
                <a:gd name="T13" fmla="*/ 11 h 11"/>
                <a:gd name="T14" fmla="*/ 4 w 24"/>
                <a:gd name="T15" fmla="*/ 11 h 11"/>
                <a:gd name="T16" fmla="*/ 6 w 24"/>
                <a:gd name="T17" fmla="*/ 11 h 11"/>
                <a:gd name="T18" fmla="*/ 18 w 24"/>
                <a:gd name="T19" fmla="*/ 11 h 11"/>
                <a:gd name="T20" fmla="*/ 20 w 24"/>
                <a:gd name="T21" fmla="*/ 11 h 11"/>
                <a:gd name="T22" fmla="*/ 22 w 24"/>
                <a:gd name="T23" fmla="*/ 9 h 11"/>
                <a:gd name="T24" fmla="*/ 24 w 24"/>
                <a:gd name="T25" fmla="*/ 8 h 11"/>
                <a:gd name="T26" fmla="*/ 24 w 24"/>
                <a:gd name="T27" fmla="*/ 6 h 11"/>
                <a:gd name="T28" fmla="*/ 22 w 24"/>
                <a:gd name="T29" fmla="*/ 4 h 11"/>
                <a:gd name="T30" fmla="*/ 20 w 24"/>
                <a:gd name="T31" fmla="*/ 2 h 11"/>
                <a:gd name="T32" fmla="*/ 18 w 24"/>
                <a:gd name="T33" fmla="*/ 0 h 11"/>
                <a:gd name="T34" fmla="*/ 16 w 24"/>
                <a:gd name="T35" fmla="*/ 0 h 11"/>
                <a:gd name="T36" fmla="*/ 4 w 24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1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8" y="11"/>
                  </a:lnTo>
                  <a:lnTo>
                    <a:pt x="20" y="11"/>
                  </a:lnTo>
                  <a:lnTo>
                    <a:pt x="22" y="9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92"/>
            <p:cNvSpPr>
              <a:spLocks/>
            </p:cNvSpPr>
            <p:nvPr/>
          </p:nvSpPr>
          <p:spPr bwMode="auto">
            <a:xfrm>
              <a:off x="1763" y="2467"/>
              <a:ext cx="29" cy="6"/>
            </a:xfrm>
            <a:custGeom>
              <a:avLst/>
              <a:gdLst>
                <a:gd name="T0" fmla="*/ 4 w 58"/>
                <a:gd name="T1" fmla="*/ 0 h 11"/>
                <a:gd name="T2" fmla="*/ 2 w 58"/>
                <a:gd name="T3" fmla="*/ 2 h 11"/>
                <a:gd name="T4" fmla="*/ 0 w 58"/>
                <a:gd name="T5" fmla="*/ 4 h 11"/>
                <a:gd name="T6" fmla="*/ 0 w 58"/>
                <a:gd name="T7" fmla="*/ 6 h 11"/>
                <a:gd name="T8" fmla="*/ 0 w 58"/>
                <a:gd name="T9" fmla="*/ 8 h 11"/>
                <a:gd name="T10" fmla="*/ 0 w 58"/>
                <a:gd name="T11" fmla="*/ 9 h 11"/>
                <a:gd name="T12" fmla="*/ 2 w 58"/>
                <a:gd name="T13" fmla="*/ 11 h 11"/>
                <a:gd name="T14" fmla="*/ 4 w 58"/>
                <a:gd name="T15" fmla="*/ 11 h 11"/>
                <a:gd name="T16" fmla="*/ 6 w 58"/>
                <a:gd name="T17" fmla="*/ 11 h 11"/>
                <a:gd name="T18" fmla="*/ 53 w 58"/>
                <a:gd name="T19" fmla="*/ 11 h 11"/>
                <a:gd name="T20" fmla="*/ 55 w 58"/>
                <a:gd name="T21" fmla="*/ 11 h 11"/>
                <a:gd name="T22" fmla="*/ 57 w 58"/>
                <a:gd name="T23" fmla="*/ 9 h 11"/>
                <a:gd name="T24" fmla="*/ 58 w 58"/>
                <a:gd name="T25" fmla="*/ 8 h 11"/>
                <a:gd name="T26" fmla="*/ 58 w 58"/>
                <a:gd name="T27" fmla="*/ 6 h 11"/>
                <a:gd name="T28" fmla="*/ 57 w 58"/>
                <a:gd name="T29" fmla="*/ 4 h 11"/>
                <a:gd name="T30" fmla="*/ 55 w 58"/>
                <a:gd name="T31" fmla="*/ 2 h 11"/>
                <a:gd name="T32" fmla="*/ 53 w 58"/>
                <a:gd name="T33" fmla="*/ 0 h 11"/>
                <a:gd name="T34" fmla="*/ 51 w 58"/>
                <a:gd name="T35" fmla="*/ 0 h 11"/>
                <a:gd name="T36" fmla="*/ 4 w 58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1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53" y="11"/>
                  </a:lnTo>
                  <a:lnTo>
                    <a:pt x="55" y="11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7" y="4"/>
                  </a:lnTo>
                  <a:lnTo>
                    <a:pt x="55" y="2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93"/>
            <p:cNvSpPr>
              <a:spLocks/>
            </p:cNvSpPr>
            <p:nvPr/>
          </p:nvSpPr>
          <p:spPr bwMode="auto">
            <a:xfrm>
              <a:off x="1803" y="2467"/>
              <a:ext cx="12" cy="6"/>
            </a:xfrm>
            <a:custGeom>
              <a:avLst/>
              <a:gdLst>
                <a:gd name="T0" fmla="*/ 4 w 23"/>
                <a:gd name="T1" fmla="*/ 0 h 11"/>
                <a:gd name="T2" fmla="*/ 2 w 23"/>
                <a:gd name="T3" fmla="*/ 2 h 11"/>
                <a:gd name="T4" fmla="*/ 0 w 23"/>
                <a:gd name="T5" fmla="*/ 4 h 11"/>
                <a:gd name="T6" fmla="*/ 0 w 23"/>
                <a:gd name="T7" fmla="*/ 6 h 11"/>
                <a:gd name="T8" fmla="*/ 0 w 23"/>
                <a:gd name="T9" fmla="*/ 8 h 11"/>
                <a:gd name="T10" fmla="*/ 0 w 23"/>
                <a:gd name="T11" fmla="*/ 9 h 11"/>
                <a:gd name="T12" fmla="*/ 2 w 23"/>
                <a:gd name="T13" fmla="*/ 11 h 11"/>
                <a:gd name="T14" fmla="*/ 4 w 23"/>
                <a:gd name="T15" fmla="*/ 11 h 11"/>
                <a:gd name="T16" fmla="*/ 6 w 23"/>
                <a:gd name="T17" fmla="*/ 11 h 11"/>
                <a:gd name="T18" fmla="*/ 17 w 23"/>
                <a:gd name="T19" fmla="*/ 11 h 11"/>
                <a:gd name="T20" fmla="*/ 19 w 23"/>
                <a:gd name="T21" fmla="*/ 11 h 11"/>
                <a:gd name="T22" fmla="*/ 21 w 23"/>
                <a:gd name="T23" fmla="*/ 9 h 11"/>
                <a:gd name="T24" fmla="*/ 23 w 23"/>
                <a:gd name="T25" fmla="*/ 8 h 11"/>
                <a:gd name="T26" fmla="*/ 23 w 23"/>
                <a:gd name="T27" fmla="*/ 6 h 11"/>
                <a:gd name="T28" fmla="*/ 21 w 23"/>
                <a:gd name="T29" fmla="*/ 4 h 11"/>
                <a:gd name="T30" fmla="*/ 19 w 23"/>
                <a:gd name="T31" fmla="*/ 2 h 11"/>
                <a:gd name="T32" fmla="*/ 17 w 23"/>
                <a:gd name="T33" fmla="*/ 0 h 11"/>
                <a:gd name="T34" fmla="*/ 15 w 23"/>
                <a:gd name="T35" fmla="*/ 0 h 11"/>
                <a:gd name="T36" fmla="*/ 4 w 23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1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7" y="11"/>
                  </a:lnTo>
                  <a:lnTo>
                    <a:pt x="19" y="11"/>
                  </a:lnTo>
                  <a:lnTo>
                    <a:pt x="21" y="9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94"/>
            <p:cNvSpPr>
              <a:spLocks/>
            </p:cNvSpPr>
            <p:nvPr/>
          </p:nvSpPr>
          <p:spPr bwMode="auto">
            <a:xfrm>
              <a:off x="1827" y="2467"/>
              <a:ext cx="29" cy="6"/>
            </a:xfrm>
            <a:custGeom>
              <a:avLst/>
              <a:gdLst>
                <a:gd name="T0" fmla="*/ 3 w 58"/>
                <a:gd name="T1" fmla="*/ 0 h 11"/>
                <a:gd name="T2" fmla="*/ 2 w 58"/>
                <a:gd name="T3" fmla="*/ 2 h 11"/>
                <a:gd name="T4" fmla="*/ 0 w 58"/>
                <a:gd name="T5" fmla="*/ 4 h 11"/>
                <a:gd name="T6" fmla="*/ 0 w 58"/>
                <a:gd name="T7" fmla="*/ 6 h 11"/>
                <a:gd name="T8" fmla="*/ 0 w 58"/>
                <a:gd name="T9" fmla="*/ 8 h 11"/>
                <a:gd name="T10" fmla="*/ 0 w 58"/>
                <a:gd name="T11" fmla="*/ 9 h 11"/>
                <a:gd name="T12" fmla="*/ 2 w 58"/>
                <a:gd name="T13" fmla="*/ 11 h 11"/>
                <a:gd name="T14" fmla="*/ 3 w 58"/>
                <a:gd name="T15" fmla="*/ 11 h 11"/>
                <a:gd name="T16" fmla="*/ 5 w 58"/>
                <a:gd name="T17" fmla="*/ 11 h 11"/>
                <a:gd name="T18" fmla="*/ 52 w 58"/>
                <a:gd name="T19" fmla="*/ 11 h 11"/>
                <a:gd name="T20" fmla="*/ 54 w 58"/>
                <a:gd name="T21" fmla="*/ 11 h 11"/>
                <a:gd name="T22" fmla="*/ 56 w 58"/>
                <a:gd name="T23" fmla="*/ 9 h 11"/>
                <a:gd name="T24" fmla="*/ 58 w 58"/>
                <a:gd name="T25" fmla="*/ 8 h 11"/>
                <a:gd name="T26" fmla="*/ 58 w 58"/>
                <a:gd name="T27" fmla="*/ 6 h 11"/>
                <a:gd name="T28" fmla="*/ 56 w 58"/>
                <a:gd name="T29" fmla="*/ 4 h 11"/>
                <a:gd name="T30" fmla="*/ 54 w 58"/>
                <a:gd name="T31" fmla="*/ 2 h 11"/>
                <a:gd name="T32" fmla="*/ 52 w 58"/>
                <a:gd name="T33" fmla="*/ 0 h 11"/>
                <a:gd name="T34" fmla="*/ 50 w 58"/>
                <a:gd name="T35" fmla="*/ 0 h 11"/>
                <a:gd name="T36" fmla="*/ 3 w 58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1">
                  <a:moveTo>
                    <a:pt x="3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2" y="11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2" y="11"/>
                  </a:lnTo>
                  <a:lnTo>
                    <a:pt x="54" y="11"/>
                  </a:lnTo>
                  <a:lnTo>
                    <a:pt x="56" y="9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6" y="4"/>
                  </a:lnTo>
                  <a:lnTo>
                    <a:pt x="54" y="2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95"/>
            <p:cNvSpPr>
              <a:spLocks/>
            </p:cNvSpPr>
            <p:nvPr/>
          </p:nvSpPr>
          <p:spPr bwMode="auto">
            <a:xfrm>
              <a:off x="1868" y="2467"/>
              <a:ext cx="11" cy="6"/>
            </a:xfrm>
            <a:custGeom>
              <a:avLst/>
              <a:gdLst>
                <a:gd name="T0" fmla="*/ 4 w 24"/>
                <a:gd name="T1" fmla="*/ 0 h 11"/>
                <a:gd name="T2" fmla="*/ 2 w 24"/>
                <a:gd name="T3" fmla="*/ 0 h 11"/>
                <a:gd name="T4" fmla="*/ 0 w 24"/>
                <a:gd name="T5" fmla="*/ 2 h 11"/>
                <a:gd name="T6" fmla="*/ 0 w 24"/>
                <a:gd name="T7" fmla="*/ 4 h 11"/>
                <a:gd name="T8" fmla="*/ 0 w 24"/>
                <a:gd name="T9" fmla="*/ 6 h 11"/>
                <a:gd name="T10" fmla="*/ 0 w 24"/>
                <a:gd name="T11" fmla="*/ 8 h 11"/>
                <a:gd name="T12" fmla="*/ 2 w 24"/>
                <a:gd name="T13" fmla="*/ 9 h 11"/>
                <a:gd name="T14" fmla="*/ 4 w 24"/>
                <a:gd name="T15" fmla="*/ 11 h 11"/>
                <a:gd name="T16" fmla="*/ 6 w 24"/>
                <a:gd name="T17" fmla="*/ 11 h 11"/>
                <a:gd name="T18" fmla="*/ 18 w 24"/>
                <a:gd name="T19" fmla="*/ 11 h 11"/>
                <a:gd name="T20" fmla="*/ 20 w 24"/>
                <a:gd name="T21" fmla="*/ 9 h 11"/>
                <a:gd name="T22" fmla="*/ 22 w 24"/>
                <a:gd name="T23" fmla="*/ 8 h 11"/>
                <a:gd name="T24" fmla="*/ 24 w 24"/>
                <a:gd name="T25" fmla="*/ 6 h 11"/>
                <a:gd name="T26" fmla="*/ 24 w 24"/>
                <a:gd name="T27" fmla="*/ 4 h 11"/>
                <a:gd name="T28" fmla="*/ 22 w 24"/>
                <a:gd name="T29" fmla="*/ 2 h 11"/>
                <a:gd name="T30" fmla="*/ 20 w 24"/>
                <a:gd name="T31" fmla="*/ 0 h 11"/>
                <a:gd name="T32" fmla="*/ 18 w 24"/>
                <a:gd name="T33" fmla="*/ 0 h 11"/>
                <a:gd name="T34" fmla="*/ 16 w 24"/>
                <a:gd name="T35" fmla="*/ 0 h 11"/>
                <a:gd name="T36" fmla="*/ 4 w 24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9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8" y="11"/>
                  </a:lnTo>
                  <a:lnTo>
                    <a:pt x="20" y="9"/>
                  </a:lnTo>
                  <a:lnTo>
                    <a:pt x="22" y="8"/>
                  </a:lnTo>
                  <a:lnTo>
                    <a:pt x="24" y="6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1" name="Freeform 96"/>
            <p:cNvSpPr>
              <a:spLocks/>
            </p:cNvSpPr>
            <p:nvPr/>
          </p:nvSpPr>
          <p:spPr bwMode="auto">
            <a:xfrm>
              <a:off x="1891" y="2467"/>
              <a:ext cx="29" cy="6"/>
            </a:xfrm>
            <a:custGeom>
              <a:avLst/>
              <a:gdLst>
                <a:gd name="T0" fmla="*/ 4 w 59"/>
                <a:gd name="T1" fmla="*/ 0 h 11"/>
                <a:gd name="T2" fmla="*/ 2 w 59"/>
                <a:gd name="T3" fmla="*/ 0 h 11"/>
                <a:gd name="T4" fmla="*/ 0 w 59"/>
                <a:gd name="T5" fmla="*/ 2 h 11"/>
                <a:gd name="T6" fmla="*/ 0 w 59"/>
                <a:gd name="T7" fmla="*/ 4 h 11"/>
                <a:gd name="T8" fmla="*/ 0 w 59"/>
                <a:gd name="T9" fmla="*/ 6 h 11"/>
                <a:gd name="T10" fmla="*/ 0 w 59"/>
                <a:gd name="T11" fmla="*/ 8 h 11"/>
                <a:gd name="T12" fmla="*/ 2 w 59"/>
                <a:gd name="T13" fmla="*/ 9 h 11"/>
                <a:gd name="T14" fmla="*/ 4 w 59"/>
                <a:gd name="T15" fmla="*/ 11 h 11"/>
                <a:gd name="T16" fmla="*/ 6 w 59"/>
                <a:gd name="T17" fmla="*/ 11 h 11"/>
                <a:gd name="T18" fmla="*/ 53 w 59"/>
                <a:gd name="T19" fmla="*/ 11 h 11"/>
                <a:gd name="T20" fmla="*/ 55 w 59"/>
                <a:gd name="T21" fmla="*/ 9 h 11"/>
                <a:gd name="T22" fmla="*/ 57 w 59"/>
                <a:gd name="T23" fmla="*/ 8 h 11"/>
                <a:gd name="T24" fmla="*/ 59 w 59"/>
                <a:gd name="T25" fmla="*/ 6 h 11"/>
                <a:gd name="T26" fmla="*/ 59 w 59"/>
                <a:gd name="T27" fmla="*/ 4 h 11"/>
                <a:gd name="T28" fmla="*/ 57 w 59"/>
                <a:gd name="T29" fmla="*/ 2 h 11"/>
                <a:gd name="T30" fmla="*/ 55 w 59"/>
                <a:gd name="T31" fmla="*/ 0 h 11"/>
                <a:gd name="T32" fmla="*/ 53 w 59"/>
                <a:gd name="T33" fmla="*/ 0 h 11"/>
                <a:gd name="T34" fmla="*/ 51 w 59"/>
                <a:gd name="T35" fmla="*/ 0 h 11"/>
                <a:gd name="T36" fmla="*/ 4 w 59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9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53" y="11"/>
                  </a:lnTo>
                  <a:lnTo>
                    <a:pt x="55" y="9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59" y="4"/>
                  </a:lnTo>
                  <a:lnTo>
                    <a:pt x="57" y="2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2" name="Freeform 97"/>
            <p:cNvSpPr>
              <a:spLocks/>
            </p:cNvSpPr>
            <p:nvPr/>
          </p:nvSpPr>
          <p:spPr bwMode="auto">
            <a:xfrm>
              <a:off x="1932" y="2467"/>
              <a:ext cx="12" cy="6"/>
            </a:xfrm>
            <a:custGeom>
              <a:avLst/>
              <a:gdLst>
                <a:gd name="T0" fmla="*/ 4 w 23"/>
                <a:gd name="T1" fmla="*/ 0 h 11"/>
                <a:gd name="T2" fmla="*/ 2 w 23"/>
                <a:gd name="T3" fmla="*/ 0 h 11"/>
                <a:gd name="T4" fmla="*/ 0 w 23"/>
                <a:gd name="T5" fmla="*/ 2 h 11"/>
                <a:gd name="T6" fmla="*/ 0 w 23"/>
                <a:gd name="T7" fmla="*/ 4 h 11"/>
                <a:gd name="T8" fmla="*/ 0 w 23"/>
                <a:gd name="T9" fmla="*/ 6 h 11"/>
                <a:gd name="T10" fmla="*/ 0 w 23"/>
                <a:gd name="T11" fmla="*/ 8 h 11"/>
                <a:gd name="T12" fmla="*/ 2 w 23"/>
                <a:gd name="T13" fmla="*/ 9 h 11"/>
                <a:gd name="T14" fmla="*/ 4 w 23"/>
                <a:gd name="T15" fmla="*/ 11 h 11"/>
                <a:gd name="T16" fmla="*/ 6 w 23"/>
                <a:gd name="T17" fmla="*/ 11 h 11"/>
                <a:gd name="T18" fmla="*/ 17 w 23"/>
                <a:gd name="T19" fmla="*/ 11 h 11"/>
                <a:gd name="T20" fmla="*/ 19 w 23"/>
                <a:gd name="T21" fmla="*/ 9 h 11"/>
                <a:gd name="T22" fmla="*/ 21 w 23"/>
                <a:gd name="T23" fmla="*/ 8 h 11"/>
                <a:gd name="T24" fmla="*/ 23 w 23"/>
                <a:gd name="T25" fmla="*/ 6 h 11"/>
                <a:gd name="T26" fmla="*/ 23 w 23"/>
                <a:gd name="T27" fmla="*/ 4 h 11"/>
                <a:gd name="T28" fmla="*/ 21 w 23"/>
                <a:gd name="T29" fmla="*/ 2 h 11"/>
                <a:gd name="T30" fmla="*/ 19 w 23"/>
                <a:gd name="T31" fmla="*/ 0 h 11"/>
                <a:gd name="T32" fmla="*/ 17 w 23"/>
                <a:gd name="T33" fmla="*/ 0 h 11"/>
                <a:gd name="T34" fmla="*/ 16 w 23"/>
                <a:gd name="T35" fmla="*/ 0 h 11"/>
                <a:gd name="T36" fmla="*/ 4 w 23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9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7" y="11"/>
                  </a:lnTo>
                  <a:lnTo>
                    <a:pt x="19" y="9"/>
                  </a:lnTo>
                  <a:lnTo>
                    <a:pt x="21" y="8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3" name="Freeform 98"/>
            <p:cNvSpPr>
              <a:spLocks/>
            </p:cNvSpPr>
            <p:nvPr/>
          </p:nvSpPr>
          <p:spPr bwMode="auto">
            <a:xfrm>
              <a:off x="1955" y="2467"/>
              <a:ext cx="30" cy="6"/>
            </a:xfrm>
            <a:custGeom>
              <a:avLst/>
              <a:gdLst>
                <a:gd name="T0" fmla="*/ 4 w 58"/>
                <a:gd name="T1" fmla="*/ 0 h 11"/>
                <a:gd name="T2" fmla="*/ 2 w 58"/>
                <a:gd name="T3" fmla="*/ 0 h 11"/>
                <a:gd name="T4" fmla="*/ 0 w 58"/>
                <a:gd name="T5" fmla="*/ 2 h 11"/>
                <a:gd name="T6" fmla="*/ 0 w 58"/>
                <a:gd name="T7" fmla="*/ 4 h 11"/>
                <a:gd name="T8" fmla="*/ 0 w 58"/>
                <a:gd name="T9" fmla="*/ 6 h 11"/>
                <a:gd name="T10" fmla="*/ 0 w 58"/>
                <a:gd name="T11" fmla="*/ 8 h 11"/>
                <a:gd name="T12" fmla="*/ 2 w 58"/>
                <a:gd name="T13" fmla="*/ 9 h 11"/>
                <a:gd name="T14" fmla="*/ 4 w 58"/>
                <a:gd name="T15" fmla="*/ 11 h 11"/>
                <a:gd name="T16" fmla="*/ 6 w 58"/>
                <a:gd name="T17" fmla="*/ 11 h 11"/>
                <a:gd name="T18" fmla="*/ 52 w 58"/>
                <a:gd name="T19" fmla="*/ 11 h 11"/>
                <a:gd name="T20" fmla="*/ 54 w 58"/>
                <a:gd name="T21" fmla="*/ 9 h 11"/>
                <a:gd name="T22" fmla="*/ 56 w 58"/>
                <a:gd name="T23" fmla="*/ 8 h 11"/>
                <a:gd name="T24" fmla="*/ 58 w 58"/>
                <a:gd name="T25" fmla="*/ 6 h 11"/>
                <a:gd name="T26" fmla="*/ 58 w 58"/>
                <a:gd name="T27" fmla="*/ 4 h 11"/>
                <a:gd name="T28" fmla="*/ 56 w 58"/>
                <a:gd name="T29" fmla="*/ 2 h 11"/>
                <a:gd name="T30" fmla="*/ 54 w 58"/>
                <a:gd name="T31" fmla="*/ 0 h 11"/>
                <a:gd name="T32" fmla="*/ 52 w 58"/>
                <a:gd name="T33" fmla="*/ 0 h 11"/>
                <a:gd name="T34" fmla="*/ 50 w 58"/>
                <a:gd name="T35" fmla="*/ 0 h 11"/>
                <a:gd name="T36" fmla="*/ 4 w 58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9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52" y="11"/>
                  </a:lnTo>
                  <a:lnTo>
                    <a:pt x="54" y="9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58" y="4"/>
                  </a:lnTo>
                  <a:lnTo>
                    <a:pt x="56" y="2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4" name="Freeform 99"/>
            <p:cNvSpPr>
              <a:spLocks/>
            </p:cNvSpPr>
            <p:nvPr/>
          </p:nvSpPr>
          <p:spPr bwMode="auto">
            <a:xfrm>
              <a:off x="1996" y="2467"/>
              <a:ext cx="12" cy="6"/>
            </a:xfrm>
            <a:custGeom>
              <a:avLst/>
              <a:gdLst>
                <a:gd name="T0" fmla="*/ 4 w 24"/>
                <a:gd name="T1" fmla="*/ 0 h 11"/>
                <a:gd name="T2" fmla="*/ 2 w 24"/>
                <a:gd name="T3" fmla="*/ 0 h 11"/>
                <a:gd name="T4" fmla="*/ 0 w 24"/>
                <a:gd name="T5" fmla="*/ 2 h 11"/>
                <a:gd name="T6" fmla="*/ 0 w 24"/>
                <a:gd name="T7" fmla="*/ 4 h 11"/>
                <a:gd name="T8" fmla="*/ 0 w 24"/>
                <a:gd name="T9" fmla="*/ 6 h 11"/>
                <a:gd name="T10" fmla="*/ 0 w 24"/>
                <a:gd name="T11" fmla="*/ 8 h 11"/>
                <a:gd name="T12" fmla="*/ 2 w 24"/>
                <a:gd name="T13" fmla="*/ 9 h 11"/>
                <a:gd name="T14" fmla="*/ 4 w 24"/>
                <a:gd name="T15" fmla="*/ 11 h 11"/>
                <a:gd name="T16" fmla="*/ 6 w 24"/>
                <a:gd name="T17" fmla="*/ 11 h 11"/>
                <a:gd name="T18" fmla="*/ 18 w 24"/>
                <a:gd name="T19" fmla="*/ 11 h 11"/>
                <a:gd name="T20" fmla="*/ 20 w 24"/>
                <a:gd name="T21" fmla="*/ 9 h 11"/>
                <a:gd name="T22" fmla="*/ 22 w 24"/>
                <a:gd name="T23" fmla="*/ 8 h 11"/>
                <a:gd name="T24" fmla="*/ 24 w 24"/>
                <a:gd name="T25" fmla="*/ 6 h 11"/>
                <a:gd name="T26" fmla="*/ 24 w 24"/>
                <a:gd name="T27" fmla="*/ 4 h 11"/>
                <a:gd name="T28" fmla="*/ 22 w 24"/>
                <a:gd name="T29" fmla="*/ 2 h 11"/>
                <a:gd name="T30" fmla="*/ 20 w 24"/>
                <a:gd name="T31" fmla="*/ 0 h 11"/>
                <a:gd name="T32" fmla="*/ 18 w 24"/>
                <a:gd name="T33" fmla="*/ 0 h 11"/>
                <a:gd name="T34" fmla="*/ 16 w 24"/>
                <a:gd name="T35" fmla="*/ 0 h 11"/>
                <a:gd name="T36" fmla="*/ 4 w 24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9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8" y="11"/>
                  </a:lnTo>
                  <a:lnTo>
                    <a:pt x="20" y="9"/>
                  </a:lnTo>
                  <a:lnTo>
                    <a:pt x="22" y="8"/>
                  </a:lnTo>
                  <a:lnTo>
                    <a:pt x="24" y="6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5" name="Freeform 100"/>
            <p:cNvSpPr>
              <a:spLocks/>
            </p:cNvSpPr>
            <p:nvPr/>
          </p:nvSpPr>
          <p:spPr bwMode="auto">
            <a:xfrm>
              <a:off x="2020" y="2467"/>
              <a:ext cx="29" cy="6"/>
            </a:xfrm>
            <a:custGeom>
              <a:avLst/>
              <a:gdLst>
                <a:gd name="T0" fmla="*/ 4 w 59"/>
                <a:gd name="T1" fmla="*/ 0 h 11"/>
                <a:gd name="T2" fmla="*/ 2 w 59"/>
                <a:gd name="T3" fmla="*/ 0 h 11"/>
                <a:gd name="T4" fmla="*/ 0 w 59"/>
                <a:gd name="T5" fmla="*/ 2 h 11"/>
                <a:gd name="T6" fmla="*/ 0 w 59"/>
                <a:gd name="T7" fmla="*/ 4 h 11"/>
                <a:gd name="T8" fmla="*/ 0 w 59"/>
                <a:gd name="T9" fmla="*/ 6 h 11"/>
                <a:gd name="T10" fmla="*/ 0 w 59"/>
                <a:gd name="T11" fmla="*/ 8 h 11"/>
                <a:gd name="T12" fmla="*/ 2 w 59"/>
                <a:gd name="T13" fmla="*/ 9 h 11"/>
                <a:gd name="T14" fmla="*/ 4 w 59"/>
                <a:gd name="T15" fmla="*/ 11 h 11"/>
                <a:gd name="T16" fmla="*/ 6 w 59"/>
                <a:gd name="T17" fmla="*/ 11 h 11"/>
                <a:gd name="T18" fmla="*/ 53 w 59"/>
                <a:gd name="T19" fmla="*/ 11 h 11"/>
                <a:gd name="T20" fmla="*/ 55 w 59"/>
                <a:gd name="T21" fmla="*/ 9 h 11"/>
                <a:gd name="T22" fmla="*/ 57 w 59"/>
                <a:gd name="T23" fmla="*/ 8 h 11"/>
                <a:gd name="T24" fmla="*/ 59 w 59"/>
                <a:gd name="T25" fmla="*/ 6 h 11"/>
                <a:gd name="T26" fmla="*/ 59 w 59"/>
                <a:gd name="T27" fmla="*/ 4 h 11"/>
                <a:gd name="T28" fmla="*/ 57 w 59"/>
                <a:gd name="T29" fmla="*/ 2 h 11"/>
                <a:gd name="T30" fmla="*/ 55 w 59"/>
                <a:gd name="T31" fmla="*/ 0 h 11"/>
                <a:gd name="T32" fmla="*/ 53 w 59"/>
                <a:gd name="T33" fmla="*/ 0 h 11"/>
                <a:gd name="T34" fmla="*/ 51 w 59"/>
                <a:gd name="T35" fmla="*/ 0 h 11"/>
                <a:gd name="T36" fmla="*/ 4 w 59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9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53" y="11"/>
                  </a:lnTo>
                  <a:lnTo>
                    <a:pt x="55" y="9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59" y="4"/>
                  </a:lnTo>
                  <a:lnTo>
                    <a:pt x="57" y="2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6" name="Freeform 101"/>
            <p:cNvSpPr>
              <a:spLocks/>
            </p:cNvSpPr>
            <p:nvPr/>
          </p:nvSpPr>
          <p:spPr bwMode="auto">
            <a:xfrm>
              <a:off x="2061" y="2467"/>
              <a:ext cx="11" cy="6"/>
            </a:xfrm>
            <a:custGeom>
              <a:avLst/>
              <a:gdLst>
                <a:gd name="T0" fmla="*/ 4 w 23"/>
                <a:gd name="T1" fmla="*/ 0 h 11"/>
                <a:gd name="T2" fmla="*/ 2 w 23"/>
                <a:gd name="T3" fmla="*/ 0 h 11"/>
                <a:gd name="T4" fmla="*/ 0 w 23"/>
                <a:gd name="T5" fmla="*/ 2 h 11"/>
                <a:gd name="T6" fmla="*/ 0 w 23"/>
                <a:gd name="T7" fmla="*/ 4 h 11"/>
                <a:gd name="T8" fmla="*/ 0 w 23"/>
                <a:gd name="T9" fmla="*/ 6 h 11"/>
                <a:gd name="T10" fmla="*/ 0 w 23"/>
                <a:gd name="T11" fmla="*/ 8 h 11"/>
                <a:gd name="T12" fmla="*/ 2 w 23"/>
                <a:gd name="T13" fmla="*/ 9 h 11"/>
                <a:gd name="T14" fmla="*/ 4 w 23"/>
                <a:gd name="T15" fmla="*/ 11 h 11"/>
                <a:gd name="T16" fmla="*/ 6 w 23"/>
                <a:gd name="T17" fmla="*/ 11 h 11"/>
                <a:gd name="T18" fmla="*/ 18 w 23"/>
                <a:gd name="T19" fmla="*/ 11 h 11"/>
                <a:gd name="T20" fmla="*/ 20 w 23"/>
                <a:gd name="T21" fmla="*/ 9 h 11"/>
                <a:gd name="T22" fmla="*/ 21 w 23"/>
                <a:gd name="T23" fmla="*/ 8 h 11"/>
                <a:gd name="T24" fmla="*/ 23 w 23"/>
                <a:gd name="T25" fmla="*/ 6 h 11"/>
                <a:gd name="T26" fmla="*/ 23 w 23"/>
                <a:gd name="T27" fmla="*/ 4 h 11"/>
                <a:gd name="T28" fmla="*/ 21 w 23"/>
                <a:gd name="T29" fmla="*/ 2 h 11"/>
                <a:gd name="T30" fmla="*/ 20 w 23"/>
                <a:gd name="T31" fmla="*/ 0 h 11"/>
                <a:gd name="T32" fmla="*/ 18 w 23"/>
                <a:gd name="T33" fmla="*/ 0 h 11"/>
                <a:gd name="T34" fmla="*/ 16 w 23"/>
                <a:gd name="T35" fmla="*/ 0 h 11"/>
                <a:gd name="T36" fmla="*/ 4 w 23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9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8" y="11"/>
                  </a:lnTo>
                  <a:lnTo>
                    <a:pt x="20" y="9"/>
                  </a:lnTo>
                  <a:lnTo>
                    <a:pt x="21" y="8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7" name="Freeform 102"/>
            <p:cNvSpPr>
              <a:spLocks/>
            </p:cNvSpPr>
            <p:nvPr/>
          </p:nvSpPr>
          <p:spPr bwMode="auto">
            <a:xfrm>
              <a:off x="2084" y="2467"/>
              <a:ext cx="29" cy="6"/>
            </a:xfrm>
            <a:custGeom>
              <a:avLst/>
              <a:gdLst>
                <a:gd name="T0" fmla="*/ 4 w 58"/>
                <a:gd name="T1" fmla="*/ 0 h 11"/>
                <a:gd name="T2" fmla="*/ 2 w 58"/>
                <a:gd name="T3" fmla="*/ 0 h 11"/>
                <a:gd name="T4" fmla="*/ 0 w 58"/>
                <a:gd name="T5" fmla="*/ 2 h 11"/>
                <a:gd name="T6" fmla="*/ 0 w 58"/>
                <a:gd name="T7" fmla="*/ 4 h 11"/>
                <a:gd name="T8" fmla="*/ 0 w 58"/>
                <a:gd name="T9" fmla="*/ 6 h 11"/>
                <a:gd name="T10" fmla="*/ 0 w 58"/>
                <a:gd name="T11" fmla="*/ 8 h 11"/>
                <a:gd name="T12" fmla="*/ 2 w 58"/>
                <a:gd name="T13" fmla="*/ 9 h 11"/>
                <a:gd name="T14" fmla="*/ 4 w 58"/>
                <a:gd name="T15" fmla="*/ 11 h 11"/>
                <a:gd name="T16" fmla="*/ 6 w 58"/>
                <a:gd name="T17" fmla="*/ 11 h 11"/>
                <a:gd name="T18" fmla="*/ 52 w 58"/>
                <a:gd name="T19" fmla="*/ 11 h 11"/>
                <a:gd name="T20" fmla="*/ 54 w 58"/>
                <a:gd name="T21" fmla="*/ 9 h 11"/>
                <a:gd name="T22" fmla="*/ 56 w 58"/>
                <a:gd name="T23" fmla="*/ 8 h 11"/>
                <a:gd name="T24" fmla="*/ 58 w 58"/>
                <a:gd name="T25" fmla="*/ 6 h 11"/>
                <a:gd name="T26" fmla="*/ 58 w 58"/>
                <a:gd name="T27" fmla="*/ 4 h 11"/>
                <a:gd name="T28" fmla="*/ 56 w 58"/>
                <a:gd name="T29" fmla="*/ 2 h 11"/>
                <a:gd name="T30" fmla="*/ 54 w 58"/>
                <a:gd name="T31" fmla="*/ 0 h 11"/>
                <a:gd name="T32" fmla="*/ 52 w 58"/>
                <a:gd name="T33" fmla="*/ 0 h 11"/>
                <a:gd name="T34" fmla="*/ 50 w 58"/>
                <a:gd name="T35" fmla="*/ 0 h 11"/>
                <a:gd name="T36" fmla="*/ 4 w 58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9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52" y="11"/>
                  </a:lnTo>
                  <a:lnTo>
                    <a:pt x="54" y="9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58" y="4"/>
                  </a:lnTo>
                  <a:lnTo>
                    <a:pt x="56" y="2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8" name="Freeform 103"/>
            <p:cNvSpPr>
              <a:spLocks/>
            </p:cNvSpPr>
            <p:nvPr/>
          </p:nvSpPr>
          <p:spPr bwMode="auto">
            <a:xfrm>
              <a:off x="2125" y="2467"/>
              <a:ext cx="11" cy="6"/>
            </a:xfrm>
            <a:custGeom>
              <a:avLst/>
              <a:gdLst>
                <a:gd name="T0" fmla="*/ 3 w 23"/>
                <a:gd name="T1" fmla="*/ 0 h 11"/>
                <a:gd name="T2" fmla="*/ 2 w 23"/>
                <a:gd name="T3" fmla="*/ 0 h 11"/>
                <a:gd name="T4" fmla="*/ 0 w 23"/>
                <a:gd name="T5" fmla="*/ 2 h 11"/>
                <a:gd name="T6" fmla="*/ 0 w 23"/>
                <a:gd name="T7" fmla="*/ 4 h 11"/>
                <a:gd name="T8" fmla="*/ 0 w 23"/>
                <a:gd name="T9" fmla="*/ 6 h 11"/>
                <a:gd name="T10" fmla="*/ 0 w 23"/>
                <a:gd name="T11" fmla="*/ 8 h 11"/>
                <a:gd name="T12" fmla="*/ 2 w 23"/>
                <a:gd name="T13" fmla="*/ 9 h 11"/>
                <a:gd name="T14" fmla="*/ 3 w 23"/>
                <a:gd name="T15" fmla="*/ 11 h 11"/>
                <a:gd name="T16" fmla="*/ 5 w 23"/>
                <a:gd name="T17" fmla="*/ 11 h 11"/>
                <a:gd name="T18" fmla="*/ 17 w 23"/>
                <a:gd name="T19" fmla="*/ 11 h 11"/>
                <a:gd name="T20" fmla="*/ 19 w 23"/>
                <a:gd name="T21" fmla="*/ 9 h 11"/>
                <a:gd name="T22" fmla="*/ 21 w 23"/>
                <a:gd name="T23" fmla="*/ 8 h 11"/>
                <a:gd name="T24" fmla="*/ 23 w 23"/>
                <a:gd name="T25" fmla="*/ 6 h 11"/>
                <a:gd name="T26" fmla="*/ 23 w 23"/>
                <a:gd name="T27" fmla="*/ 4 h 11"/>
                <a:gd name="T28" fmla="*/ 21 w 23"/>
                <a:gd name="T29" fmla="*/ 2 h 11"/>
                <a:gd name="T30" fmla="*/ 19 w 23"/>
                <a:gd name="T31" fmla="*/ 0 h 11"/>
                <a:gd name="T32" fmla="*/ 17 w 23"/>
                <a:gd name="T33" fmla="*/ 0 h 11"/>
                <a:gd name="T34" fmla="*/ 15 w 23"/>
                <a:gd name="T35" fmla="*/ 0 h 11"/>
                <a:gd name="T36" fmla="*/ 3 w 23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1">
                  <a:moveTo>
                    <a:pt x="3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9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17" y="11"/>
                  </a:lnTo>
                  <a:lnTo>
                    <a:pt x="19" y="9"/>
                  </a:lnTo>
                  <a:lnTo>
                    <a:pt x="21" y="8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" name="Freeform 104"/>
            <p:cNvSpPr>
              <a:spLocks/>
            </p:cNvSpPr>
            <p:nvPr/>
          </p:nvSpPr>
          <p:spPr bwMode="auto">
            <a:xfrm>
              <a:off x="2148" y="2466"/>
              <a:ext cx="29" cy="7"/>
            </a:xfrm>
            <a:custGeom>
              <a:avLst/>
              <a:gdLst>
                <a:gd name="T0" fmla="*/ 4 w 59"/>
                <a:gd name="T1" fmla="*/ 2 h 13"/>
                <a:gd name="T2" fmla="*/ 2 w 59"/>
                <a:gd name="T3" fmla="*/ 2 h 13"/>
                <a:gd name="T4" fmla="*/ 0 w 59"/>
                <a:gd name="T5" fmla="*/ 4 h 13"/>
                <a:gd name="T6" fmla="*/ 0 w 59"/>
                <a:gd name="T7" fmla="*/ 6 h 13"/>
                <a:gd name="T8" fmla="*/ 0 w 59"/>
                <a:gd name="T9" fmla="*/ 8 h 13"/>
                <a:gd name="T10" fmla="*/ 0 w 59"/>
                <a:gd name="T11" fmla="*/ 10 h 13"/>
                <a:gd name="T12" fmla="*/ 2 w 59"/>
                <a:gd name="T13" fmla="*/ 11 h 13"/>
                <a:gd name="T14" fmla="*/ 4 w 59"/>
                <a:gd name="T15" fmla="*/ 13 h 13"/>
                <a:gd name="T16" fmla="*/ 6 w 59"/>
                <a:gd name="T17" fmla="*/ 13 h 13"/>
                <a:gd name="T18" fmla="*/ 53 w 59"/>
                <a:gd name="T19" fmla="*/ 11 h 13"/>
                <a:gd name="T20" fmla="*/ 55 w 59"/>
                <a:gd name="T21" fmla="*/ 11 h 13"/>
                <a:gd name="T22" fmla="*/ 57 w 59"/>
                <a:gd name="T23" fmla="*/ 10 h 13"/>
                <a:gd name="T24" fmla="*/ 59 w 59"/>
                <a:gd name="T25" fmla="*/ 8 h 13"/>
                <a:gd name="T26" fmla="*/ 59 w 59"/>
                <a:gd name="T27" fmla="*/ 6 h 13"/>
                <a:gd name="T28" fmla="*/ 57 w 59"/>
                <a:gd name="T29" fmla="*/ 4 h 13"/>
                <a:gd name="T30" fmla="*/ 55 w 59"/>
                <a:gd name="T31" fmla="*/ 2 h 13"/>
                <a:gd name="T32" fmla="*/ 53 w 59"/>
                <a:gd name="T33" fmla="*/ 0 h 13"/>
                <a:gd name="T34" fmla="*/ 51 w 59"/>
                <a:gd name="T35" fmla="*/ 0 h 13"/>
                <a:gd name="T36" fmla="*/ 4 w 59"/>
                <a:gd name="T3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13">
                  <a:moveTo>
                    <a:pt x="4" y="2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1"/>
                  </a:lnTo>
                  <a:lnTo>
                    <a:pt x="4" y="13"/>
                  </a:lnTo>
                  <a:lnTo>
                    <a:pt x="6" y="13"/>
                  </a:lnTo>
                  <a:lnTo>
                    <a:pt x="53" y="11"/>
                  </a:lnTo>
                  <a:lnTo>
                    <a:pt x="55" y="11"/>
                  </a:lnTo>
                  <a:lnTo>
                    <a:pt x="57" y="10"/>
                  </a:lnTo>
                  <a:lnTo>
                    <a:pt x="59" y="8"/>
                  </a:lnTo>
                  <a:lnTo>
                    <a:pt x="59" y="6"/>
                  </a:lnTo>
                  <a:lnTo>
                    <a:pt x="57" y="4"/>
                  </a:lnTo>
                  <a:lnTo>
                    <a:pt x="55" y="2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" name="Freeform 105"/>
            <p:cNvSpPr>
              <a:spLocks/>
            </p:cNvSpPr>
            <p:nvPr/>
          </p:nvSpPr>
          <p:spPr bwMode="auto">
            <a:xfrm>
              <a:off x="2189" y="2466"/>
              <a:ext cx="12" cy="6"/>
            </a:xfrm>
            <a:custGeom>
              <a:avLst/>
              <a:gdLst>
                <a:gd name="T0" fmla="*/ 4 w 23"/>
                <a:gd name="T1" fmla="*/ 0 h 11"/>
                <a:gd name="T2" fmla="*/ 2 w 23"/>
                <a:gd name="T3" fmla="*/ 2 h 11"/>
                <a:gd name="T4" fmla="*/ 0 w 23"/>
                <a:gd name="T5" fmla="*/ 4 h 11"/>
                <a:gd name="T6" fmla="*/ 0 w 23"/>
                <a:gd name="T7" fmla="*/ 6 h 11"/>
                <a:gd name="T8" fmla="*/ 0 w 23"/>
                <a:gd name="T9" fmla="*/ 8 h 11"/>
                <a:gd name="T10" fmla="*/ 0 w 23"/>
                <a:gd name="T11" fmla="*/ 10 h 11"/>
                <a:gd name="T12" fmla="*/ 2 w 23"/>
                <a:gd name="T13" fmla="*/ 11 h 11"/>
                <a:gd name="T14" fmla="*/ 4 w 23"/>
                <a:gd name="T15" fmla="*/ 11 h 11"/>
                <a:gd name="T16" fmla="*/ 6 w 23"/>
                <a:gd name="T17" fmla="*/ 11 h 11"/>
                <a:gd name="T18" fmla="*/ 18 w 23"/>
                <a:gd name="T19" fmla="*/ 11 h 11"/>
                <a:gd name="T20" fmla="*/ 20 w 23"/>
                <a:gd name="T21" fmla="*/ 11 h 11"/>
                <a:gd name="T22" fmla="*/ 22 w 23"/>
                <a:gd name="T23" fmla="*/ 10 h 11"/>
                <a:gd name="T24" fmla="*/ 23 w 23"/>
                <a:gd name="T25" fmla="*/ 8 h 11"/>
                <a:gd name="T26" fmla="*/ 23 w 23"/>
                <a:gd name="T27" fmla="*/ 6 h 11"/>
                <a:gd name="T28" fmla="*/ 22 w 23"/>
                <a:gd name="T29" fmla="*/ 4 h 11"/>
                <a:gd name="T30" fmla="*/ 20 w 23"/>
                <a:gd name="T31" fmla="*/ 2 h 11"/>
                <a:gd name="T32" fmla="*/ 18 w 23"/>
                <a:gd name="T33" fmla="*/ 0 h 11"/>
                <a:gd name="T34" fmla="*/ 16 w 23"/>
                <a:gd name="T35" fmla="*/ 0 h 11"/>
                <a:gd name="T36" fmla="*/ 4 w 23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1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8" y="11"/>
                  </a:lnTo>
                  <a:lnTo>
                    <a:pt x="20" y="11"/>
                  </a:lnTo>
                  <a:lnTo>
                    <a:pt x="22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" name="Freeform 106"/>
            <p:cNvSpPr>
              <a:spLocks/>
            </p:cNvSpPr>
            <p:nvPr/>
          </p:nvSpPr>
          <p:spPr bwMode="auto">
            <a:xfrm>
              <a:off x="2212" y="2466"/>
              <a:ext cx="30" cy="6"/>
            </a:xfrm>
            <a:custGeom>
              <a:avLst/>
              <a:gdLst>
                <a:gd name="T0" fmla="*/ 4 w 58"/>
                <a:gd name="T1" fmla="*/ 0 h 11"/>
                <a:gd name="T2" fmla="*/ 2 w 58"/>
                <a:gd name="T3" fmla="*/ 2 h 11"/>
                <a:gd name="T4" fmla="*/ 0 w 58"/>
                <a:gd name="T5" fmla="*/ 4 h 11"/>
                <a:gd name="T6" fmla="*/ 0 w 58"/>
                <a:gd name="T7" fmla="*/ 6 h 11"/>
                <a:gd name="T8" fmla="*/ 0 w 58"/>
                <a:gd name="T9" fmla="*/ 8 h 11"/>
                <a:gd name="T10" fmla="*/ 0 w 58"/>
                <a:gd name="T11" fmla="*/ 10 h 11"/>
                <a:gd name="T12" fmla="*/ 2 w 58"/>
                <a:gd name="T13" fmla="*/ 11 h 11"/>
                <a:gd name="T14" fmla="*/ 4 w 58"/>
                <a:gd name="T15" fmla="*/ 11 h 11"/>
                <a:gd name="T16" fmla="*/ 6 w 58"/>
                <a:gd name="T17" fmla="*/ 11 h 11"/>
                <a:gd name="T18" fmla="*/ 52 w 58"/>
                <a:gd name="T19" fmla="*/ 11 h 11"/>
                <a:gd name="T20" fmla="*/ 54 w 58"/>
                <a:gd name="T21" fmla="*/ 11 h 11"/>
                <a:gd name="T22" fmla="*/ 56 w 58"/>
                <a:gd name="T23" fmla="*/ 10 h 11"/>
                <a:gd name="T24" fmla="*/ 58 w 58"/>
                <a:gd name="T25" fmla="*/ 8 h 11"/>
                <a:gd name="T26" fmla="*/ 58 w 58"/>
                <a:gd name="T27" fmla="*/ 6 h 11"/>
                <a:gd name="T28" fmla="*/ 56 w 58"/>
                <a:gd name="T29" fmla="*/ 4 h 11"/>
                <a:gd name="T30" fmla="*/ 54 w 58"/>
                <a:gd name="T31" fmla="*/ 2 h 11"/>
                <a:gd name="T32" fmla="*/ 52 w 58"/>
                <a:gd name="T33" fmla="*/ 0 h 11"/>
                <a:gd name="T34" fmla="*/ 50 w 58"/>
                <a:gd name="T35" fmla="*/ 0 h 11"/>
                <a:gd name="T36" fmla="*/ 4 w 58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1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52" y="11"/>
                  </a:lnTo>
                  <a:lnTo>
                    <a:pt x="54" y="11"/>
                  </a:lnTo>
                  <a:lnTo>
                    <a:pt x="56" y="10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6" y="4"/>
                  </a:lnTo>
                  <a:lnTo>
                    <a:pt x="54" y="2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" name="Freeform 107"/>
            <p:cNvSpPr>
              <a:spLocks/>
            </p:cNvSpPr>
            <p:nvPr/>
          </p:nvSpPr>
          <p:spPr bwMode="auto">
            <a:xfrm>
              <a:off x="2253" y="2466"/>
              <a:ext cx="12" cy="6"/>
            </a:xfrm>
            <a:custGeom>
              <a:avLst/>
              <a:gdLst>
                <a:gd name="T0" fmla="*/ 4 w 23"/>
                <a:gd name="T1" fmla="*/ 0 h 11"/>
                <a:gd name="T2" fmla="*/ 2 w 23"/>
                <a:gd name="T3" fmla="*/ 2 h 11"/>
                <a:gd name="T4" fmla="*/ 0 w 23"/>
                <a:gd name="T5" fmla="*/ 4 h 11"/>
                <a:gd name="T6" fmla="*/ 0 w 23"/>
                <a:gd name="T7" fmla="*/ 6 h 11"/>
                <a:gd name="T8" fmla="*/ 0 w 23"/>
                <a:gd name="T9" fmla="*/ 8 h 11"/>
                <a:gd name="T10" fmla="*/ 0 w 23"/>
                <a:gd name="T11" fmla="*/ 10 h 11"/>
                <a:gd name="T12" fmla="*/ 2 w 23"/>
                <a:gd name="T13" fmla="*/ 11 h 11"/>
                <a:gd name="T14" fmla="*/ 4 w 23"/>
                <a:gd name="T15" fmla="*/ 11 h 11"/>
                <a:gd name="T16" fmla="*/ 5 w 23"/>
                <a:gd name="T17" fmla="*/ 11 h 11"/>
                <a:gd name="T18" fmla="*/ 17 w 23"/>
                <a:gd name="T19" fmla="*/ 11 h 11"/>
                <a:gd name="T20" fmla="*/ 19 w 23"/>
                <a:gd name="T21" fmla="*/ 11 h 11"/>
                <a:gd name="T22" fmla="*/ 21 w 23"/>
                <a:gd name="T23" fmla="*/ 10 h 11"/>
                <a:gd name="T24" fmla="*/ 23 w 23"/>
                <a:gd name="T25" fmla="*/ 8 h 11"/>
                <a:gd name="T26" fmla="*/ 23 w 23"/>
                <a:gd name="T27" fmla="*/ 6 h 11"/>
                <a:gd name="T28" fmla="*/ 21 w 23"/>
                <a:gd name="T29" fmla="*/ 4 h 11"/>
                <a:gd name="T30" fmla="*/ 19 w 23"/>
                <a:gd name="T31" fmla="*/ 2 h 11"/>
                <a:gd name="T32" fmla="*/ 17 w 23"/>
                <a:gd name="T33" fmla="*/ 0 h 11"/>
                <a:gd name="T34" fmla="*/ 15 w 23"/>
                <a:gd name="T35" fmla="*/ 0 h 11"/>
                <a:gd name="T36" fmla="*/ 4 w 23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1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5" y="11"/>
                  </a:lnTo>
                  <a:lnTo>
                    <a:pt x="17" y="11"/>
                  </a:lnTo>
                  <a:lnTo>
                    <a:pt x="19" y="11"/>
                  </a:lnTo>
                  <a:lnTo>
                    <a:pt x="21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" name="Freeform 108"/>
            <p:cNvSpPr>
              <a:spLocks/>
            </p:cNvSpPr>
            <p:nvPr/>
          </p:nvSpPr>
          <p:spPr bwMode="auto">
            <a:xfrm>
              <a:off x="2277" y="2466"/>
              <a:ext cx="29" cy="6"/>
            </a:xfrm>
            <a:custGeom>
              <a:avLst/>
              <a:gdLst>
                <a:gd name="T0" fmla="*/ 4 w 59"/>
                <a:gd name="T1" fmla="*/ 0 h 11"/>
                <a:gd name="T2" fmla="*/ 2 w 59"/>
                <a:gd name="T3" fmla="*/ 2 h 11"/>
                <a:gd name="T4" fmla="*/ 0 w 59"/>
                <a:gd name="T5" fmla="*/ 4 h 11"/>
                <a:gd name="T6" fmla="*/ 0 w 59"/>
                <a:gd name="T7" fmla="*/ 6 h 11"/>
                <a:gd name="T8" fmla="*/ 0 w 59"/>
                <a:gd name="T9" fmla="*/ 8 h 11"/>
                <a:gd name="T10" fmla="*/ 0 w 59"/>
                <a:gd name="T11" fmla="*/ 10 h 11"/>
                <a:gd name="T12" fmla="*/ 2 w 59"/>
                <a:gd name="T13" fmla="*/ 11 h 11"/>
                <a:gd name="T14" fmla="*/ 4 w 59"/>
                <a:gd name="T15" fmla="*/ 11 h 11"/>
                <a:gd name="T16" fmla="*/ 6 w 59"/>
                <a:gd name="T17" fmla="*/ 11 h 11"/>
                <a:gd name="T18" fmla="*/ 53 w 59"/>
                <a:gd name="T19" fmla="*/ 11 h 11"/>
                <a:gd name="T20" fmla="*/ 55 w 59"/>
                <a:gd name="T21" fmla="*/ 11 h 11"/>
                <a:gd name="T22" fmla="*/ 57 w 59"/>
                <a:gd name="T23" fmla="*/ 10 h 11"/>
                <a:gd name="T24" fmla="*/ 59 w 59"/>
                <a:gd name="T25" fmla="*/ 8 h 11"/>
                <a:gd name="T26" fmla="*/ 59 w 59"/>
                <a:gd name="T27" fmla="*/ 6 h 11"/>
                <a:gd name="T28" fmla="*/ 57 w 59"/>
                <a:gd name="T29" fmla="*/ 4 h 11"/>
                <a:gd name="T30" fmla="*/ 55 w 59"/>
                <a:gd name="T31" fmla="*/ 2 h 11"/>
                <a:gd name="T32" fmla="*/ 53 w 59"/>
                <a:gd name="T33" fmla="*/ 0 h 11"/>
                <a:gd name="T34" fmla="*/ 51 w 59"/>
                <a:gd name="T35" fmla="*/ 0 h 11"/>
                <a:gd name="T36" fmla="*/ 4 w 59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11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53" y="11"/>
                  </a:lnTo>
                  <a:lnTo>
                    <a:pt x="55" y="11"/>
                  </a:lnTo>
                  <a:lnTo>
                    <a:pt x="57" y="10"/>
                  </a:lnTo>
                  <a:lnTo>
                    <a:pt x="59" y="8"/>
                  </a:lnTo>
                  <a:lnTo>
                    <a:pt x="59" y="6"/>
                  </a:lnTo>
                  <a:lnTo>
                    <a:pt x="57" y="4"/>
                  </a:lnTo>
                  <a:lnTo>
                    <a:pt x="55" y="2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" name="Freeform 109"/>
            <p:cNvSpPr>
              <a:spLocks/>
            </p:cNvSpPr>
            <p:nvPr/>
          </p:nvSpPr>
          <p:spPr bwMode="auto">
            <a:xfrm>
              <a:off x="2318" y="2466"/>
              <a:ext cx="11" cy="6"/>
            </a:xfrm>
            <a:custGeom>
              <a:avLst/>
              <a:gdLst>
                <a:gd name="T0" fmla="*/ 4 w 24"/>
                <a:gd name="T1" fmla="*/ 0 h 11"/>
                <a:gd name="T2" fmla="*/ 2 w 24"/>
                <a:gd name="T3" fmla="*/ 2 h 11"/>
                <a:gd name="T4" fmla="*/ 0 w 24"/>
                <a:gd name="T5" fmla="*/ 4 h 11"/>
                <a:gd name="T6" fmla="*/ 0 w 24"/>
                <a:gd name="T7" fmla="*/ 6 h 11"/>
                <a:gd name="T8" fmla="*/ 0 w 24"/>
                <a:gd name="T9" fmla="*/ 8 h 11"/>
                <a:gd name="T10" fmla="*/ 0 w 24"/>
                <a:gd name="T11" fmla="*/ 10 h 11"/>
                <a:gd name="T12" fmla="*/ 2 w 24"/>
                <a:gd name="T13" fmla="*/ 11 h 11"/>
                <a:gd name="T14" fmla="*/ 4 w 24"/>
                <a:gd name="T15" fmla="*/ 11 h 11"/>
                <a:gd name="T16" fmla="*/ 6 w 24"/>
                <a:gd name="T17" fmla="*/ 11 h 11"/>
                <a:gd name="T18" fmla="*/ 18 w 24"/>
                <a:gd name="T19" fmla="*/ 11 h 11"/>
                <a:gd name="T20" fmla="*/ 20 w 24"/>
                <a:gd name="T21" fmla="*/ 11 h 11"/>
                <a:gd name="T22" fmla="*/ 22 w 24"/>
                <a:gd name="T23" fmla="*/ 10 h 11"/>
                <a:gd name="T24" fmla="*/ 24 w 24"/>
                <a:gd name="T25" fmla="*/ 8 h 11"/>
                <a:gd name="T26" fmla="*/ 24 w 24"/>
                <a:gd name="T27" fmla="*/ 6 h 11"/>
                <a:gd name="T28" fmla="*/ 22 w 24"/>
                <a:gd name="T29" fmla="*/ 4 h 11"/>
                <a:gd name="T30" fmla="*/ 20 w 24"/>
                <a:gd name="T31" fmla="*/ 2 h 11"/>
                <a:gd name="T32" fmla="*/ 18 w 24"/>
                <a:gd name="T33" fmla="*/ 0 h 11"/>
                <a:gd name="T34" fmla="*/ 16 w 24"/>
                <a:gd name="T35" fmla="*/ 0 h 11"/>
                <a:gd name="T36" fmla="*/ 4 w 24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1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8" y="11"/>
                  </a:lnTo>
                  <a:lnTo>
                    <a:pt x="20" y="11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" name="Freeform 110"/>
            <p:cNvSpPr>
              <a:spLocks/>
            </p:cNvSpPr>
            <p:nvPr/>
          </p:nvSpPr>
          <p:spPr bwMode="auto">
            <a:xfrm>
              <a:off x="2341" y="2466"/>
              <a:ext cx="29" cy="6"/>
            </a:xfrm>
            <a:custGeom>
              <a:avLst/>
              <a:gdLst>
                <a:gd name="T0" fmla="*/ 4 w 58"/>
                <a:gd name="T1" fmla="*/ 0 h 11"/>
                <a:gd name="T2" fmla="*/ 2 w 58"/>
                <a:gd name="T3" fmla="*/ 2 h 11"/>
                <a:gd name="T4" fmla="*/ 0 w 58"/>
                <a:gd name="T5" fmla="*/ 4 h 11"/>
                <a:gd name="T6" fmla="*/ 0 w 58"/>
                <a:gd name="T7" fmla="*/ 6 h 11"/>
                <a:gd name="T8" fmla="*/ 0 w 58"/>
                <a:gd name="T9" fmla="*/ 8 h 11"/>
                <a:gd name="T10" fmla="*/ 0 w 58"/>
                <a:gd name="T11" fmla="*/ 10 h 11"/>
                <a:gd name="T12" fmla="*/ 2 w 58"/>
                <a:gd name="T13" fmla="*/ 11 h 11"/>
                <a:gd name="T14" fmla="*/ 4 w 58"/>
                <a:gd name="T15" fmla="*/ 11 h 11"/>
                <a:gd name="T16" fmla="*/ 6 w 58"/>
                <a:gd name="T17" fmla="*/ 11 h 11"/>
                <a:gd name="T18" fmla="*/ 53 w 58"/>
                <a:gd name="T19" fmla="*/ 11 h 11"/>
                <a:gd name="T20" fmla="*/ 54 w 58"/>
                <a:gd name="T21" fmla="*/ 11 h 11"/>
                <a:gd name="T22" fmla="*/ 56 w 58"/>
                <a:gd name="T23" fmla="*/ 10 h 11"/>
                <a:gd name="T24" fmla="*/ 58 w 58"/>
                <a:gd name="T25" fmla="*/ 8 h 11"/>
                <a:gd name="T26" fmla="*/ 58 w 58"/>
                <a:gd name="T27" fmla="*/ 6 h 11"/>
                <a:gd name="T28" fmla="*/ 56 w 58"/>
                <a:gd name="T29" fmla="*/ 4 h 11"/>
                <a:gd name="T30" fmla="*/ 54 w 58"/>
                <a:gd name="T31" fmla="*/ 2 h 11"/>
                <a:gd name="T32" fmla="*/ 53 w 58"/>
                <a:gd name="T33" fmla="*/ 0 h 11"/>
                <a:gd name="T34" fmla="*/ 51 w 58"/>
                <a:gd name="T35" fmla="*/ 0 h 11"/>
                <a:gd name="T36" fmla="*/ 4 w 58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1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53" y="11"/>
                  </a:lnTo>
                  <a:lnTo>
                    <a:pt x="54" y="11"/>
                  </a:lnTo>
                  <a:lnTo>
                    <a:pt x="56" y="10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6" y="4"/>
                  </a:lnTo>
                  <a:lnTo>
                    <a:pt x="54" y="2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" name="Freeform 111"/>
            <p:cNvSpPr>
              <a:spLocks/>
            </p:cNvSpPr>
            <p:nvPr/>
          </p:nvSpPr>
          <p:spPr bwMode="auto">
            <a:xfrm>
              <a:off x="2382" y="2466"/>
              <a:ext cx="12" cy="6"/>
            </a:xfrm>
            <a:custGeom>
              <a:avLst/>
              <a:gdLst>
                <a:gd name="T0" fmla="*/ 4 w 23"/>
                <a:gd name="T1" fmla="*/ 0 h 11"/>
                <a:gd name="T2" fmla="*/ 2 w 23"/>
                <a:gd name="T3" fmla="*/ 2 h 11"/>
                <a:gd name="T4" fmla="*/ 0 w 23"/>
                <a:gd name="T5" fmla="*/ 4 h 11"/>
                <a:gd name="T6" fmla="*/ 0 w 23"/>
                <a:gd name="T7" fmla="*/ 6 h 11"/>
                <a:gd name="T8" fmla="*/ 0 w 23"/>
                <a:gd name="T9" fmla="*/ 8 h 11"/>
                <a:gd name="T10" fmla="*/ 0 w 23"/>
                <a:gd name="T11" fmla="*/ 10 h 11"/>
                <a:gd name="T12" fmla="*/ 2 w 23"/>
                <a:gd name="T13" fmla="*/ 11 h 11"/>
                <a:gd name="T14" fmla="*/ 4 w 23"/>
                <a:gd name="T15" fmla="*/ 11 h 11"/>
                <a:gd name="T16" fmla="*/ 6 w 23"/>
                <a:gd name="T17" fmla="*/ 11 h 11"/>
                <a:gd name="T18" fmla="*/ 17 w 23"/>
                <a:gd name="T19" fmla="*/ 11 h 11"/>
                <a:gd name="T20" fmla="*/ 19 w 23"/>
                <a:gd name="T21" fmla="*/ 11 h 11"/>
                <a:gd name="T22" fmla="*/ 21 w 23"/>
                <a:gd name="T23" fmla="*/ 10 h 11"/>
                <a:gd name="T24" fmla="*/ 23 w 23"/>
                <a:gd name="T25" fmla="*/ 8 h 11"/>
                <a:gd name="T26" fmla="*/ 23 w 23"/>
                <a:gd name="T27" fmla="*/ 6 h 11"/>
                <a:gd name="T28" fmla="*/ 21 w 23"/>
                <a:gd name="T29" fmla="*/ 4 h 11"/>
                <a:gd name="T30" fmla="*/ 19 w 23"/>
                <a:gd name="T31" fmla="*/ 2 h 11"/>
                <a:gd name="T32" fmla="*/ 17 w 23"/>
                <a:gd name="T33" fmla="*/ 0 h 11"/>
                <a:gd name="T34" fmla="*/ 15 w 23"/>
                <a:gd name="T35" fmla="*/ 0 h 11"/>
                <a:gd name="T36" fmla="*/ 4 w 23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1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7" y="11"/>
                  </a:lnTo>
                  <a:lnTo>
                    <a:pt x="19" y="11"/>
                  </a:lnTo>
                  <a:lnTo>
                    <a:pt x="21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" name="Freeform 112"/>
            <p:cNvSpPr>
              <a:spLocks/>
            </p:cNvSpPr>
            <p:nvPr/>
          </p:nvSpPr>
          <p:spPr bwMode="auto">
            <a:xfrm>
              <a:off x="2405" y="2466"/>
              <a:ext cx="29" cy="6"/>
            </a:xfrm>
            <a:custGeom>
              <a:avLst/>
              <a:gdLst>
                <a:gd name="T0" fmla="*/ 4 w 59"/>
                <a:gd name="T1" fmla="*/ 0 h 11"/>
                <a:gd name="T2" fmla="*/ 2 w 59"/>
                <a:gd name="T3" fmla="*/ 2 h 11"/>
                <a:gd name="T4" fmla="*/ 0 w 59"/>
                <a:gd name="T5" fmla="*/ 4 h 11"/>
                <a:gd name="T6" fmla="*/ 0 w 59"/>
                <a:gd name="T7" fmla="*/ 6 h 11"/>
                <a:gd name="T8" fmla="*/ 0 w 59"/>
                <a:gd name="T9" fmla="*/ 8 h 11"/>
                <a:gd name="T10" fmla="*/ 0 w 59"/>
                <a:gd name="T11" fmla="*/ 10 h 11"/>
                <a:gd name="T12" fmla="*/ 2 w 59"/>
                <a:gd name="T13" fmla="*/ 11 h 11"/>
                <a:gd name="T14" fmla="*/ 4 w 59"/>
                <a:gd name="T15" fmla="*/ 11 h 11"/>
                <a:gd name="T16" fmla="*/ 6 w 59"/>
                <a:gd name="T17" fmla="*/ 11 h 11"/>
                <a:gd name="T18" fmla="*/ 53 w 59"/>
                <a:gd name="T19" fmla="*/ 11 h 11"/>
                <a:gd name="T20" fmla="*/ 55 w 59"/>
                <a:gd name="T21" fmla="*/ 11 h 11"/>
                <a:gd name="T22" fmla="*/ 57 w 59"/>
                <a:gd name="T23" fmla="*/ 10 h 11"/>
                <a:gd name="T24" fmla="*/ 59 w 59"/>
                <a:gd name="T25" fmla="*/ 8 h 11"/>
                <a:gd name="T26" fmla="*/ 59 w 59"/>
                <a:gd name="T27" fmla="*/ 6 h 11"/>
                <a:gd name="T28" fmla="*/ 57 w 59"/>
                <a:gd name="T29" fmla="*/ 4 h 11"/>
                <a:gd name="T30" fmla="*/ 55 w 59"/>
                <a:gd name="T31" fmla="*/ 2 h 11"/>
                <a:gd name="T32" fmla="*/ 53 w 59"/>
                <a:gd name="T33" fmla="*/ 0 h 11"/>
                <a:gd name="T34" fmla="*/ 51 w 59"/>
                <a:gd name="T35" fmla="*/ 0 h 11"/>
                <a:gd name="T36" fmla="*/ 4 w 59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11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53" y="11"/>
                  </a:lnTo>
                  <a:lnTo>
                    <a:pt x="55" y="11"/>
                  </a:lnTo>
                  <a:lnTo>
                    <a:pt x="57" y="10"/>
                  </a:lnTo>
                  <a:lnTo>
                    <a:pt x="59" y="8"/>
                  </a:lnTo>
                  <a:lnTo>
                    <a:pt x="59" y="6"/>
                  </a:lnTo>
                  <a:lnTo>
                    <a:pt x="57" y="4"/>
                  </a:lnTo>
                  <a:lnTo>
                    <a:pt x="55" y="2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" name="Freeform 113"/>
            <p:cNvSpPr>
              <a:spLocks/>
            </p:cNvSpPr>
            <p:nvPr/>
          </p:nvSpPr>
          <p:spPr bwMode="auto">
            <a:xfrm>
              <a:off x="2446" y="2466"/>
              <a:ext cx="12" cy="6"/>
            </a:xfrm>
            <a:custGeom>
              <a:avLst/>
              <a:gdLst>
                <a:gd name="T0" fmla="*/ 4 w 24"/>
                <a:gd name="T1" fmla="*/ 0 h 11"/>
                <a:gd name="T2" fmla="*/ 2 w 24"/>
                <a:gd name="T3" fmla="*/ 2 h 11"/>
                <a:gd name="T4" fmla="*/ 0 w 24"/>
                <a:gd name="T5" fmla="*/ 4 h 11"/>
                <a:gd name="T6" fmla="*/ 0 w 24"/>
                <a:gd name="T7" fmla="*/ 6 h 11"/>
                <a:gd name="T8" fmla="*/ 0 w 24"/>
                <a:gd name="T9" fmla="*/ 8 h 11"/>
                <a:gd name="T10" fmla="*/ 0 w 24"/>
                <a:gd name="T11" fmla="*/ 10 h 11"/>
                <a:gd name="T12" fmla="*/ 2 w 24"/>
                <a:gd name="T13" fmla="*/ 11 h 11"/>
                <a:gd name="T14" fmla="*/ 4 w 24"/>
                <a:gd name="T15" fmla="*/ 11 h 11"/>
                <a:gd name="T16" fmla="*/ 6 w 24"/>
                <a:gd name="T17" fmla="*/ 11 h 11"/>
                <a:gd name="T18" fmla="*/ 18 w 24"/>
                <a:gd name="T19" fmla="*/ 11 h 11"/>
                <a:gd name="T20" fmla="*/ 20 w 24"/>
                <a:gd name="T21" fmla="*/ 11 h 11"/>
                <a:gd name="T22" fmla="*/ 22 w 24"/>
                <a:gd name="T23" fmla="*/ 10 h 11"/>
                <a:gd name="T24" fmla="*/ 24 w 24"/>
                <a:gd name="T25" fmla="*/ 8 h 11"/>
                <a:gd name="T26" fmla="*/ 24 w 24"/>
                <a:gd name="T27" fmla="*/ 6 h 11"/>
                <a:gd name="T28" fmla="*/ 22 w 24"/>
                <a:gd name="T29" fmla="*/ 4 h 11"/>
                <a:gd name="T30" fmla="*/ 20 w 24"/>
                <a:gd name="T31" fmla="*/ 2 h 11"/>
                <a:gd name="T32" fmla="*/ 18 w 24"/>
                <a:gd name="T33" fmla="*/ 0 h 11"/>
                <a:gd name="T34" fmla="*/ 16 w 24"/>
                <a:gd name="T35" fmla="*/ 0 h 11"/>
                <a:gd name="T36" fmla="*/ 4 w 24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1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8" y="11"/>
                  </a:lnTo>
                  <a:lnTo>
                    <a:pt x="20" y="11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" name="Freeform 114"/>
            <p:cNvSpPr>
              <a:spLocks/>
            </p:cNvSpPr>
            <p:nvPr/>
          </p:nvSpPr>
          <p:spPr bwMode="auto">
            <a:xfrm>
              <a:off x="2470" y="2466"/>
              <a:ext cx="29" cy="6"/>
            </a:xfrm>
            <a:custGeom>
              <a:avLst/>
              <a:gdLst>
                <a:gd name="T0" fmla="*/ 4 w 58"/>
                <a:gd name="T1" fmla="*/ 0 h 11"/>
                <a:gd name="T2" fmla="*/ 2 w 58"/>
                <a:gd name="T3" fmla="*/ 2 h 11"/>
                <a:gd name="T4" fmla="*/ 0 w 58"/>
                <a:gd name="T5" fmla="*/ 4 h 11"/>
                <a:gd name="T6" fmla="*/ 0 w 58"/>
                <a:gd name="T7" fmla="*/ 6 h 11"/>
                <a:gd name="T8" fmla="*/ 0 w 58"/>
                <a:gd name="T9" fmla="*/ 8 h 11"/>
                <a:gd name="T10" fmla="*/ 0 w 58"/>
                <a:gd name="T11" fmla="*/ 10 h 11"/>
                <a:gd name="T12" fmla="*/ 2 w 58"/>
                <a:gd name="T13" fmla="*/ 11 h 11"/>
                <a:gd name="T14" fmla="*/ 4 w 58"/>
                <a:gd name="T15" fmla="*/ 11 h 11"/>
                <a:gd name="T16" fmla="*/ 6 w 58"/>
                <a:gd name="T17" fmla="*/ 11 h 11"/>
                <a:gd name="T18" fmla="*/ 53 w 58"/>
                <a:gd name="T19" fmla="*/ 11 h 11"/>
                <a:gd name="T20" fmla="*/ 55 w 58"/>
                <a:gd name="T21" fmla="*/ 10 h 11"/>
                <a:gd name="T22" fmla="*/ 57 w 58"/>
                <a:gd name="T23" fmla="*/ 8 h 11"/>
                <a:gd name="T24" fmla="*/ 58 w 58"/>
                <a:gd name="T25" fmla="*/ 6 h 11"/>
                <a:gd name="T26" fmla="*/ 58 w 58"/>
                <a:gd name="T27" fmla="*/ 4 h 11"/>
                <a:gd name="T28" fmla="*/ 57 w 58"/>
                <a:gd name="T29" fmla="*/ 2 h 11"/>
                <a:gd name="T30" fmla="*/ 55 w 58"/>
                <a:gd name="T31" fmla="*/ 0 h 11"/>
                <a:gd name="T32" fmla="*/ 53 w 58"/>
                <a:gd name="T33" fmla="*/ 0 h 11"/>
                <a:gd name="T34" fmla="*/ 51 w 58"/>
                <a:gd name="T35" fmla="*/ 0 h 11"/>
                <a:gd name="T36" fmla="*/ 4 w 58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1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53" y="11"/>
                  </a:lnTo>
                  <a:lnTo>
                    <a:pt x="55" y="10"/>
                  </a:lnTo>
                  <a:lnTo>
                    <a:pt x="57" y="8"/>
                  </a:lnTo>
                  <a:lnTo>
                    <a:pt x="58" y="6"/>
                  </a:lnTo>
                  <a:lnTo>
                    <a:pt x="58" y="4"/>
                  </a:lnTo>
                  <a:lnTo>
                    <a:pt x="57" y="2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" name="Freeform 115"/>
            <p:cNvSpPr>
              <a:spLocks/>
            </p:cNvSpPr>
            <p:nvPr/>
          </p:nvSpPr>
          <p:spPr bwMode="auto">
            <a:xfrm>
              <a:off x="2510" y="2466"/>
              <a:ext cx="12" cy="6"/>
            </a:xfrm>
            <a:custGeom>
              <a:avLst/>
              <a:gdLst>
                <a:gd name="T0" fmla="*/ 4 w 23"/>
                <a:gd name="T1" fmla="*/ 0 h 11"/>
                <a:gd name="T2" fmla="*/ 2 w 23"/>
                <a:gd name="T3" fmla="*/ 0 h 11"/>
                <a:gd name="T4" fmla="*/ 0 w 23"/>
                <a:gd name="T5" fmla="*/ 2 h 11"/>
                <a:gd name="T6" fmla="*/ 0 w 23"/>
                <a:gd name="T7" fmla="*/ 4 h 11"/>
                <a:gd name="T8" fmla="*/ 0 w 23"/>
                <a:gd name="T9" fmla="*/ 6 h 11"/>
                <a:gd name="T10" fmla="*/ 0 w 23"/>
                <a:gd name="T11" fmla="*/ 8 h 11"/>
                <a:gd name="T12" fmla="*/ 2 w 23"/>
                <a:gd name="T13" fmla="*/ 10 h 11"/>
                <a:gd name="T14" fmla="*/ 4 w 23"/>
                <a:gd name="T15" fmla="*/ 11 h 11"/>
                <a:gd name="T16" fmla="*/ 6 w 23"/>
                <a:gd name="T17" fmla="*/ 11 h 11"/>
                <a:gd name="T18" fmla="*/ 17 w 23"/>
                <a:gd name="T19" fmla="*/ 11 h 11"/>
                <a:gd name="T20" fmla="*/ 19 w 23"/>
                <a:gd name="T21" fmla="*/ 10 h 11"/>
                <a:gd name="T22" fmla="*/ 21 w 23"/>
                <a:gd name="T23" fmla="*/ 8 h 11"/>
                <a:gd name="T24" fmla="*/ 23 w 23"/>
                <a:gd name="T25" fmla="*/ 6 h 11"/>
                <a:gd name="T26" fmla="*/ 23 w 23"/>
                <a:gd name="T27" fmla="*/ 4 h 11"/>
                <a:gd name="T28" fmla="*/ 21 w 23"/>
                <a:gd name="T29" fmla="*/ 2 h 11"/>
                <a:gd name="T30" fmla="*/ 19 w 23"/>
                <a:gd name="T31" fmla="*/ 0 h 11"/>
                <a:gd name="T32" fmla="*/ 17 w 23"/>
                <a:gd name="T33" fmla="*/ 0 h 11"/>
                <a:gd name="T34" fmla="*/ 15 w 23"/>
                <a:gd name="T35" fmla="*/ 0 h 11"/>
                <a:gd name="T36" fmla="*/ 4 w 23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7" y="11"/>
                  </a:lnTo>
                  <a:lnTo>
                    <a:pt x="19" y="10"/>
                  </a:lnTo>
                  <a:lnTo>
                    <a:pt x="21" y="8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" name="Freeform 116"/>
            <p:cNvSpPr>
              <a:spLocks/>
            </p:cNvSpPr>
            <p:nvPr/>
          </p:nvSpPr>
          <p:spPr bwMode="auto">
            <a:xfrm>
              <a:off x="2534" y="2466"/>
              <a:ext cx="29" cy="6"/>
            </a:xfrm>
            <a:custGeom>
              <a:avLst/>
              <a:gdLst>
                <a:gd name="T0" fmla="*/ 3 w 58"/>
                <a:gd name="T1" fmla="*/ 0 h 11"/>
                <a:gd name="T2" fmla="*/ 2 w 58"/>
                <a:gd name="T3" fmla="*/ 0 h 11"/>
                <a:gd name="T4" fmla="*/ 0 w 58"/>
                <a:gd name="T5" fmla="*/ 2 h 11"/>
                <a:gd name="T6" fmla="*/ 0 w 58"/>
                <a:gd name="T7" fmla="*/ 4 h 11"/>
                <a:gd name="T8" fmla="*/ 0 w 58"/>
                <a:gd name="T9" fmla="*/ 6 h 11"/>
                <a:gd name="T10" fmla="*/ 0 w 58"/>
                <a:gd name="T11" fmla="*/ 8 h 11"/>
                <a:gd name="T12" fmla="*/ 2 w 58"/>
                <a:gd name="T13" fmla="*/ 10 h 11"/>
                <a:gd name="T14" fmla="*/ 3 w 58"/>
                <a:gd name="T15" fmla="*/ 11 h 11"/>
                <a:gd name="T16" fmla="*/ 5 w 58"/>
                <a:gd name="T17" fmla="*/ 11 h 11"/>
                <a:gd name="T18" fmla="*/ 52 w 58"/>
                <a:gd name="T19" fmla="*/ 11 h 11"/>
                <a:gd name="T20" fmla="*/ 54 w 58"/>
                <a:gd name="T21" fmla="*/ 10 h 11"/>
                <a:gd name="T22" fmla="*/ 56 w 58"/>
                <a:gd name="T23" fmla="*/ 8 h 11"/>
                <a:gd name="T24" fmla="*/ 58 w 58"/>
                <a:gd name="T25" fmla="*/ 6 h 11"/>
                <a:gd name="T26" fmla="*/ 58 w 58"/>
                <a:gd name="T27" fmla="*/ 4 h 11"/>
                <a:gd name="T28" fmla="*/ 56 w 58"/>
                <a:gd name="T29" fmla="*/ 2 h 11"/>
                <a:gd name="T30" fmla="*/ 54 w 58"/>
                <a:gd name="T31" fmla="*/ 0 h 11"/>
                <a:gd name="T32" fmla="*/ 52 w 58"/>
                <a:gd name="T33" fmla="*/ 0 h 11"/>
                <a:gd name="T34" fmla="*/ 50 w 58"/>
                <a:gd name="T35" fmla="*/ 0 h 11"/>
                <a:gd name="T36" fmla="*/ 3 w 58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1">
                  <a:moveTo>
                    <a:pt x="3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2" y="11"/>
                  </a:lnTo>
                  <a:lnTo>
                    <a:pt x="54" y="10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58" y="4"/>
                  </a:lnTo>
                  <a:lnTo>
                    <a:pt x="56" y="2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" name="Freeform 117"/>
            <p:cNvSpPr>
              <a:spLocks/>
            </p:cNvSpPr>
            <p:nvPr/>
          </p:nvSpPr>
          <p:spPr bwMode="auto">
            <a:xfrm>
              <a:off x="2575" y="2466"/>
              <a:ext cx="11" cy="6"/>
            </a:xfrm>
            <a:custGeom>
              <a:avLst/>
              <a:gdLst>
                <a:gd name="T0" fmla="*/ 4 w 24"/>
                <a:gd name="T1" fmla="*/ 0 h 11"/>
                <a:gd name="T2" fmla="*/ 2 w 24"/>
                <a:gd name="T3" fmla="*/ 0 h 11"/>
                <a:gd name="T4" fmla="*/ 0 w 24"/>
                <a:gd name="T5" fmla="*/ 2 h 11"/>
                <a:gd name="T6" fmla="*/ 0 w 24"/>
                <a:gd name="T7" fmla="*/ 4 h 11"/>
                <a:gd name="T8" fmla="*/ 0 w 24"/>
                <a:gd name="T9" fmla="*/ 6 h 11"/>
                <a:gd name="T10" fmla="*/ 0 w 24"/>
                <a:gd name="T11" fmla="*/ 8 h 11"/>
                <a:gd name="T12" fmla="*/ 2 w 24"/>
                <a:gd name="T13" fmla="*/ 10 h 11"/>
                <a:gd name="T14" fmla="*/ 4 w 24"/>
                <a:gd name="T15" fmla="*/ 11 h 11"/>
                <a:gd name="T16" fmla="*/ 6 w 24"/>
                <a:gd name="T17" fmla="*/ 11 h 11"/>
                <a:gd name="T18" fmla="*/ 18 w 24"/>
                <a:gd name="T19" fmla="*/ 11 h 11"/>
                <a:gd name="T20" fmla="*/ 20 w 24"/>
                <a:gd name="T21" fmla="*/ 10 h 11"/>
                <a:gd name="T22" fmla="*/ 22 w 24"/>
                <a:gd name="T23" fmla="*/ 8 h 11"/>
                <a:gd name="T24" fmla="*/ 24 w 24"/>
                <a:gd name="T25" fmla="*/ 6 h 11"/>
                <a:gd name="T26" fmla="*/ 24 w 24"/>
                <a:gd name="T27" fmla="*/ 4 h 11"/>
                <a:gd name="T28" fmla="*/ 22 w 24"/>
                <a:gd name="T29" fmla="*/ 2 h 11"/>
                <a:gd name="T30" fmla="*/ 20 w 24"/>
                <a:gd name="T31" fmla="*/ 0 h 11"/>
                <a:gd name="T32" fmla="*/ 18 w 24"/>
                <a:gd name="T33" fmla="*/ 0 h 11"/>
                <a:gd name="T34" fmla="*/ 16 w 24"/>
                <a:gd name="T35" fmla="*/ 0 h 11"/>
                <a:gd name="T36" fmla="*/ 4 w 24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8" y="11"/>
                  </a:lnTo>
                  <a:lnTo>
                    <a:pt x="20" y="10"/>
                  </a:lnTo>
                  <a:lnTo>
                    <a:pt x="22" y="8"/>
                  </a:lnTo>
                  <a:lnTo>
                    <a:pt x="24" y="6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" name="Freeform 118"/>
            <p:cNvSpPr>
              <a:spLocks/>
            </p:cNvSpPr>
            <p:nvPr/>
          </p:nvSpPr>
          <p:spPr bwMode="auto">
            <a:xfrm>
              <a:off x="2598" y="2466"/>
              <a:ext cx="29" cy="6"/>
            </a:xfrm>
            <a:custGeom>
              <a:avLst/>
              <a:gdLst>
                <a:gd name="T0" fmla="*/ 4 w 59"/>
                <a:gd name="T1" fmla="*/ 0 h 11"/>
                <a:gd name="T2" fmla="*/ 2 w 59"/>
                <a:gd name="T3" fmla="*/ 0 h 11"/>
                <a:gd name="T4" fmla="*/ 0 w 59"/>
                <a:gd name="T5" fmla="*/ 2 h 11"/>
                <a:gd name="T6" fmla="*/ 0 w 59"/>
                <a:gd name="T7" fmla="*/ 4 h 11"/>
                <a:gd name="T8" fmla="*/ 0 w 59"/>
                <a:gd name="T9" fmla="*/ 6 h 11"/>
                <a:gd name="T10" fmla="*/ 0 w 59"/>
                <a:gd name="T11" fmla="*/ 8 h 11"/>
                <a:gd name="T12" fmla="*/ 2 w 59"/>
                <a:gd name="T13" fmla="*/ 10 h 11"/>
                <a:gd name="T14" fmla="*/ 4 w 59"/>
                <a:gd name="T15" fmla="*/ 11 h 11"/>
                <a:gd name="T16" fmla="*/ 6 w 59"/>
                <a:gd name="T17" fmla="*/ 11 h 11"/>
                <a:gd name="T18" fmla="*/ 53 w 59"/>
                <a:gd name="T19" fmla="*/ 11 h 11"/>
                <a:gd name="T20" fmla="*/ 55 w 59"/>
                <a:gd name="T21" fmla="*/ 10 h 11"/>
                <a:gd name="T22" fmla="*/ 57 w 59"/>
                <a:gd name="T23" fmla="*/ 8 h 11"/>
                <a:gd name="T24" fmla="*/ 59 w 59"/>
                <a:gd name="T25" fmla="*/ 6 h 11"/>
                <a:gd name="T26" fmla="*/ 59 w 59"/>
                <a:gd name="T27" fmla="*/ 4 h 11"/>
                <a:gd name="T28" fmla="*/ 57 w 59"/>
                <a:gd name="T29" fmla="*/ 2 h 11"/>
                <a:gd name="T30" fmla="*/ 55 w 59"/>
                <a:gd name="T31" fmla="*/ 0 h 11"/>
                <a:gd name="T32" fmla="*/ 53 w 59"/>
                <a:gd name="T33" fmla="*/ 0 h 11"/>
                <a:gd name="T34" fmla="*/ 51 w 59"/>
                <a:gd name="T35" fmla="*/ 0 h 11"/>
                <a:gd name="T36" fmla="*/ 4 w 59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53" y="11"/>
                  </a:lnTo>
                  <a:lnTo>
                    <a:pt x="55" y="10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59" y="4"/>
                  </a:lnTo>
                  <a:lnTo>
                    <a:pt x="57" y="2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" name="Freeform 119"/>
            <p:cNvSpPr>
              <a:spLocks/>
            </p:cNvSpPr>
            <p:nvPr/>
          </p:nvSpPr>
          <p:spPr bwMode="auto">
            <a:xfrm>
              <a:off x="2639" y="2466"/>
              <a:ext cx="12" cy="6"/>
            </a:xfrm>
            <a:custGeom>
              <a:avLst/>
              <a:gdLst>
                <a:gd name="T0" fmla="*/ 4 w 23"/>
                <a:gd name="T1" fmla="*/ 0 h 11"/>
                <a:gd name="T2" fmla="*/ 2 w 23"/>
                <a:gd name="T3" fmla="*/ 0 h 11"/>
                <a:gd name="T4" fmla="*/ 0 w 23"/>
                <a:gd name="T5" fmla="*/ 2 h 11"/>
                <a:gd name="T6" fmla="*/ 0 w 23"/>
                <a:gd name="T7" fmla="*/ 4 h 11"/>
                <a:gd name="T8" fmla="*/ 0 w 23"/>
                <a:gd name="T9" fmla="*/ 6 h 11"/>
                <a:gd name="T10" fmla="*/ 0 w 23"/>
                <a:gd name="T11" fmla="*/ 8 h 11"/>
                <a:gd name="T12" fmla="*/ 2 w 23"/>
                <a:gd name="T13" fmla="*/ 10 h 11"/>
                <a:gd name="T14" fmla="*/ 4 w 23"/>
                <a:gd name="T15" fmla="*/ 11 h 11"/>
                <a:gd name="T16" fmla="*/ 6 w 23"/>
                <a:gd name="T17" fmla="*/ 11 h 11"/>
                <a:gd name="T18" fmla="*/ 17 w 23"/>
                <a:gd name="T19" fmla="*/ 11 h 11"/>
                <a:gd name="T20" fmla="*/ 19 w 23"/>
                <a:gd name="T21" fmla="*/ 10 h 11"/>
                <a:gd name="T22" fmla="*/ 21 w 23"/>
                <a:gd name="T23" fmla="*/ 8 h 11"/>
                <a:gd name="T24" fmla="*/ 23 w 23"/>
                <a:gd name="T25" fmla="*/ 6 h 11"/>
                <a:gd name="T26" fmla="*/ 23 w 23"/>
                <a:gd name="T27" fmla="*/ 4 h 11"/>
                <a:gd name="T28" fmla="*/ 21 w 23"/>
                <a:gd name="T29" fmla="*/ 2 h 11"/>
                <a:gd name="T30" fmla="*/ 19 w 23"/>
                <a:gd name="T31" fmla="*/ 0 h 11"/>
                <a:gd name="T32" fmla="*/ 17 w 23"/>
                <a:gd name="T33" fmla="*/ 0 h 11"/>
                <a:gd name="T34" fmla="*/ 15 w 23"/>
                <a:gd name="T35" fmla="*/ 0 h 11"/>
                <a:gd name="T36" fmla="*/ 4 w 23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7" y="11"/>
                  </a:lnTo>
                  <a:lnTo>
                    <a:pt x="19" y="10"/>
                  </a:lnTo>
                  <a:lnTo>
                    <a:pt x="21" y="8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" name="Freeform 120"/>
            <p:cNvSpPr>
              <a:spLocks/>
            </p:cNvSpPr>
            <p:nvPr/>
          </p:nvSpPr>
          <p:spPr bwMode="auto">
            <a:xfrm>
              <a:off x="2662" y="2466"/>
              <a:ext cx="30" cy="6"/>
            </a:xfrm>
            <a:custGeom>
              <a:avLst/>
              <a:gdLst>
                <a:gd name="T0" fmla="*/ 4 w 58"/>
                <a:gd name="T1" fmla="*/ 0 h 11"/>
                <a:gd name="T2" fmla="*/ 2 w 58"/>
                <a:gd name="T3" fmla="*/ 0 h 11"/>
                <a:gd name="T4" fmla="*/ 0 w 58"/>
                <a:gd name="T5" fmla="*/ 2 h 11"/>
                <a:gd name="T6" fmla="*/ 0 w 58"/>
                <a:gd name="T7" fmla="*/ 4 h 11"/>
                <a:gd name="T8" fmla="*/ 0 w 58"/>
                <a:gd name="T9" fmla="*/ 6 h 11"/>
                <a:gd name="T10" fmla="*/ 0 w 58"/>
                <a:gd name="T11" fmla="*/ 8 h 11"/>
                <a:gd name="T12" fmla="*/ 2 w 58"/>
                <a:gd name="T13" fmla="*/ 10 h 11"/>
                <a:gd name="T14" fmla="*/ 4 w 58"/>
                <a:gd name="T15" fmla="*/ 11 h 11"/>
                <a:gd name="T16" fmla="*/ 5 w 58"/>
                <a:gd name="T17" fmla="*/ 11 h 11"/>
                <a:gd name="T18" fmla="*/ 52 w 58"/>
                <a:gd name="T19" fmla="*/ 11 h 11"/>
                <a:gd name="T20" fmla="*/ 54 w 58"/>
                <a:gd name="T21" fmla="*/ 10 h 11"/>
                <a:gd name="T22" fmla="*/ 56 w 58"/>
                <a:gd name="T23" fmla="*/ 8 h 11"/>
                <a:gd name="T24" fmla="*/ 58 w 58"/>
                <a:gd name="T25" fmla="*/ 6 h 11"/>
                <a:gd name="T26" fmla="*/ 58 w 58"/>
                <a:gd name="T27" fmla="*/ 4 h 11"/>
                <a:gd name="T28" fmla="*/ 56 w 58"/>
                <a:gd name="T29" fmla="*/ 2 h 11"/>
                <a:gd name="T30" fmla="*/ 54 w 58"/>
                <a:gd name="T31" fmla="*/ 0 h 11"/>
                <a:gd name="T32" fmla="*/ 52 w 58"/>
                <a:gd name="T33" fmla="*/ 0 h 11"/>
                <a:gd name="T34" fmla="*/ 50 w 58"/>
                <a:gd name="T35" fmla="*/ 0 h 11"/>
                <a:gd name="T36" fmla="*/ 4 w 58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1"/>
                  </a:lnTo>
                  <a:lnTo>
                    <a:pt x="5" y="11"/>
                  </a:lnTo>
                  <a:lnTo>
                    <a:pt x="52" y="11"/>
                  </a:lnTo>
                  <a:lnTo>
                    <a:pt x="54" y="10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58" y="4"/>
                  </a:lnTo>
                  <a:lnTo>
                    <a:pt x="56" y="2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" name="Freeform 121"/>
            <p:cNvSpPr>
              <a:spLocks/>
            </p:cNvSpPr>
            <p:nvPr/>
          </p:nvSpPr>
          <p:spPr bwMode="auto">
            <a:xfrm>
              <a:off x="2703" y="2466"/>
              <a:ext cx="12" cy="6"/>
            </a:xfrm>
            <a:custGeom>
              <a:avLst/>
              <a:gdLst>
                <a:gd name="T0" fmla="*/ 4 w 24"/>
                <a:gd name="T1" fmla="*/ 0 h 11"/>
                <a:gd name="T2" fmla="*/ 2 w 24"/>
                <a:gd name="T3" fmla="*/ 0 h 11"/>
                <a:gd name="T4" fmla="*/ 0 w 24"/>
                <a:gd name="T5" fmla="*/ 2 h 11"/>
                <a:gd name="T6" fmla="*/ 0 w 24"/>
                <a:gd name="T7" fmla="*/ 4 h 11"/>
                <a:gd name="T8" fmla="*/ 0 w 24"/>
                <a:gd name="T9" fmla="*/ 6 h 11"/>
                <a:gd name="T10" fmla="*/ 0 w 24"/>
                <a:gd name="T11" fmla="*/ 8 h 11"/>
                <a:gd name="T12" fmla="*/ 2 w 24"/>
                <a:gd name="T13" fmla="*/ 10 h 11"/>
                <a:gd name="T14" fmla="*/ 4 w 24"/>
                <a:gd name="T15" fmla="*/ 11 h 11"/>
                <a:gd name="T16" fmla="*/ 6 w 24"/>
                <a:gd name="T17" fmla="*/ 11 h 11"/>
                <a:gd name="T18" fmla="*/ 18 w 24"/>
                <a:gd name="T19" fmla="*/ 11 h 11"/>
                <a:gd name="T20" fmla="*/ 20 w 24"/>
                <a:gd name="T21" fmla="*/ 10 h 11"/>
                <a:gd name="T22" fmla="*/ 22 w 24"/>
                <a:gd name="T23" fmla="*/ 8 h 11"/>
                <a:gd name="T24" fmla="*/ 24 w 24"/>
                <a:gd name="T25" fmla="*/ 6 h 11"/>
                <a:gd name="T26" fmla="*/ 24 w 24"/>
                <a:gd name="T27" fmla="*/ 4 h 11"/>
                <a:gd name="T28" fmla="*/ 22 w 24"/>
                <a:gd name="T29" fmla="*/ 2 h 11"/>
                <a:gd name="T30" fmla="*/ 20 w 24"/>
                <a:gd name="T31" fmla="*/ 0 h 11"/>
                <a:gd name="T32" fmla="*/ 18 w 24"/>
                <a:gd name="T33" fmla="*/ 0 h 11"/>
                <a:gd name="T34" fmla="*/ 16 w 24"/>
                <a:gd name="T35" fmla="*/ 0 h 11"/>
                <a:gd name="T36" fmla="*/ 4 w 24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8" y="11"/>
                  </a:lnTo>
                  <a:lnTo>
                    <a:pt x="20" y="10"/>
                  </a:lnTo>
                  <a:lnTo>
                    <a:pt x="22" y="8"/>
                  </a:lnTo>
                  <a:lnTo>
                    <a:pt x="24" y="6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" name="Freeform 122"/>
            <p:cNvSpPr>
              <a:spLocks/>
            </p:cNvSpPr>
            <p:nvPr/>
          </p:nvSpPr>
          <p:spPr bwMode="auto">
            <a:xfrm>
              <a:off x="2727" y="2466"/>
              <a:ext cx="29" cy="6"/>
            </a:xfrm>
            <a:custGeom>
              <a:avLst/>
              <a:gdLst>
                <a:gd name="T0" fmla="*/ 4 w 59"/>
                <a:gd name="T1" fmla="*/ 0 h 11"/>
                <a:gd name="T2" fmla="*/ 2 w 59"/>
                <a:gd name="T3" fmla="*/ 0 h 11"/>
                <a:gd name="T4" fmla="*/ 0 w 59"/>
                <a:gd name="T5" fmla="*/ 2 h 11"/>
                <a:gd name="T6" fmla="*/ 0 w 59"/>
                <a:gd name="T7" fmla="*/ 4 h 11"/>
                <a:gd name="T8" fmla="*/ 0 w 59"/>
                <a:gd name="T9" fmla="*/ 6 h 11"/>
                <a:gd name="T10" fmla="*/ 0 w 59"/>
                <a:gd name="T11" fmla="*/ 8 h 11"/>
                <a:gd name="T12" fmla="*/ 2 w 59"/>
                <a:gd name="T13" fmla="*/ 10 h 11"/>
                <a:gd name="T14" fmla="*/ 4 w 59"/>
                <a:gd name="T15" fmla="*/ 11 h 11"/>
                <a:gd name="T16" fmla="*/ 6 w 59"/>
                <a:gd name="T17" fmla="*/ 11 h 11"/>
                <a:gd name="T18" fmla="*/ 53 w 59"/>
                <a:gd name="T19" fmla="*/ 11 h 11"/>
                <a:gd name="T20" fmla="*/ 55 w 59"/>
                <a:gd name="T21" fmla="*/ 10 h 11"/>
                <a:gd name="T22" fmla="*/ 57 w 59"/>
                <a:gd name="T23" fmla="*/ 8 h 11"/>
                <a:gd name="T24" fmla="*/ 59 w 59"/>
                <a:gd name="T25" fmla="*/ 6 h 11"/>
                <a:gd name="T26" fmla="*/ 59 w 59"/>
                <a:gd name="T27" fmla="*/ 4 h 11"/>
                <a:gd name="T28" fmla="*/ 57 w 59"/>
                <a:gd name="T29" fmla="*/ 2 h 11"/>
                <a:gd name="T30" fmla="*/ 55 w 59"/>
                <a:gd name="T31" fmla="*/ 0 h 11"/>
                <a:gd name="T32" fmla="*/ 53 w 59"/>
                <a:gd name="T33" fmla="*/ 0 h 11"/>
                <a:gd name="T34" fmla="*/ 51 w 59"/>
                <a:gd name="T35" fmla="*/ 0 h 11"/>
                <a:gd name="T36" fmla="*/ 4 w 59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53" y="11"/>
                  </a:lnTo>
                  <a:lnTo>
                    <a:pt x="55" y="10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59" y="4"/>
                  </a:lnTo>
                  <a:lnTo>
                    <a:pt x="57" y="2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" name="Freeform 123"/>
            <p:cNvSpPr>
              <a:spLocks/>
            </p:cNvSpPr>
            <p:nvPr/>
          </p:nvSpPr>
          <p:spPr bwMode="auto">
            <a:xfrm>
              <a:off x="2767" y="2466"/>
              <a:ext cx="12" cy="6"/>
            </a:xfrm>
            <a:custGeom>
              <a:avLst/>
              <a:gdLst>
                <a:gd name="T0" fmla="*/ 4 w 23"/>
                <a:gd name="T1" fmla="*/ 0 h 11"/>
                <a:gd name="T2" fmla="*/ 2 w 23"/>
                <a:gd name="T3" fmla="*/ 0 h 11"/>
                <a:gd name="T4" fmla="*/ 0 w 23"/>
                <a:gd name="T5" fmla="*/ 2 h 11"/>
                <a:gd name="T6" fmla="*/ 0 w 23"/>
                <a:gd name="T7" fmla="*/ 4 h 11"/>
                <a:gd name="T8" fmla="*/ 0 w 23"/>
                <a:gd name="T9" fmla="*/ 6 h 11"/>
                <a:gd name="T10" fmla="*/ 0 w 23"/>
                <a:gd name="T11" fmla="*/ 8 h 11"/>
                <a:gd name="T12" fmla="*/ 2 w 23"/>
                <a:gd name="T13" fmla="*/ 10 h 11"/>
                <a:gd name="T14" fmla="*/ 4 w 23"/>
                <a:gd name="T15" fmla="*/ 11 h 11"/>
                <a:gd name="T16" fmla="*/ 6 w 23"/>
                <a:gd name="T17" fmla="*/ 11 h 11"/>
                <a:gd name="T18" fmla="*/ 18 w 23"/>
                <a:gd name="T19" fmla="*/ 11 h 11"/>
                <a:gd name="T20" fmla="*/ 19 w 23"/>
                <a:gd name="T21" fmla="*/ 10 h 11"/>
                <a:gd name="T22" fmla="*/ 21 w 23"/>
                <a:gd name="T23" fmla="*/ 8 h 11"/>
                <a:gd name="T24" fmla="*/ 23 w 23"/>
                <a:gd name="T25" fmla="*/ 6 h 11"/>
                <a:gd name="T26" fmla="*/ 23 w 23"/>
                <a:gd name="T27" fmla="*/ 4 h 11"/>
                <a:gd name="T28" fmla="*/ 21 w 23"/>
                <a:gd name="T29" fmla="*/ 2 h 11"/>
                <a:gd name="T30" fmla="*/ 19 w 23"/>
                <a:gd name="T31" fmla="*/ 0 h 11"/>
                <a:gd name="T32" fmla="*/ 18 w 23"/>
                <a:gd name="T33" fmla="*/ 0 h 11"/>
                <a:gd name="T34" fmla="*/ 16 w 23"/>
                <a:gd name="T35" fmla="*/ 0 h 11"/>
                <a:gd name="T36" fmla="*/ 4 w 23"/>
                <a:gd name="T3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1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18" y="11"/>
                  </a:lnTo>
                  <a:lnTo>
                    <a:pt x="19" y="10"/>
                  </a:lnTo>
                  <a:lnTo>
                    <a:pt x="21" y="8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" name="Freeform 124"/>
            <p:cNvSpPr>
              <a:spLocks/>
            </p:cNvSpPr>
            <p:nvPr/>
          </p:nvSpPr>
          <p:spPr bwMode="auto">
            <a:xfrm>
              <a:off x="2791" y="2465"/>
              <a:ext cx="29" cy="7"/>
            </a:xfrm>
            <a:custGeom>
              <a:avLst/>
              <a:gdLst>
                <a:gd name="T0" fmla="*/ 4 w 58"/>
                <a:gd name="T1" fmla="*/ 2 h 13"/>
                <a:gd name="T2" fmla="*/ 2 w 58"/>
                <a:gd name="T3" fmla="*/ 2 h 13"/>
                <a:gd name="T4" fmla="*/ 0 w 58"/>
                <a:gd name="T5" fmla="*/ 4 h 13"/>
                <a:gd name="T6" fmla="*/ 0 w 58"/>
                <a:gd name="T7" fmla="*/ 6 h 13"/>
                <a:gd name="T8" fmla="*/ 0 w 58"/>
                <a:gd name="T9" fmla="*/ 8 h 13"/>
                <a:gd name="T10" fmla="*/ 0 w 58"/>
                <a:gd name="T11" fmla="*/ 10 h 13"/>
                <a:gd name="T12" fmla="*/ 2 w 58"/>
                <a:gd name="T13" fmla="*/ 12 h 13"/>
                <a:gd name="T14" fmla="*/ 4 w 58"/>
                <a:gd name="T15" fmla="*/ 13 h 13"/>
                <a:gd name="T16" fmla="*/ 6 w 58"/>
                <a:gd name="T17" fmla="*/ 13 h 13"/>
                <a:gd name="T18" fmla="*/ 52 w 58"/>
                <a:gd name="T19" fmla="*/ 12 h 13"/>
                <a:gd name="T20" fmla="*/ 54 w 58"/>
                <a:gd name="T21" fmla="*/ 12 h 13"/>
                <a:gd name="T22" fmla="*/ 56 w 58"/>
                <a:gd name="T23" fmla="*/ 10 h 13"/>
                <a:gd name="T24" fmla="*/ 58 w 58"/>
                <a:gd name="T25" fmla="*/ 8 h 13"/>
                <a:gd name="T26" fmla="*/ 58 w 58"/>
                <a:gd name="T27" fmla="*/ 6 h 13"/>
                <a:gd name="T28" fmla="*/ 56 w 58"/>
                <a:gd name="T29" fmla="*/ 4 h 13"/>
                <a:gd name="T30" fmla="*/ 54 w 58"/>
                <a:gd name="T31" fmla="*/ 2 h 13"/>
                <a:gd name="T32" fmla="*/ 52 w 58"/>
                <a:gd name="T33" fmla="*/ 0 h 13"/>
                <a:gd name="T34" fmla="*/ 50 w 58"/>
                <a:gd name="T35" fmla="*/ 0 h 13"/>
                <a:gd name="T36" fmla="*/ 4 w 58"/>
                <a:gd name="T3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3">
                  <a:moveTo>
                    <a:pt x="4" y="2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3"/>
                  </a:lnTo>
                  <a:lnTo>
                    <a:pt x="6" y="13"/>
                  </a:lnTo>
                  <a:lnTo>
                    <a:pt x="52" y="12"/>
                  </a:lnTo>
                  <a:lnTo>
                    <a:pt x="54" y="12"/>
                  </a:lnTo>
                  <a:lnTo>
                    <a:pt x="56" y="10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6" y="4"/>
                  </a:lnTo>
                  <a:lnTo>
                    <a:pt x="54" y="2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" name="Freeform 125"/>
            <p:cNvSpPr>
              <a:spLocks/>
            </p:cNvSpPr>
            <p:nvPr/>
          </p:nvSpPr>
          <p:spPr bwMode="auto">
            <a:xfrm>
              <a:off x="2832" y="2465"/>
              <a:ext cx="11" cy="6"/>
            </a:xfrm>
            <a:custGeom>
              <a:avLst/>
              <a:gdLst>
                <a:gd name="T0" fmla="*/ 3 w 23"/>
                <a:gd name="T1" fmla="*/ 0 h 12"/>
                <a:gd name="T2" fmla="*/ 1 w 23"/>
                <a:gd name="T3" fmla="*/ 2 h 12"/>
                <a:gd name="T4" fmla="*/ 0 w 23"/>
                <a:gd name="T5" fmla="*/ 4 h 12"/>
                <a:gd name="T6" fmla="*/ 0 w 23"/>
                <a:gd name="T7" fmla="*/ 6 h 12"/>
                <a:gd name="T8" fmla="*/ 0 w 23"/>
                <a:gd name="T9" fmla="*/ 8 h 12"/>
                <a:gd name="T10" fmla="*/ 0 w 23"/>
                <a:gd name="T11" fmla="*/ 10 h 12"/>
                <a:gd name="T12" fmla="*/ 1 w 23"/>
                <a:gd name="T13" fmla="*/ 12 h 12"/>
                <a:gd name="T14" fmla="*/ 3 w 23"/>
                <a:gd name="T15" fmla="*/ 12 h 12"/>
                <a:gd name="T16" fmla="*/ 5 w 23"/>
                <a:gd name="T17" fmla="*/ 12 h 12"/>
                <a:gd name="T18" fmla="*/ 17 w 23"/>
                <a:gd name="T19" fmla="*/ 12 h 12"/>
                <a:gd name="T20" fmla="*/ 19 w 23"/>
                <a:gd name="T21" fmla="*/ 12 h 12"/>
                <a:gd name="T22" fmla="*/ 21 w 23"/>
                <a:gd name="T23" fmla="*/ 10 h 12"/>
                <a:gd name="T24" fmla="*/ 23 w 23"/>
                <a:gd name="T25" fmla="*/ 8 h 12"/>
                <a:gd name="T26" fmla="*/ 23 w 23"/>
                <a:gd name="T27" fmla="*/ 6 h 12"/>
                <a:gd name="T28" fmla="*/ 21 w 23"/>
                <a:gd name="T29" fmla="*/ 4 h 12"/>
                <a:gd name="T30" fmla="*/ 19 w 23"/>
                <a:gd name="T31" fmla="*/ 2 h 12"/>
                <a:gd name="T32" fmla="*/ 17 w 23"/>
                <a:gd name="T33" fmla="*/ 0 h 12"/>
                <a:gd name="T34" fmla="*/ 15 w 23"/>
                <a:gd name="T35" fmla="*/ 0 h 12"/>
                <a:gd name="T36" fmla="*/ 3 w 23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2">
                  <a:moveTo>
                    <a:pt x="3" y="0"/>
                  </a:moveTo>
                  <a:lnTo>
                    <a:pt x="1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1" y="12"/>
                  </a:lnTo>
                  <a:lnTo>
                    <a:pt x="3" y="12"/>
                  </a:lnTo>
                  <a:lnTo>
                    <a:pt x="5" y="12"/>
                  </a:lnTo>
                  <a:lnTo>
                    <a:pt x="17" y="12"/>
                  </a:lnTo>
                  <a:lnTo>
                    <a:pt x="19" y="12"/>
                  </a:lnTo>
                  <a:lnTo>
                    <a:pt x="21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" name="Freeform 126"/>
            <p:cNvSpPr>
              <a:spLocks/>
            </p:cNvSpPr>
            <p:nvPr/>
          </p:nvSpPr>
          <p:spPr bwMode="auto">
            <a:xfrm>
              <a:off x="2855" y="2465"/>
              <a:ext cx="29" cy="6"/>
            </a:xfrm>
            <a:custGeom>
              <a:avLst/>
              <a:gdLst>
                <a:gd name="T0" fmla="*/ 4 w 59"/>
                <a:gd name="T1" fmla="*/ 0 h 12"/>
                <a:gd name="T2" fmla="*/ 2 w 59"/>
                <a:gd name="T3" fmla="*/ 2 h 12"/>
                <a:gd name="T4" fmla="*/ 0 w 59"/>
                <a:gd name="T5" fmla="*/ 4 h 12"/>
                <a:gd name="T6" fmla="*/ 0 w 59"/>
                <a:gd name="T7" fmla="*/ 6 h 12"/>
                <a:gd name="T8" fmla="*/ 0 w 59"/>
                <a:gd name="T9" fmla="*/ 8 h 12"/>
                <a:gd name="T10" fmla="*/ 0 w 59"/>
                <a:gd name="T11" fmla="*/ 10 h 12"/>
                <a:gd name="T12" fmla="*/ 2 w 59"/>
                <a:gd name="T13" fmla="*/ 12 h 12"/>
                <a:gd name="T14" fmla="*/ 4 w 59"/>
                <a:gd name="T15" fmla="*/ 12 h 12"/>
                <a:gd name="T16" fmla="*/ 6 w 59"/>
                <a:gd name="T17" fmla="*/ 12 h 12"/>
                <a:gd name="T18" fmla="*/ 53 w 59"/>
                <a:gd name="T19" fmla="*/ 12 h 12"/>
                <a:gd name="T20" fmla="*/ 55 w 59"/>
                <a:gd name="T21" fmla="*/ 12 h 12"/>
                <a:gd name="T22" fmla="*/ 57 w 59"/>
                <a:gd name="T23" fmla="*/ 10 h 12"/>
                <a:gd name="T24" fmla="*/ 59 w 59"/>
                <a:gd name="T25" fmla="*/ 8 h 12"/>
                <a:gd name="T26" fmla="*/ 59 w 59"/>
                <a:gd name="T27" fmla="*/ 6 h 12"/>
                <a:gd name="T28" fmla="*/ 57 w 59"/>
                <a:gd name="T29" fmla="*/ 4 h 12"/>
                <a:gd name="T30" fmla="*/ 55 w 59"/>
                <a:gd name="T31" fmla="*/ 2 h 12"/>
                <a:gd name="T32" fmla="*/ 53 w 59"/>
                <a:gd name="T33" fmla="*/ 0 h 12"/>
                <a:gd name="T34" fmla="*/ 51 w 59"/>
                <a:gd name="T35" fmla="*/ 0 h 12"/>
                <a:gd name="T36" fmla="*/ 4 w 59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12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53" y="12"/>
                  </a:lnTo>
                  <a:lnTo>
                    <a:pt x="55" y="12"/>
                  </a:lnTo>
                  <a:lnTo>
                    <a:pt x="57" y="10"/>
                  </a:lnTo>
                  <a:lnTo>
                    <a:pt x="59" y="8"/>
                  </a:lnTo>
                  <a:lnTo>
                    <a:pt x="59" y="6"/>
                  </a:lnTo>
                  <a:lnTo>
                    <a:pt x="57" y="4"/>
                  </a:lnTo>
                  <a:lnTo>
                    <a:pt x="55" y="2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" name="Freeform 127"/>
            <p:cNvSpPr>
              <a:spLocks/>
            </p:cNvSpPr>
            <p:nvPr/>
          </p:nvSpPr>
          <p:spPr bwMode="auto">
            <a:xfrm>
              <a:off x="2896" y="2465"/>
              <a:ext cx="12" cy="6"/>
            </a:xfrm>
            <a:custGeom>
              <a:avLst/>
              <a:gdLst>
                <a:gd name="T0" fmla="*/ 4 w 23"/>
                <a:gd name="T1" fmla="*/ 0 h 12"/>
                <a:gd name="T2" fmla="*/ 2 w 23"/>
                <a:gd name="T3" fmla="*/ 2 h 12"/>
                <a:gd name="T4" fmla="*/ 0 w 23"/>
                <a:gd name="T5" fmla="*/ 4 h 12"/>
                <a:gd name="T6" fmla="*/ 0 w 23"/>
                <a:gd name="T7" fmla="*/ 6 h 12"/>
                <a:gd name="T8" fmla="*/ 0 w 23"/>
                <a:gd name="T9" fmla="*/ 8 h 12"/>
                <a:gd name="T10" fmla="*/ 0 w 23"/>
                <a:gd name="T11" fmla="*/ 10 h 12"/>
                <a:gd name="T12" fmla="*/ 2 w 23"/>
                <a:gd name="T13" fmla="*/ 12 h 12"/>
                <a:gd name="T14" fmla="*/ 4 w 23"/>
                <a:gd name="T15" fmla="*/ 12 h 12"/>
                <a:gd name="T16" fmla="*/ 6 w 23"/>
                <a:gd name="T17" fmla="*/ 12 h 12"/>
                <a:gd name="T18" fmla="*/ 18 w 23"/>
                <a:gd name="T19" fmla="*/ 12 h 12"/>
                <a:gd name="T20" fmla="*/ 20 w 23"/>
                <a:gd name="T21" fmla="*/ 12 h 12"/>
                <a:gd name="T22" fmla="*/ 22 w 23"/>
                <a:gd name="T23" fmla="*/ 10 h 12"/>
                <a:gd name="T24" fmla="*/ 23 w 23"/>
                <a:gd name="T25" fmla="*/ 8 h 12"/>
                <a:gd name="T26" fmla="*/ 23 w 23"/>
                <a:gd name="T27" fmla="*/ 6 h 12"/>
                <a:gd name="T28" fmla="*/ 22 w 23"/>
                <a:gd name="T29" fmla="*/ 4 h 12"/>
                <a:gd name="T30" fmla="*/ 20 w 23"/>
                <a:gd name="T31" fmla="*/ 2 h 12"/>
                <a:gd name="T32" fmla="*/ 18 w 23"/>
                <a:gd name="T33" fmla="*/ 0 h 12"/>
                <a:gd name="T34" fmla="*/ 16 w 23"/>
                <a:gd name="T35" fmla="*/ 0 h 12"/>
                <a:gd name="T36" fmla="*/ 4 w 23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2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2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" name="Freeform 128"/>
            <p:cNvSpPr>
              <a:spLocks/>
            </p:cNvSpPr>
            <p:nvPr/>
          </p:nvSpPr>
          <p:spPr bwMode="auto">
            <a:xfrm>
              <a:off x="2919" y="2465"/>
              <a:ext cx="30" cy="6"/>
            </a:xfrm>
            <a:custGeom>
              <a:avLst/>
              <a:gdLst>
                <a:gd name="T0" fmla="*/ 4 w 58"/>
                <a:gd name="T1" fmla="*/ 0 h 12"/>
                <a:gd name="T2" fmla="*/ 2 w 58"/>
                <a:gd name="T3" fmla="*/ 2 h 12"/>
                <a:gd name="T4" fmla="*/ 0 w 58"/>
                <a:gd name="T5" fmla="*/ 4 h 12"/>
                <a:gd name="T6" fmla="*/ 0 w 58"/>
                <a:gd name="T7" fmla="*/ 6 h 12"/>
                <a:gd name="T8" fmla="*/ 0 w 58"/>
                <a:gd name="T9" fmla="*/ 8 h 12"/>
                <a:gd name="T10" fmla="*/ 0 w 58"/>
                <a:gd name="T11" fmla="*/ 10 h 12"/>
                <a:gd name="T12" fmla="*/ 2 w 58"/>
                <a:gd name="T13" fmla="*/ 12 h 12"/>
                <a:gd name="T14" fmla="*/ 4 w 58"/>
                <a:gd name="T15" fmla="*/ 12 h 12"/>
                <a:gd name="T16" fmla="*/ 6 w 58"/>
                <a:gd name="T17" fmla="*/ 12 h 12"/>
                <a:gd name="T18" fmla="*/ 52 w 58"/>
                <a:gd name="T19" fmla="*/ 12 h 12"/>
                <a:gd name="T20" fmla="*/ 54 w 58"/>
                <a:gd name="T21" fmla="*/ 12 h 12"/>
                <a:gd name="T22" fmla="*/ 56 w 58"/>
                <a:gd name="T23" fmla="*/ 10 h 12"/>
                <a:gd name="T24" fmla="*/ 58 w 58"/>
                <a:gd name="T25" fmla="*/ 8 h 12"/>
                <a:gd name="T26" fmla="*/ 58 w 58"/>
                <a:gd name="T27" fmla="*/ 6 h 12"/>
                <a:gd name="T28" fmla="*/ 56 w 58"/>
                <a:gd name="T29" fmla="*/ 4 h 12"/>
                <a:gd name="T30" fmla="*/ 54 w 58"/>
                <a:gd name="T31" fmla="*/ 2 h 12"/>
                <a:gd name="T32" fmla="*/ 52 w 58"/>
                <a:gd name="T33" fmla="*/ 0 h 12"/>
                <a:gd name="T34" fmla="*/ 50 w 58"/>
                <a:gd name="T35" fmla="*/ 0 h 12"/>
                <a:gd name="T36" fmla="*/ 4 w 58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2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52" y="12"/>
                  </a:lnTo>
                  <a:lnTo>
                    <a:pt x="54" y="12"/>
                  </a:lnTo>
                  <a:lnTo>
                    <a:pt x="56" y="10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6" y="4"/>
                  </a:lnTo>
                  <a:lnTo>
                    <a:pt x="54" y="2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" name="Freeform 129"/>
            <p:cNvSpPr>
              <a:spLocks/>
            </p:cNvSpPr>
            <p:nvPr/>
          </p:nvSpPr>
          <p:spPr bwMode="auto">
            <a:xfrm>
              <a:off x="2960" y="2465"/>
              <a:ext cx="12" cy="6"/>
            </a:xfrm>
            <a:custGeom>
              <a:avLst/>
              <a:gdLst>
                <a:gd name="T0" fmla="*/ 4 w 23"/>
                <a:gd name="T1" fmla="*/ 0 h 12"/>
                <a:gd name="T2" fmla="*/ 2 w 23"/>
                <a:gd name="T3" fmla="*/ 2 h 12"/>
                <a:gd name="T4" fmla="*/ 0 w 23"/>
                <a:gd name="T5" fmla="*/ 4 h 12"/>
                <a:gd name="T6" fmla="*/ 0 w 23"/>
                <a:gd name="T7" fmla="*/ 6 h 12"/>
                <a:gd name="T8" fmla="*/ 0 w 23"/>
                <a:gd name="T9" fmla="*/ 8 h 12"/>
                <a:gd name="T10" fmla="*/ 0 w 23"/>
                <a:gd name="T11" fmla="*/ 10 h 12"/>
                <a:gd name="T12" fmla="*/ 2 w 23"/>
                <a:gd name="T13" fmla="*/ 12 h 12"/>
                <a:gd name="T14" fmla="*/ 4 w 23"/>
                <a:gd name="T15" fmla="*/ 12 h 12"/>
                <a:gd name="T16" fmla="*/ 5 w 23"/>
                <a:gd name="T17" fmla="*/ 12 h 12"/>
                <a:gd name="T18" fmla="*/ 17 w 23"/>
                <a:gd name="T19" fmla="*/ 12 h 12"/>
                <a:gd name="T20" fmla="*/ 19 w 23"/>
                <a:gd name="T21" fmla="*/ 12 h 12"/>
                <a:gd name="T22" fmla="*/ 21 w 23"/>
                <a:gd name="T23" fmla="*/ 10 h 12"/>
                <a:gd name="T24" fmla="*/ 23 w 23"/>
                <a:gd name="T25" fmla="*/ 8 h 12"/>
                <a:gd name="T26" fmla="*/ 23 w 23"/>
                <a:gd name="T27" fmla="*/ 6 h 12"/>
                <a:gd name="T28" fmla="*/ 21 w 23"/>
                <a:gd name="T29" fmla="*/ 4 h 12"/>
                <a:gd name="T30" fmla="*/ 19 w 23"/>
                <a:gd name="T31" fmla="*/ 2 h 12"/>
                <a:gd name="T32" fmla="*/ 17 w 23"/>
                <a:gd name="T33" fmla="*/ 0 h 12"/>
                <a:gd name="T34" fmla="*/ 15 w 23"/>
                <a:gd name="T35" fmla="*/ 0 h 12"/>
                <a:gd name="T36" fmla="*/ 4 w 23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2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5" y="12"/>
                  </a:lnTo>
                  <a:lnTo>
                    <a:pt x="17" y="12"/>
                  </a:lnTo>
                  <a:lnTo>
                    <a:pt x="19" y="12"/>
                  </a:lnTo>
                  <a:lnTo>
                    <a:pt x="21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" name="Freeform 130"/>
            <p:cNvSpPr>
              <a:spLocks/>
            </p:cNvSpPr>
            <p:nvPr/>
          </p:nvSpPr>
          <p:spPr bwMode="auto">
            <a:xfrm>
              <a:off x="2984" y="2465"/>
              <a:ext cx="29" cy="6"/>
            </a:xfrm>
            <a:custGeom>
              <a:avLst/>
              <a:gdLst>
                <a:gd name="T0" fmla="*/ 4 w 59"/>
                <a:gd name="T1" fmla="*/ 0 h 12"/>
                <a:gd name="T2" fmla="*/ 2 w 59"/>
                <a:gd name="T3" fmla="*/ 2 h 12"/>
                <a:gd name="T4" fmla="*/ 0 w 59"/>
                <a:gd name="T5" fmla="*/ 4 h 12"/>
                <a:gd name="T6" fmla="*/ 0 w 59"/>
                <a:gd name="T7" fmla="*/ 6 h 12"/>
                <a:gd name="T8" fmla="*/ 0 w 59"/>
                <a:gd name="T9" fmla="*/ 8 h 12"/>
                <a:gd name="T10" fmla="*/ 0 w 59"/>
                <a:gd name="T11" fmla="*/ 10 h 12"/>
                <a:gd name="T12" fmla="*/ 2 w 59"/>
                <a:gd name="T13" fmla="*/ 12 h 12"/>
                <a:gd name="T14" fmla="*/ 4 w 59"/>
                <a:gd name="T15" fmla="*/ 12 h 12"/>
                <a:gd name="T16" fmla="*/ 6 w 59"/>
                <a:gd name="T17" fmla="*/ 12 h 12"/>
                <a:gd name="T18" fmla="*/ 53 w 59"/>
                <a:gd name="T19" fmla="*/ 12 h 12"/>
                <a:gd name="T20" fmla="*/ 55 w 59"/>
                <a:gd name="T21" fmla="*/ 12 h 12"/>
                <a:gd name="T22" fmla="*/ 57 w 59"/>
                <a:gd name="T23" fmla="*/ 10 h 12"/>
                <a:gd name="T24" fmla="*/ 59 w 59"/>
                <a:gd name="T25" fmla="*/ 8 h 12"/>
                <a:gd name="T26" fmla="*/ 59 w 59"/>
                <a:gd name="T27" fmla="*/ 6 h 12"/>
                <a:gd name="T28" fmla="*/ 57 w 59"/>
                <a:gd name="T29" fmla="*/ 4 h 12"/>
                <a:gd name="T30" fmla="*/ 55 w 59"/>
                <a:gd name="T31" fmla="*/ 2 h 12"/>
                <a:gd name="T32" fmla="*/ 53 w 59"/>
                <a:gd name="T33" fmla="*/ 0 h 12"/>
                <a:gd name="T34" fmla="*/ 51 w 59"/>
                <a:gd name="T35" fmla="*/ 0 h 12"/>
                <a:gd name="T36" fmla="*/ 4 w 59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12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53" y="12"/>
                  </a:lnTo>
                  <a:lnTo>
                    <a:pt x="55" y="12"/>
                  </a:lnTo>
                  <a:lnTo>
                    <a:pt x="57" y="10"/>
                  </a:lnTo>
                  <a:lnTo>
                    <a:pt x="59" y="8"/>
                  </a:lnTo>
                  <a:lnTo>
                    <a:pt x="59" y="6"/>
                  </a:lnTo>
                  <a:lnTo>
                    <a:pt x="57" y="4"/>
                  </a:lnTo>
                  <a:lnTo>
                    <a:pt x="55" y="2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" name="Freeform 131"/>
            <p:cNvSpPr>
              <a:spLocks/>
            </p:cNvSpPr>
            <p:nvPr/>
          </p:nvSpPr>
          <p:spPr bwMode="auto">
            <a:xfrm>
              <a:off x="3025" y="2465"/>
              <a:ext cx="11" cy="6"/>
            </a:xfrm>
            <a:custGeom>
              <a:avLst/>
              <a:gdLst>
                <a:gd name="T0" fmla="*/ 4 w 24"/>
                <a:gd name="T1" fmla="*/ 0 h 12"/>
                <a:gd name="T2" fmla="*/ 2 w 24"/>
                <a:gd name="T3" fmla="*/ 2 h 12"/>
                <a:gd name="T4" fmla="*/ 0 w 24"/>
                <a:gd name="T5" fmla="*/ 4 h 12"/>
                <a:gd name="T6" fmla="*/ 0 w 24"/>
                <a:gd name="T7" fmla="*/ 6 h 12"/>
                <a:gd name="T8" fmla="*/ 0 w 24"/>
                <a:gd name="T9" fmla="*/ 8 h 12"/>
                <a:gd name="T10" fmla="*/ 0 w 24"/>
                <a:gd name="T11" fmla="*/ 10 h 12"/>
                <a:gd name="T12" fmla="*/ 2 w 24"/>
                <a:gd name="T13" fmla="*/ 12 h 12"/>
                <a:gd name="T14" fmla="*/ 4 w 24"/>
                <a:gd name="T15" fmla="*/ 12 h 12"/>
                <a:gd name="T16" fmla="*/ 6 w 24"/>
                <a:gd name="T17" fmla="*/ 12 h 12"/>
                <a:gd name="T18" fmla="*/ 18 w 24"/>
                <a:gd name="T19" fmla="*/ 12 h 12"/>
                <a:gd name="T20" fmla="*/ 20 w 24"/>
                <a:gd name="T21" fmla="*/ 12 h 12"/>
                <a:gd name="T22" fmla="*/ 22 w 24"/>
                <a:gd name="T23" fmla="*/ 10 h 12"/>
                <a:gd name="T24" fmla="*/ 24 w 24"/>
                <a:gd name="T25" fmla="*/ 8 h 12"/>
                <a:gd name="T26" fmla="*/ 24 w 24"/>
                <a:gd name="T27" fmla="*/ 6 h 12"/>
                <a:gd name="T28" fmla="*/ 22 w 24"/>
                <a:gd name="T29" fmla="*/ 4 h 12"/>
                <a:gd name="T30" fmla="*/ 20 w 24"/>
                <a:gd name="T31" fmla="*/ 2 h 12"/>
                <a:gd name="T32" fmla="*/ 18 w 24"/>
                <a:gd name="T33" fmla="*/ 0 h 12"/>
                <a:gd name="T34" fmla="*/ 16 w 24"/>
                <a:gd name="T35" fmla="*/ 0 h 12"/>
                <a:gd name="T36" fmla="*/ 4 w 24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2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" name="Freeform 132"/>
            <p:cNvSpPr>
              <a:spLocks/>
            </p:cNvSpPr>
            <p:nvPr/>
          </p:nvSpPr>
          <p:spPr bwMode="auto">
            <a:xfrm>
              <a:off x="3048" y="2465"/>
              <a:ext cx="29" cy="6"/>
            </a:xfrm>
            <a:custGeom>
              <a:avLst/>
              <a:gdLst>
                <a:gd name="T0" fmla="*/ 4 w 58"/>
                <a:gd name="T1" fmla="*/ 0 h 12"/>
                <a:gd name="T2" fmla="*/ 2 w 58"/>
                <a:gd name="T3" fmla="*/ 2 h 12"/>
                <a:gd name="T4" fmla="*/ 0 w 58"/>
                <a:gd name="T5" fmla="*/ 4 h 12"/>
                <a:gd name="T6" fmla="*/ 0 w 58"/>
                <a:gd name="T7" fmla="*/ 6 h 12"/>
                <a:gd name="T8" fmla="*/ 0 w 58"/>
                <a:gd name="T9" fmla="*/ 8 h 12"/>
                <a:gd name="T10" fmla="*/ 0 w 58"/>
                <a:gd name="T11" fmla="*/ 10 h 12"/>
                <a:gd name="T12" fmla="*/ 2 w 58"/>
                <a:gd name="T13" fmla="*/ 12 h 12"/>
                <a:gd name="T14" fmla="*/ 4 w 58"/>
                <a:gd name="T15" fmla="*/ 12 h 12"/>
                <a:gd name="T16" fmla="*/ 6 w 58"/>
                <a:gd name="T17" fmla="*/ 12 h 12"/>
                <a:gd name="T18" fmla="*/ 53 w 58"/>
                <a:gd name="T19" fmla="*/ 12 h 12"/>
                <a:gd name="T20" fmla="*/ 54 w 58"/>
                <a:gd name="T21" fmla="*/ 12 h 12"/>
                <a:gd name="T22" fmla="*/ 56 w 58"/>
                <a:gd name="T23" fmla="*/ 10 h 12"/>
                <a:gd name="T24" fmla="*/ 58 w 58"/>
                <a:gd name="T25" fmla="*/ 8 h 12"/>
                <a:gd name="T26" fmla="*/ 58 w 58"/>
                <a:gd name="T27" fmla="*/ 6 h 12"/>
                <a:gd name="T28" fmla="*/ 56 w 58"/>
                <a:gd name="T29" fmla="*/ 4 h 12"/>
                <a:gd name="T30" fmla="*/ 54 w 58"/>
                <a:gd name="T31" fmla="*/ 2 h 12"/>
                <a:gd name="T32" fmla="*/ 53 w 58"/>
                <a:gd name="T33" fmla="*/ 0 h 12"/>
                <a:gd name="T34" fmla="*/ 51 w 58"/>
                <a:gd name="T35" fmla="*/ 0 h 12"/>
                <a:gd name="T36" fmla="*/ 4 w 58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2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53" y="12"/>
                  </a:lnTo>
                  <a:lnTo>
                    <a:pt x="54" y="12"/>
                  </a:lnTo>
                  <a:lnTo>
                    <a:pt x="56" y="10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6" y="4"/>
                  </a:lnTo>
                  <a:lnTo>
                    <a:pt x="54" y="2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" name="Freeform 133"/>
            <p:cNvSpPr>
              <a:spLocks/>
            </p:cNvSpPr>
            <p:nvPr/>
          </p:nvSpPr>
          <p:spPr bwMode="auto">
            <a:xfrm>
              <a:off x="3089" y="2465"/>
              <a:ext cx="12" cy="6"/>
            </a:xfrm>
            <a:custGeom>
              <a:avLst/>
              <a:gdLst>
                <a:gd name="T0" fmla="*/ 4 w 23"/>
                <a:gd name="T1" fmla="*/ 0 h 12"/>
                <a:gd name="T2" fmla="*/ 2 w 23"/>
                <a:gd name="T3" fmla="*/ 2 h 12"/>
                <a:gd name="T4" fmla="*/ 0 w 23"/>
                <a:gd name="T5" fmla="*/ 4 h 12"/>
                <a:gd name="T6" fmla="*/ 0 w 23"/>
                <a:gd name="T7" fmla="*/ 6 h 12"/>
                <a:gd name="T8" fmla="*/ 0 w 23"/>
                <a:gd name="T9" fmla="*/ 8 h 12"/>
                <a:gd name="T10" fmla="*/ 0 w 23"/>
                <a:gd name="T11" fmla="*/ 10 h 12"/>
                <a:gd name="T12" fmla="*/ 2 w 23"/>
                <a:gd name="T13" fmla="*/ 12 h 12"/>
                <a:gd name="T14" fmla="*/ 4 w 23"/>
                <a:gd name="T15" fmla="*/ 12 h 12"/>
                <a:gd name="T16" fmla="*/ 6 w 23"/>
                <a:gd name="T17" fmla="*/ 12 h 12"/>
                <a:gd name="T18" fmla="*/ 17 w 23"/>
                <a:gd name="T19" fmla="*/ 12 h 12"/>
                <a:gd name="T20" fmla="*/ 19 w 23"/>
                <a:gd name="T21" fmla="*/ 12 h 12"/>
                <a:gd name="T22" fmla="*/ 21 w 23"/>
                <a:gd name="T23" fmla="*/ 10 h 12"/>
                <a:gd name="T24" fmla="*/ 23 w 23"/>
                <a:gd name="T25" fmla="*/ 8 h 12"/>
                <a:gd name="T26" fmla="*/ 23 w 23"/>
                <a:gd name="T27" fmla="*/ 6 h 12"/>
                <a:gd name="T28" fmla="*/ 21 w 23"/>
                <a:gd name="T29" fmla="*/ 4 h 12"/>
                <a:gd name="T30" fmla="*/ 19 w 23"/>
                <a:gd name="T31" fmla="*/ 2 h 12"/>
                <a:gd name="T32" fmla="*/ 17 w 23"/>
                <a:gd name="T33" fmla="*/ 0 h 12"/>
                <a:gd name="T34" fmla="*/ 15 w 23"/>
                <a:gd name="T35" fmla="*/ 0 h 12"/>
                <a:gd name="T36" fmla="*/ 4 w 23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2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17" y="12"/>
                  </a:lnTo>
                  <a:lnTo>
                    <a:pt x="19" y="12"/>
                  </a:lnTo>
                  <a:lnTo>
                    <a:pt x="21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" name="Freeform 134"/>
            <p:cNvSpPr>
              <a:spLocks/>
            </p:cNvSpPr>
            <p:nvPr/>
          </p:nvSpPr>
          <p:spPr bwMode="auto">
            <a:xfrm>
              <a:off x="3112" y="2465"/>
              <a:ext cx="29" cy="6"/>
            </a:xfrm>
            <a:custGeom>
              <a:avLst/>
              <a:gdLst>
                <a:gd name="T0" fmla="*/ 4 w 59"/>
                <a:gd name="T1" fmla="*/ 0 h 12"/>
                <a:gd name="T2" fmla="*/ 2 w 59"/>
                <a:gd name="T3" fmla="*/ 0 h 12"/>
                <a:gd name="T4" fmla="*/ 0 w 59"/>
                <a:gd name="T5" fmla="*/ 2 h 12"/>
                <a:gd name="T6" fmla="*/ 0 w 59"/>
                <a:gd name="T7" fmla="*/ 4 h 12"/>
                <a:gd name="T8" fmla="*/ 0 w 59"/>
                <a:gd name="T9" fmla="*/ 6 h 12"/>
                <a:gd name="T10" fmla="*/ 0 w 59"/>
                <a:gd name="T11" fmla="*/ 8 h 12"/>
                <a:gd name="T12" fmla="*/ 2 w 59"/>
                <a:gd name="T13" fmla="*/ 10 h 12"/>
                <a:gd name="T14" fmla="*/ 4 w 59"/>
                <a:gd name="T15" fmla="*/ 12 h 12"/>
                <a:gd name="T16" fmla="*/ 6 w 59"/>
                <a:gd name="T17" fmla="*/ 12 h 12"/>
                <a:gd name="T18" fmla="*/ 53 w 59"/>
                <a:gd name="T19" fmla="*/ 12 h 12"/>
                <a:gd name="T20" fmla="*/ 55 w 59"/>
                <a:gd name="T21" fmla="*/ 10 h 12"/>
                <a:gd name="T22" fmla="*/ 57 w 59"/>
                <a:gd name="T23" fmla="*/ 8 h 12"/>
                <a:gd name="T24" fmla="*/ 59 w 59"/>
                <a:gd name="T25" fmla="*/ 6 h 12"/>
                <a:gd name="T26" fmla="*/ 59 w 59"/>
                <a:gd name="T27" fmla="*/ 4 h 12"/>
                <a:gd name="T28" fmla="*/ 57 w 59"/>
                <a:gd name="T29" fmla="*/ 2 h 12"/>
                <a:gd name="T30" fmla="*/ 55 w 59"/>
                <a:gd name="T31" fmla="*/ 0 h 12"/>
                <a:gd name="T32" fmla="*/ 53 w 59"/>
                <a:gd name="T33" fmla="*/ 0 h 12"/>
                <a:gd name="T34" fmla="*/ 51 w 59"/>
                <a:gd name="T35" fmla="*/ 0 h 12"/>
                <a:gd name="T36" fmla="*/ 4 w 59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12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53" y="12"/>
                  </a:lnTo>
                  <a:lnTo>
                    <a:pt x="55" y="10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59" y="4"/>
                  </a:lnTo>
                  <a:lnTo>
                    <a:pt x="57" y="2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" name="Freeform 135"/>
            <p:cNvSpPr>
              <a:spLocks/>
            </p:cNvSpPr>
            <p:nvPr/>
          </p:nvSpPr>
          <p:spPr bwMode="auto">
            <a:xfrm>
              <a:off x="3153" y="2465"/>
              <a:ext cx="12" cy="6"/>
            </a:xfrm>
            <a:custGeom>
              <a:avLst/>
              <a:gdLst>
                <a:gd name="T0" fmla="*/ 4 w 24"/>
                <a:gd name="T1" fmla="*/ 0 h 12"/>
                <a:gd name="T2" fmla="*/ 2 w 24"/>
                <a:gd name="T3" fmla="*/ 0 h 12"/>
                <a:gd name="T4" fmla="*/ 0 w 24"/>
                <a:gd name="T5" fmla="*/ 2 h 12"/>
                <a:gd name="T6" fmla="*/ 0 w 24"/>
                <a:gd name="T7" fmla="*/ 4 h 12"/>
                <a:gd name="T8" fmla="*/ 0 w 24"/>
                <a:gd name="T9" fmla="*/ 6 h 12"/>
                <a:gd name="T10" fmla="*/ 0 w 24"/>
                <a:gd name="T11" fmla="*/ 8 h 12"/>
                <a:gd name="T12" fmla="*/ 2 w 24"/>
                <a:gd name="T13" fmla="*/ 10 h 12"/>
                <a:gd name="T14" fmla="*/ 4 w 24"/>
                <a:gd name="T15" fmla="*/ 12 h 12"/>
                <a:gd name="T16" fmla="*/ 6 w 24"/>
                <a:gd name="T17" fmla="*/ 12 h 12"/>
                <a:gd name="T18" fmla="*/ 18 w 24"/>
                <a:gd name="T19" fmla="*/ 12 h 12"/>
                <a:gd name="T20" fmla="*/ 20 w 24"/>
                <a:gd name="T21" fmla="*/ 10 h 12"/>
                <a:gd name="T22" fmla="*/ 22 w 24"/>
                <a:gd name="T23" fmla="*/ 8 h 12"/>
                <a:gd name="T24" fmla="*/ 24 w 24"/>
                <a:gd name="T25" fmla="*/ 6 h 12"/>
                <a:gd name="T26" fmla="*/ 24 w 24"/>
                <a:gd name="T27" fmla="*/ 4 h 12"/>
                <a:gd name="T28" fmla="*/ 22 w 24"/>
                <a:gd name="T29" fmla="*/ 2 h 12"/>
                <a:gd name="T30" fmla="*/ 20 w 24"/>
                <a:gd name="T31" fmla="*/ 0 h 12"/>
                <a:gd name="T32" fmla="*/ 18 w 24"/>
                <a:gd name="T33" fmla="*/ 0 h 12"/>
                <a:gd name="T34" fmla="*/ 16 w 24"/>
                <a:gd name="T35" fmla="*/ 0 h 12"/>
                <a:gd name="T36" fmla="*/ 4 w 24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2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18" y="12"/>
                  </a:lnTo>
                  <a:lnTo>
                    <a:pt x="20" y="10"/>
                  </a:lnTo>
                  <a:lnTo>
                    <a:pt x="22" y="8"/>
                  </a:lnTo>
                  <a:lnTo>
                    <a:pt x="24" y="6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" name="Freeform 136"/>
            <p:cNvSpPr>
              <a:spLocks/>
            </p:cNvSpPr>
            <p:nvPr/>
          </p:nvSpPr>
          <p:spPr bwMode="auto">
            <a:xfrm>
              <a:off x="3177" y="2465"/>
              <a:ext cx="29" cy="6"/>
            </a:xfrm>
            <a:custGeom>
              <a:avLst/>
              <a:gdLst>
                <a:gd name="T0" fmla="*/ 4 w 58"/>
                <a:gd name="T1" fmla="*/ 0 h 12"/>
                <a:gd name="T2" fmla="*/ 2 w 58"/>
                <a:gd name="T3" fmla="*/ 0 h 12"/>
                <a:gd name="T4" fmla="*/ 0 w 58"/>
                <a:gd name="T5" fmla="*/ 2 h 12"/>
                <a:gd name="T6" fmla="*/ 0 w 58"/>
                <a:gd name="T7" fmla="*/ 4 h 12"/>
                <a:gd name="T8" fmla="*/ 0 w 58"/>
                <a:gd name="T9" fmla="*/ 6 h 12"/>
                <a:gd name="T10" fmla="*/ 0 w 58"/>
                <a:gd name="T11" fmla="*/ 8 h 12"/>
                <a:gd name="T12" fmla="*/ 2 w 58"/>
                <a:gd name="T13" fmla="*/ 10 h 12"/>
                <a:gd name="T14" fmla="*/ 4 w 58"/>
                <a:gd name="T15" fmla="*/ 12 h 12"/>
                <a:gd name="T16" fmla="*/ 6 w 58"/>
                <a:gd name="T17" fmla="*/ 12 h 12"/>
                <a:gd name="T18" fmla="*/ 53 w 58"/>
                <a:gd name="T19" fmla="*/ 12 h 12"/>
                <a:gd name="T20" fmla="*/ 55 w 58"/>
                <a:gd name="T21" fmla="*/ 10 h 12"/>
                <a:gd name="T22" fmla="*/ 56 w 58"/>
                <a:gd name="T23" fmla="*/ 8 h 12"/>
                <a:gd name="T24" fmla="*/ 58 w 58"/>
                <a:gd name="T25" fmla="*/ 6 h 12"/>
                <a:gd name="T26" fmla="*/ 58 w 58"/>
                <a:gd name="T27" fmla="*/ 4 h 12"/>
                <a:gd name="T28" fmla="*/ 56 w 58"/>
                <a:gd name="T29" fmla="*/ 2 h 12"/>
                <a:gd name="T30" fmla="*/ 55 w 58"/>
                <a:gd name="T31" fmla="*/ 0 h 12"/>
                <a:gd name="T32" fmla="*/ 53 w 58"/>
                <a:gd name="T33" fmla="*/ 0 h 12"/>
                <a:gd name="T34" fmla="*/ 51 w 58"/>
                <a:gd name="T35" fmla="*/ 0 h 12"/>
                <a:gd name="T36" fmla="*/ 4 w 58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2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53" y="12"/>
                  </a:lnTo>
                  <a:lnTo>
                    <a:pt x="55" y="10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58" y="4"/>
                  </a:lnTo>
                  <a:lnTo>
                    <a:pt x="56" y="2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2" name="Freeform 137"/>
            <p:cNvSpPr>
              <a:spLocks/>
            </p:cNvSpPr>
            <p:nvPr/>
          </p:nvSpPr>
          <p:spPr bwMode="auto">
            <a:xfrm>
              <a:off x="3217" y="2465"/>
              <a:ext cx="12" cy="6"/>
            </a:xfrm>
            <a:custGeom>
              <a:avLst/>
              <a:gdLst>
                <a:gd name="T0" fmla="*/ 4 w 23"/>
                <a:gd name="T1" fmla="*/ 0 h 12"/>
                <a:gd name="T2" fmla="*/ 2 w 23"/>
                <a:gd name="T3" fmla="*/ 0 h 12"/>
                <a:gd name="T4" fmla="*/ 0 w 23"/>
                <a:gd name="T5" fmla="*/ 2 h 12"/>
                <a:gd name="T6" fmla="*/ 0 w 23"/>
                <a:gd name="T7" fmla="*/ 4 h 12"/>
                <a:gd name="T8" fmla="*/ 0 w 23"/>
                <a:gd name="T9" fmla="*/ 6 h 12"/>
                <a:gd name="T10" fmla="*/ 0 w 23"/>
                <a:gd name="T11" fmla="*/ 8 h 12"/>
                <a:gd name="T12" fmla="*/ 2 w 23"/>
                <a:gd name="T13" fmla="*/ 10 h 12"/>
                <a:gd name="T14" fmla="*/ 4 w 23"/>
                <a:gd name="T15" fmla="*/ 12 h 12"/>
                <a:gd name="T16" fmla="*/ 6 w 23"/>
                <a:gd name="T17" fmla="*/ 12 h 12"/>
                <a:gd name="T18" fmla="*/ 17 w 23"/>
                <a:gd name="T19" fmla="*/ 12 h 12"/>
                <a:gd name="T20" fmla="*/ 19 w 23"/>
                <a:gd name="T21" fmla="*/ 10 h 12"/>
                <a:gd name="T22" fmla="*/ 21 w 23"/>
                <a:gd name="T23" fmla="*/ 8 h 12"/>
                <a:gd name="T24" fmla="*/ 23 w 23"/>
                <a:gd name="T25" fmla="*/ 6 h 12"/>
                <a:gd name="T26" fmla="*/ 23 w 23"/>
                <a:gd name="T27" fmla="*/ 4 h 12"/>
                <a:gd name="T28" fmla="*/ 21 w 23"/>
                <a:gd name="T29" fmla="*/ 2 h 12"/>
                <a:gd name="T30" fmla="*/ 19 w 23"/>
                <a:gd name="T31" fmla="*/ 0 h 12"/>
                <a:gd name="T32" fmla="*/ 17 w 23"/>
                <a:gd name="T33" fmla="*/ 0 h 12"/>
                <a:gd name="T34" fmla="*/ 15 w 23"/>
                <a:gd name="T35" fmla="*/ 0 h 12"/>
                <a:gd name="T36" fmla="*/ 4 w 23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2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17" y="12"/>
                  </a:lnTo>
                  <a:lnTo>
                    <a:pt x="19" y="10"/>
                  </a:lnTo>
                  <a:lnTo>
                    <a:pt x="21" y="8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3" name="Freeform 138"/>
            <p:cNvSpPr>
              <a:spLocks/>
            </p:cNvSpPr>
            <p:nvPr/>
          </p:nvSpPr>
          <p:spPr bwMode="auto">
            <a:xfrm>
              <a:off x="3241" y="2465"/>
              <a:ext cx="29" cy="6"/>
            </a:xfrm>
            <a:custGeom>
              <a:avLst/>
              <a:gdLst>
                <a:gd name="T0" fmla="*/ 3 w 58"/>
                <a:gd name="T1" fmla="*/ 0 h 12"/>
                <a:gd name="T2" fmla="*/ 1 w 58"/>
                <a:gd name="T3" fmla="*/ 0 h 12"/>
                <a:gd name="T4" fmla="*/ 0 w 58"/>
                <a:gd name="T5" fmla="*/ 2 h 12"/>
                <a:gd name="T6" fmla="*/ 0 w 58"/>
                <a:gd name="T7" fmla="*/ 4 h 12"/>
                <a:gd name="T8" fmla="*/ 0 w 58"/>
                <a:gd name="T9" fmla="*/ 6 h 12"/>
                <a:gd name="T10" fmla="*/ 0 w 58"/>
                <a:gd name="T11" fmla="*/ 8 h 12"/>
                <a:gd name="T12" fmla="*/ 1 w 58"/>
                <a:gd name="T13" fmla="*/ 10 h 12"/>
                <a:gd name="T14" fmla="*/ 3 w 58"/>
                <a:gd name="T15" fmla="*/ 12 h 12"/>
                <a:gd name="T16" fmla="*/ 5 w 58"/>
                <a:gd name="T17" fmla="*/ 12 h 12"/>
                <a:gd name="T18" fmla="*/ 52 w 58"/>
                <a:gd name="T19" fmla="*/ 12 h 12"/>
                <a:gd name="T20" fmla="*/ 54 w 58"/>
                <a:gd name="T21" fmla="*/ 10 h 12"/>
                <a:gd name="T22" fmla="*/ 56 w 58"/>
                <a:gd name="T23" fmla="*/ 8 h 12"/>
                <a:gd name="T24" fmla="*/ 58 w 58"/>
                <a:gd name="T25" fmla="*/ 6 h 12"/>
                <a:gd name="T26" fmla="*/ 58 w 58"/>
                <a:gd name="T27" fmla="*/ 4 h 12"/>
                <a:gd name="T28" fmla="*/ 56 w 58"/>
                <a:gd name="T29" fmla="*/ 2 h 12"/>
                <a:gd name="T30" fmla="*/ 54 w 58"/>
                <a:gd name="T31" fmla="*/ 0 h 12"/>
                <a:gd name="T32" fmla="*/ 52 w 58"/>
                <a:gd name="T33" fmla="*/ 0 h 12"/>
                <a:gd name="T34" fmla="*/ 50 w 58"/>
                <a:gd name="T35" fmla="*/ 0 h 12"/>
                <a:gd name="T36" fmla="*/ 3 w 58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2">
                  <a:moveTo>
                    <a:pt x="3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1" y="10"/>
                  </a:lnTo>
                  <a:lnTo>
                    <a:pt x="3" y="12"/>
                  </a:lnTo>
                  <a:lnTo>
                    <a:pt x="5" y="12"/>
                  </a:lnTo>
                  <a:lnTo>
                    <a:pt x="52" y="12"/>
                  </a:lnTo>
                  <a:lnTo>
                    <a:pt x="54" y="10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58" y="4"/>
                  </a:lnTo>
                  <a:lnTo>
                    <a:pt x="56" y="2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4" name="Freeform 139"/>
            <p:cNvSpPr>
              <a:spLocks/>
            </p:cNvSpPr>
            <p:nvPr/>
          </p:nvSpPr>
          <p:spPr bwMode="auto">
            <a:xfrm>
              <a:off x="3282" y="2465"/>
              <a:ext cx="11" cy="6"/>
            </a:xfrm>
            <a:custGeom>
              <a:avLst/>
              <a:gdLst>
                <a:gd name="T0" fmla="*/ 4 w 24"/>
                <a:gd name="T1" fmla="*/ 0 h 12"/>
                <a:gd name="T2" fmla="*/ 2 w 24"/>
                <a:gd name="T3" fmla="*/ 0 h 12"/>
                <a:gd name="T4" fmla="*/ 0 w 24"/>
                <a:gd name="T5" fmla="*/ 2 h 12"/>
                <a:gd name="T6" fmla="*/ 0 w 24"/>
                <a:gd name="T7" fmla="*/ 4 h 12"/>
                <a:gd name="T8" fmla="*/ 0 w 24"/>
                <a:gd name="T9" fmla="*/ 6 h 12"/>
                <a:gd name="T10" fmla="*/ 0 w 24"/>
                <a:gd name="T11" fmla="*/ 8 h 12"/>
                <a:gd name="T12" fmla="*/ 2 w 24"/>
                <a:gd name="T13" fmla="*/ 10 h 12"/>
                <a:gd name="T14" fmla="*/ 4 w 24"/>
                <a:gd name="T15" fmla="*/ 12 h 12"/>
                <a:gd name="T16" fmla="*/ 6 w 24"/>
                <a:gd name="T17" fmla="*/ 12 h 12"/>
                <a:gd name="T18" fmla="*/ 18 w 24"/>
                <a:gd name="T19" fmla="*/ 12 h 12"/>
                <a:gd name="T20" fmla="*/ 20 w 24"/>
                <a:gd name="T21" fmla="*/ 10 h 12"/>
                <a:gd name="T22" fmla="*/ 22 w 24"/>
                <a:gd name="T23" fmla="*/ 8 h 12"/>
                <a:gd name="T24" fmla="*/ 24 w 24"/>
                <a:gd name="T25" fmla="*/ 6 h 12"/>
                <a:gd name="T26" fmla="*/ 24 w 24"/>
                <a:gd name="T27" fmla="*/ 4 h 12"/>
                <a:gd name="T28" fmla="*/ 22 w 24"/>
                <a:gd name="T29" fmla="*/ 2 h 12"/>
                <a:gd name="T30" fmla="*/ 20 w 24"/>
                <a:gd name="T31" fmla="*/ 0 h 12"/>
                <a:gd name="T32" fmla="*/ 18 w 24"/>
                <a:gd name="T33" fmla="*/ 0 h 12"/>
                <a:gd name="T34" fmla="*/ 16 w 24"/>
                <a:gd name="T35" fmla="*/ 0 h 12"/>
                <a:gd name="T36" fmla="*/ 4 w 24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2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18" y="12"/>
                  </a:lnTo>
                  <a:lnTo>
                    <a:pt x="20" y="10"/>
                  </a:lnTo>
                  <a:lnTo>
                    <a:pt x="22" y="8"/>
                  </a:lnTo>
                  <a:lnTo>
                    <a:pt x="24" y="6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5" name="Freeform 140"/>
            <p:cNvSpPr>
              <a:spLocks/>
            </p:cNvSpPr>
            <p:nvPr/>
          </p:nvSpPr>
          <p:spPr bwMode="auto">
            <a:xfrm>
              <a:off x="3305" y="2465"/>
              <a:ext cx="29" cy="6"/>
            </a:xfrm>
            <a:custGeom>
              <a:avLst/>
              <a:gdLst>
                <a:gd name="T0" fmla="*/ 4 w 59"/>
                <a:gd name="T1" fmla="*/ 0 h 12"/>
                <a:gd name="T2" fmla="*/ 2 w 59"/>
                <a:gd name="T3" fmla="*/ 0 h 12"/>
                <a:gd name="T4" fmla="*/ 0 w 59"/>
                <a:gd name="T5" fmla="*/ 2 h 12"/>
                <a:gd name="T6" fmla="*/ 0 w 59"/>
                <a:gd name="T7" fmla="*/ 4 h 12"/>
                <a:gd name="T8" fmla="*/ 0 w 59"/>
                <a:gd name="T9" fmla="*/ 6 h 12"/>
                <a:gd name="T10" fmla="*/ 0 w 59"/>
                <a:gd name="T11" fmla="*/ 8 h 12"/>
                <a:gd name="T12" fmla="*/ 2 w 59"/>
                <a:gd name="T13" fmla="*/ 10 h 12"/>
                <a:gd name="T14" fmla="*/ 4 w 59"/>
                <a:gd name="T15" fmla="*/ 12 h 12"/>
                <a:gd name="T16" fmla="*/ 6 w 59"/>
                <a:gd name="T17" fmla="*/ 12 h 12"/>
                <a:gd name="T18" fmla="*/ 53 w 59"/>
                <a:gd name="T19" fmla="*/ 12 h 12"/>
                <a:gd name="T20" fmla="*/ 55 w 59"/>
                <a:gd name="T21" fmla="*/ 10 h 12"/>
                <a:gd name="T22" fmla="*/ 57 w 59"/>
                <a:gd name="T23" fmla="*/ 8 h 12"/>
                <a:gd name="T24" fmla="*/ 59 w 59"/>
                <a:gd name="T25" fmla="*/ 6 h 12"/>
                <a:gd name="T26" fmla="*/ 59 w 59"/>
                <a:gd name="T27" fmla="*/ 4 h 12"/>
                <a:gd name="T28" fmla="*/ 57 w 59"/>
                <a:gd name="T29" fmla="*/ 2 h 12"/>
                <a:gd name="T30" fmla="*/ 55 w 59"/>
                <a:gd name="T31" fmla="*/ 0 h 12"/>
                <a:gd name="T32" fmla="*/ 53 w 59"/>
                <a:gd name="T33" fmla="*/ 0 h 12"/>
                <a:gd name="T34" fmla="*/ 51 w 59"/>
                <a:gd name="T35" fmla="*/ 0 h 12"/>
                <a:gd name="T36" fmla="*/ 4 w 59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12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53" y="12"/>
                  </a:lnTo>
                  <a:lnTo>
                    <a:pt x="55" y="10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59" y="4"/>
                  </a:lnTo>
                  <a:lnTo>
                    <a:pt x="57" y="2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" name="Freeform 141"/>
            <p:cNvSpPr>
              <a:spLocks/>
            </p:cNvSpPr>
            <p:nvPr/>
          </p:nvSpPr>
          <p:spPr bwMode="auto">
            <a:xfrm>
              <a:off x="3346" y="2465"/>
              <a:ext cx="12" cy="6"/>
            </a:xfrm>
            <a:custGeom>
              <a:avLst/>
              <a:gdLst>
                <a:gd name="T0" fmla="*/ 4 w 23"/>
                <a:gd name="T1" fmla="*/ 0 h 12"/>
                <a:gd name="T2" fmla="*/ 2 w 23"/>
                <a:gd name="T3" fmla="*/ 0 h 12"/>
                <a:gd name="T4" fmla="*/ 0 w 23"/>
                <a:gd name="T5" fmla="*/ 2 h 12"/>
                <a:gd name="T6" fmla="*/ 0 w 23"/>
                <a:gd name="T7" fmla="*/ 4 h 12"/>
                <a:gd name="T8" fmla="*/ 0 w 23"/>
                <a:gd name="T9" fmla="*/ 6 h 12"/>
                <a:gd name="T10" fmla="*/ 0 w 23"/>
                <a:gd name="T11" fmla="*/ 8 h 12"/>
                <a:gd name="T12" fmla="*/ 2 w 23"/>
                <a:gd name="T13" fmla="*/ 10 h 12"/>
                <a:gd name="T14" fmla="*/ 4 w 23"/>
                <a:gd name="T15" fmla="*/ 12 h 12"/>
                <a:gd name="T16" fmla="*/ 6 w 23"/>
                <a:gd name="T17" fmla="*/ 12 h 12"/>
                <a:gd name="T18" fmla="*/ 17 w 23"/>
                <a:gd name="T19" fmla="*/ 12 h 12"/>
                <a:gd name="T20" fmla="*/ 19 w 23"/>
                <a:gd name="T21" fmla="*/ 10 h 12"/>
                <a:gd name="T22" fmla="*/ 21 w 23"/>
                <a:gd name="T23" fmla="*/ 8 h 12"/>
                <a:gd name="T24" fmla="*/ 23 w 23"/>
                <a:gd name="T25" fmla="*/ 6 h 12"/>
                <a:gd name="T26" fmla="*/ 23 w 23"/>
                <a:gd name="T27" fmla="*/ 4 h 12"/>
                <a:gd name="T28" fmla="*/ 21 w 23"/>
                <a:gd name="T29" fmla="*/ 2 h 12"/>
                <a:gd name="T30" fmla="*/ 19 w 23"/>
                <a:gd name="T31" fmla="*/ 0 h 12"/>
                <a:gd name="T32" fmla="*/ 17 w 23"/>
                <a:gd name="T33" fmla="*/ 0 h 12"/>
                <a:gd name="T34" fmla="*/ 15 w 23"/>
                <a:gd name="T35" fmla="*/ 0 h 12"/>
                <a:gd name="T36" fmla="*/ 4 w 23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2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17" y="12"/>
                  </a:lnTo>
                  <a:lnTo>
                    <a:pt x="19" y="10"/>
                  </a:lnTo>
                  <a:lnTo>
                    <a:pt x="21" y="8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" name="Freeform 142"/>
            <p:cNvSpPr>
              <a:spLocks/>
            </p:cNvSpPr>
            <p:nvPr/>
          </p:nvSpPr>
          <p:spPr bwMode="auto">
            <a:xfrm>
              <a:off x="3369" y="2465"/>
              <a:ext cx="30" cy="6"/>
            </a:xfrm>
            <a:custGeom>
              <a:avLst/>
              <a:gdLst>
                <a:gd name="T0" fmla="*/ 4 w 58"/>
                <a:gd name="T1" fmla="*/ 0 h 12"/>
                <a:gd name="T2" fmla="*/ 2 w 58"/>
                <a:gd name="T3" fmla="*/ 0 h 12"/>
                <a:gd name="T4" fmla="*/ 0 w 58"/>
                <a:gd name="T5" fmla="*/ 2 h 12"/>
                <a:gd name="T6" fmla="*/ 0 w 58"/>
                <a:gd name="T7" fmla="*/ 4 h 12"/>
                <a:gd name="T8" fmla="*/ 0 w 58"/>
                <a:gd name="T9" fmla="*/ 6 h 12"/>
                <a:gd name="T10" fmla="*/ 0 w 58"/>
                <a:gd name="T11" fmla="*/ 8 h 12"/>
                <a:gd name="T12" fmla="*/ 2 w 58"/>
                <a:gd name="T13" fmla="*/ 10 h 12"/>
                <a:gd name="T14" fmla="*/ 4 w 58"/>
                <a:gd name="T15" fmla="*/ 12 h 12"/>
                <a:gd name="T16" fmla="*/ 5 w 58"/>
                <a:gd name="T17" fmla="*/ 12 h 12"/>
                <a:gd name="T18" fmla="*/ 52 w 58"/>
                <a:gd name="T19" fmla="*/ 12 h 12"/>
                <a:gd name="T20" fmla="*/ 54 w 58"/>
                <a:gd name="T21" fmla="*/ 10 h 12"/>
                <a:gd name="T22" fmla="*/ 56 w 58"/>
                <a:gd name="T23" fmla="*/ 8 h 12"/>
                <a:gd name="T24" fmla="*/ 58 w 58"/>
                <a:gd name="T25" fmla="*/ 6 h 12"/>
                <a:gd name="T26" fmla="*/ 58 w 58"/>
                <a:gd name="T27" fmla="*/ 4 h 12"/>
                <a:gd name="T28" fmla="*/ 56 w 58"/>
                <a:gd name="T29" fmla="*/ 2 h 12"/>
                <a:gd name="T30" fmla="*/ 54 w 58"/>
                <a:gd name="T31" fmla="*/ 0 h 12"/>
                <a:gd name="T32" fmla="*/ 52 w 58"/>
                <a:gd name="T33" fmla="*/ 0 h 12"/>
                <a:gd name="T34" fmla="*/ 50 w 58"/>
                <a:gd name="T35" fmla="*/ 0 h 12"/>
                <a:gd name="T36" fmla="*/ 4 w 58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2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5" y="12"/>
                  </a:lnTo>
                  <a:lnTo>
                    <a:pt x="52" y="12"/>
                  </a:lnTo>
                  <a:lnTo>
                    <a:pt x="54" y="10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58" y="4"/>
                  </a:lnTo>
                  <a:lnTo>
                    <a:pt x="56" y="2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" name="Freeform 143"/>
            <p:cNvSpPr>
              <a:spLocks/>
            </p:cNvSpPr>
            <p:nvPr/>
          </p:nvSpPr>
          <p:spPr bwMode="auto">
            <a:xfrm>
              <a:off x="3410" y="2465"/>
              <a:ext cx="12" cy="6"/>
            </a:xfrm>
            <a:custGeom>
              <a:avLst/>
              <a:gdLst>
                <a:gd name="T0" fmla="*/ 4 w 24"/>
                <a:gd name="T1" fmla="*/ 0 h 12"/>
                <a:gd name="T2" fmla="*/ 2 w 24"/>
                <a:gd name="T3" fmla="*/ 0 h 12"/>
                <a:gd name="T4" fmla="*/ 0 w 24"/>
                <a:gd name="T5" fmla="*/ 2 h 12"/>
                <a:gd name="T6" fmla="*/ 0 w 24"/>
                <a:gd name="T7" fmla="*/ 4 h 12"/>
                <a:gd name="T8" fmla="*/ 0 w 24"/>
                <a:gd name="T9" fmla="*/ 6 h 12"/>
                <a:gd name="T10" fmla="*/ 0 w 24"/>
                <a:gd name="T11" fmla="*/ 8 h 12"/>
                <a:gd name="T12" fmla="*/ 2 w 24"/>
                <a:gd name="T13" fmla="*/ 10 h 12"/>
                <a:gd name="T14" fmla="*/ 4 w 24"/>
                <a:gd name="T15" fmla="*/ 12 h 12"/>
                <a:gd name="T16" fmla="*/ 6 w 24"/>
                <a:gd name="T17" fmla="*/ 12 h 12"/>
                <a:gd name="T18" fmla="*/ 18 w 24"/>
                <a:gd name="T19" fmla="*/ 12 h 12"/>
                <a:gd name="T20" fmla="*/ 20 w 24"/>
                <a:gd name="T21" fmla="*/ 10 h 12"/>
                <a:gd name="T22" fmla="*/ 22 w 24"/>
                <a:gd name="T23" fmla="*/ 8 h 12"/>
                <a:gd name="T24" fmla="*/ 24 w 24"/>
                <a:gd name="T25" fmla="*/ 6 h 12"/>
                <a:gd name="T26" fmla="*/ 24 w 24"/>
                <a:gd name="T27" fmla="*/ 4 h 12"/>
                <a:gd name="T28" fmla="*/ 22 w 24"/>
                <a:gd name="T29" fmla="*/ 2 h 12"/>
                <a:gd name="T30" fmla="*/ 20 w 24"/>
                <a:gd name="T31" fmla="*/ 0 h 12"/>
                <a:gd name="T32" fmla="*/ 18 w 24"/>
                <a:gd name="T33" fmla="*/ 0 h 12"/>
                <a:gd name="T34" fmla="*/ 16 w 24"/>
                <a:gd name="T35" fmla="*/ 0 h 12"/>
                <a:gd name="T36" fmla="*/ 4 w 24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2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18" y="12"/>
                  </a:lnTo>
                  <a:lnTo>
                    <a:pt x="20" y="10"/>
                  </a:lnTo>
                  <a:lnTo>
                    <a:pt x="22" y="8"/>
                  </a:lnTo>
                  <a:lnTo>
                    <a:pt x="24" y="6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" name="Freeform 144"/>
            <p:cNvSpPr>
              <a:spLocks/>
            </p:cNvSpPr>
            <p:nvPr/>
          </p:nvSpPr>
          <p:spPr bwMode="auto">
            <a:xfrm>
              <a:off x="3434" y="2464"/>
              <a:ext cx="29" cy="6"/>
            </a:xfrm>
            <a:custGeom>
              <a:avLst/>
              <a:gdLst>
                <a:gd name="T0" fmla="*/ 4 w 59"/>
                <a:gd name="T1" fmla="*/ 0 h 12"/>
                <a:gd name="T2" fmla="*/ 2 w 59"/>
                <a:gd name="T3" fmla="*/ 2 h 12"/>
                <a:gd name="T4" fmla="*/ 0 w 59"/>
                <a:gd name="T5" fmla="*/ 4 h 12"/>
                <a:gd name="T6" fmla="*/ 0 w 59"/>
                <a:gd name="T7" fmla="*/ 6 h 12"/>
                <a:gd name="T8" fmla="*/ 0 w 59"/>
                <a:gd name="T9" fmla="*/ 8 h 12"/>
                <a:gd name="T10" fmla="*/ 0 w 59"/>
                <a:gd name="T11" fmla="*/ 10 h 12"/>
                <a:gd name="T12" fmla="*/ 2 w 59"/>
                <a:gd name="T13" fmla="*/ 12 h 12"/>
                <a:gd name="T14" fmla="*/ 4 w 59"/>
                <a:gd name="T15" fmla="*/ 12 h 12"/>
                <a:gd name="T16" fmla="*/ 6 w 59"/>
                <a:gd name="T17" fmla="*/ 12 h 12"/>
                <a:gd name="T18" fmla="*/ 53 w 59"/>
                <a:gd name="T19" fmla="*/ 12 h 12"/>
                <a:gd name="T20" fmla="*/ 55 w 59"/>
                <a:gd name="T21" fmla="*/ 12 h 12"/>
                <a:gd name="T22" fmla="*/ 57 w 59"/>
                <a:gd name="T23" fmla="*/ 10 h 12"/>
                <a:gd name="T24" fmla="*/ 59 w 59"/>
                <a:gd name="T25" fmla="*/ 8 h 12"/>
                <a:gd name="T26" fmla="*/ 59 w 59"/>
                <a:gd name="T27" fmla="*/ 6 h 12"/>
                <a:gd name="T28" fmla="*/ 57 w 59"/>
                <a:gd name="T29" fmla="*/ 4 h 12"/>
                <a:gd name="T30" fmla="*/ 55 w 59"/>
                <a:gd name="T31" fmla="*/ 2 h 12"/>
                <a:gd name="T32" fmla="*/ 53 w 59"/>
                <a:gd name="T33" fmla="*/ 0 h 12"/>
                <a:gd name="T34" fmla="*/ 51 w 59"/>
                <a:gd name="T35" fmla="*/ 0 h 12"/>
                <a:gd name="T36" fmla="*/ 4 w 59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12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53" y="12"/>
                  </a:lnTo>
                  <a:lnTo>
                    <a:pt x="55" y="12"/>
                  </a:lnTo>
                  <a:lnTo>
                    <a:pt x="57" y="10"/>
                  </a:lnTo>
                  <a:lnTo>
                    <a:pt x="59" y="8"/>
                  </a:lnTo>
                  <a:lnTo>
                    <a:pt x="59" y="6"/>
                  </a:lnTo>
                  <a:lnTo>
                    <a:pt x="57" y="4"/>
                  </a:lnTo>
                  <a:lnTo>
                    <a:pt x="55" y="2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" name="Freeform 145"/>
            <p:cNvSpPr>
              <a:spLocks/>
            </p:cNvSpPr>
            <p:nvPr/>
          </p:nvSpPr>
          <p:spPr bwMode="auto">
            <a:xfrm>
              <a:off x="3474" y="2464"/>
              <a:ext cx="12" cy="6"/>
            </a:xfrm>
            <a:custGeom>
              <a:avLst/>
              <a:gdLst>
                <a:gd name="T0" fmla="*/ 4 w 23"/>
                <a:gd name="T1" fmla="*/ 0 h 12"/>
                <a:gd name="T2" fmla="*/ 2 w 23"/>
                <a:gd name="T3" fmla="*/ 2 h 12"/>
                <a:gd name="T4" fmla="*/ 0 w 23"/>
                <a:gd name="T5" fmla="*/ 4 h 12"/>
                <a:gd name="T6" fmla="*/ 0 w 23"/>
                <a:gd name="T7" fmla="*/ 6 h 12"/>
                <a:gd name="T8" fmla="*/ 0 w 23"/>
                <a:gd name="T9" fmla="*/ 8 h 12"/>
                <a:gd name="T10" fmla="*/ 0 w 23"/>
                <a:gd name="T11" fmla="*/ 10 h 12"/>
                <a:gd name="T12" fmla="*/ 2 w 23"/>
                <a:gd name="T13" fmla="*/ 12 h 12"/>
                <a:gd name="T14" fmla="*/ 4 w 23"/>
                <a:gd name="T15" fmla="*/ 12 h 12"/>
                <a:gd name="T16" fmla="*/ 6 w 23"/>
                <a:gd name="T17" fmla="*/ 12 h 12"/>
                <a:gd name="T18" fmla="*/ 18 w 23"/>
                <a:gd name="T19" fmla="*/ 12 h 12"/>
                <a:gd name="T20" fmla="*/ 19 w 23"/>
                <a:gd name="T21" fmla="*/ 12 h 12"/>
                <a:gd name="T22" fmla="*/ 21 w 23"/>
                <a:gd name="T23" fmla="*/ 10 h 12"/>
                <a:gd name="T24" fmla="*/ 23 w 23"/>
                <a:gd name="T25" fmla="*/ 8 h 12"/>
                <a:gd name="T26" fmla="*/ 23 w 23"/>
                <a:gd name="T27" fmla="*/ 6 h 12"/>
                <a:gd name="T28" fmla="*/ 21 w 23"/>
                <a:gd name="T29" fmla="*/ 4 h 12"/>
                <a:gd name="T30" fmla="*/ 19 w 23"/>
                <a:gd name="T31" fmla="*/ 2 h 12"/>
                <a:gd name="T32" fmla="*/ 18 w 23"/>
                <a:gd name="T33" fmla="*/ 0 h 12"/>
                <a:gd name="T34" fmla="*/ 16 w 23"/>
                <a:gd name="T35" fmla="*/ 0 h 12"/>
                <a:gd name="T36" fmla="*/ 4 w 23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2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18" y="12"/>
                  </a:lnTo>
                  <a:lnTo>
                    <a:pt x="19" y="12"/>
                  </a:lnTo>
                  <a:lnTo>
                    <a:pt x="21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" name="Freeform 146"/>
            <p:cNvSpPr>
              <a:spLocks/>
            </p:cNvSpPr>
            <p:nvPr/>
          </p:nvSpPr>
          <p:spPr bwMode="auto">
            <a:xfrm>
              <a:off x="3498" y="2464"/>
              <a:ext cx="29" cy="6"/>
            </a:xfrm>
            <a:custGeom>
              <a:avLst/>
              <a:gdLst>
                <a:gd name="T0" fmla="*/ 4 w 58"/>
                <a:gd name="T1" fmla="*/ 0 h 12"/>
                <a:gd name="T2" fmla="*/ 2 w 58"/>
                <a:gd name="T3" fmla="*/ 2 h 12"/>
                <a:gd name="T4" fmla="*/ 0 w 58"/>
                <a:gd name="T5" fmla="*/ 4 h 12"/>
                <a:gd name="T6" fmla="*/ 0 w 58"/>
                <a:gd name="T7" fmla="*/ 6 h 12"/>
                <a:gd name="T8" fmla="*/ 0 w 58"/>
                <a:gd name="T9" fmla="*/ 8 h 12"/>
                <a:gd name="T10" fmla="*/ 0 w 58"/>
                <a:gd name="T11" fmla="*/ 10 h 12"/>
                <a:gd name="T12" fmla="*/ 2 w 58"/>
                <a:gd name="T13" fmla="*/ 12 h 12"/>
                <a:gd name="T14" fmla="*/ 4 w 58"/>
                <a:gd name="T15" fmla="*/ 12 h 12"/>
                <a:gd name="T16" fmla="*/ 6 w 58"/>
                <a:gd name="T17" fmla="*/ 12 h 12"/>
                <a:gd name="T18" fmla="*/ 52 w 58"/>
                <a:gd name="T19" fmla="*/ 12 h 12"/>
                <a:gd name="T20" fmla="*/ 54 w 58"/>
                <a:gd name="T21" fmla="*/ 12 h 12"/>
                <a:gd name="T22" fmla="*/ 56 w 58"/>
                <a:gd name="T23" fmla="*/ 10 h 12"/>
                <a:gd name="T24" fmla="*/ 58 w 58"/>
                <a:gd name="T25" fmla="*/ 8 h 12"/>
                <a:gd name="T26" fmla="*/ 58 w 58"/>
                <a:gd name="T27" fmla="*/ 6 h 12"/>
                <a:gd name="T28" fmla="*/ 56 w 58"/>
                <a:gd name="T29" fmla="*/ 4 h 12"/>
                <a:gd name="T30" fmla="*/ 54 w 58"/>
                <a:gd name="T31" fmla="*/ 2 h 12"/>
                <a:gd name="T32" fmla="*/ 52 w 58"/>
                <a:gd name="T33" fmla="*/ 0 h 12"/>
                <a:gd name="T34" fmla="*/ 50 w 58"/>
                <a:gd name="T35" fmla="*/ 0 h 12"/>
                <a:gd name="T36" fmla="*/ 4 w 58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2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52" y="12"/>
                  </a:lnTo>
                  <a:lnTo>
                    <a:pt x="54" y="12"/>
                  </a:lnTo>
                  <a:lnTo>
                    <a:pt x="56" y="10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6" y="4"/>
                  </a:lnTo>
                  <a:lnTo>
                    <a:pt x="54" y="2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" name="Freeform 147"/>
            <p:cNvSpPr>
              <a:spLocks/>
            </p:cNvSpPr>
            <p:nvPr/>
          </p:nvSpPr>
          <p:spPr bwMode="auto">
            <a:xfrm>
              <a:off x="3539" y="2464"/>
              <a:ext cx="11" cy="6"/>
            </a:xfrm>
            <a:custGeom>
              <a:avLst/>
              <a:gdLst>
                <a:gd name="T0" fmla="*/ 3 w 23"/>
                <a:gd name="T1" fmla="*/ 0 h 12"/>
                <a:gd name="T2" fmla="*/ 1 w 23"/>
                <a:gd name="T3" fmla="*/ 2 h 12"/>
                <a:gd name="T4" fmla="*/ 0 w 23"/>
                <a:gd name="T5" fmla="*/ 4 h 12"/>
                <a:gd name="T6" fmla="*/ 0 w 23"/>
                <a:gd name="T7" fmla="*/ 6 h 12"/>
                <a:gd name="T8" fmla="*/ 0 w 23"/>
                <a:gd name="T9" fmla="*/ 8 h 12"/>
                <a:gd name="T10" fmla="*/ 0 w 23"/>
                <a:gd name="T11" fmla="*/ 10 h 12"/>
                <a:gd name="T12" fmla="*/ 1 w 23"/>
                <a:gd name="T13" fmla="*/ 12 h 12"/>
                <a:gd name="T14" fmla="*/ 3 w 23"/>
                <a:gd name="T15" fmla="*/ 12 h 12"/>
                <a:gd name="T16" fmla="*/ 5 w 23"/>
                <a:gd name="T17" fmla="*/ 12 h 12"/>
                <a:gd name="T18" fmla="*/ 17 w 23"/>
                <a:gd name="T19" fmla="*/ 12 h 12"/>
                <a:gd name="T20" fmla="*/ 19 w 23"/>
                <a:gd name="T21" fmla="*/ 12 h 12"/>
                <a:gd name="T22" fmla="*/ 21 w 23"/>
                <a:gd name="T23" fmla="*/ 10 h 12"/>
                <a:gd name="T24" fmla="*/ 23 w 23"/>
                <a:gd name="T25" fmla="*/ 8 h 12"/>
                <a:gd name="T26" fmla="*/ 23 w 23"/>
                <a:gd name="T27" fmla="*/ 6 h 12"/>
                <a:gd name="T28" fmla="*/ 21 w 23"/>
                <a:gd name="T29" fmla="*/ 4 h 12"/>
                <a:gd name="T30" fmla="*/ 19 w 23"/>
                <a:gd name="T31" fmla="*/ 2 h 12"/>
                <a:gd name="T32" fmla="*/ 17 w 23"/>
                <a:gd name="T33" fmla="*/ 0 h 12"/>
                <a:gd name="T34" fmla="*/ 15 w 23"/>
                <a:gd name="T35" fmla="*/ 0 h 12"/>
                <a:gd name="T36" fmla="*/ 3 w 23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2">
                  <a:moveTo>
                    <a:pt x="3" y="0"/>
                  </a:moveTo>
                  <a:lnTo>
                    <a:pt x="1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1" y="12"/>
                  </a:lnTo>
                  <a:lnTo>
                    <a:pt x="3" y="12"/>
                  </a:lnTo>
                  <a:lnTo>
                    <a:pt x="5" y="12"/>
                  </a:lnTo>
                  <a:lnTo>
                    <a:pt x="17" y="12"/>
                  </a:lnTo>
                  <a:lnTo>
                    <a:pt x="19" y="12"/>
                  </a:lnTo>
                  <a:lnTo>
                    <a:pt x="21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" name="Freeform 148"/>
            <p:cNvSpPr>
              <a:spLocks/>
            </p:cNvSpPr>
            <p:nvPr/>
          </p:nvSpPr>
          <p:spPr bwMode="auto">
            <a:xfrm>
              <a:off x="3562" y="2464"/>
              <a:ext cx="29" cy="6"/>
            </a:xfrm>
            <a:custGeom>
              <a:avLst/>
              <a:gdLst>
                <a:gd name="T0" fmla="*/ 4 w 59"/>
                <a:gd name="T1" fmla="*/ 0 h 12"/>
                <a:gd name="T2" fmla="*/ 2 w 59"/>
                <a:gd name="T3" fmla="*/ 2 h 12"/>
                <a:gd name="T4" fmla="*/ 0 w 59"/>
                <a:gd name="T5" fmla="*/ 4 h 12"/>
                <a:gd name="T6" fmla="*/ 0 w 59"/>
                <a:gd name="T7" fmla="*/ 6 h 12"/>
                <a:gd name="T8" fmla="*/ 0 w 59"/>
                <a:gd name="T9" fmla="*/ 8 h 12"/>
                <a:gd name="T10" fmla="*/ 0 w 59"/>
                <a:gd name="T11" fmla="*/ 10 h 12"/>
                <a:gd name="T12" fmla="*/ 2 w 59"/>
                <a:gd name="T13" fmla="*/ 12 h 12"/>
                <a:gd name="T14" fmla="*/ 4 w 59"/>
                <a:gd name="T15" fmla="*/ 12 h 12"/>
                <a:gd name="T16" fmla="*/ 6 w 59"/>
                <a:gd name="T17" fmla="*/ 12 h 12"/>
                <a:gd name="T18" fmla="*/ 53 w 59"/>
                <a:gd name="T19" fmla="*/ 12 h 12"/>
                <a:gd name="T20" fmla="*/ 55 w 59"/>
                <a:gd name="T21" fmla="*/ 12 h 12"/>
                <a:gd name="T22" fmla="*/ 57 w 59"/>
                <a:gd name="T23" fmla="*/ 10 h 12"/>
                <a:gd name="T24" fmla="*/ 59 w 59"/>
                <a:gd name="T25" fmla="*/ 8 h 12"/>
                <a:gd name="T26" fmla="*/ 59 w 59"/>
                <a:gd name="T27" fmla="*/ 6 h 12"/>
                <a:gd name="T28" fmla="*/ 57 w 59"/>
                <a:gd name="T29" fmla="*/ 4 h 12"/>
                <a:gd name="T30" fmla="*/ 55 w 59"/>
                <a:gd name="T31" fmla="*/ 2 h 12"/>
                <a:gd name="T32" fmla="*/ 53 w 59"/>
                <a:gd name="T33" fmla="*/ 0 h 12"/>
                <a:gd name="T34" fmla="*/ 51 w 59"/>
                <a:gd name="T35" fmla="*/ 0 h 12"/>
                <a:gd name="T36" fmla="*/ 4 w 59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12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53" y="12"/>
                  </a:lnTo>
                  <a:lnTo>
                    <a:pt x="55" y="12"/>
                  </a:lnTo>
                  <a:lnTo>
                    <a:pt x="57" y="10"/>
                  </a:lnTo>
                  <a:lnTo>
                    <a:pt x="59" y="8"/>
                  </a:lnTo>
                  <a:lnTo>
                    <a:pt x="59" y="6"/>
                  </a:lnTo>
                  <a:lnTo>
                    <a:pt x="57" y="4"/>
                  </a:lnTo>
                  <a:lnTo>
                    <a:pt x="55" y="2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" name="Freeform 149"/>
            <p:cNvSpPr>
              <a:spLocks/>
            </p:cNvSpPr>
            <p:nvPr/>
          </p:nvSpPr>
          <p:spPr bwMode="auto">
            <a:xfrm>
              <a:off x="3603" y="2464"/>
              <a:ext cx="12" cy="6"/>
            </a:xfrm>
            <a:custGeom>
              <a:avLst/>
              <a:gdLst>
                <a:gd name="T0" fmla="*/ 4 w 23"/>
                <a:gd name="T1" fmla="*/ 0 h 12"/>
                <a:gd name="T2" fmla="*/ 2 w 23"/>
                <a:gd name="T3" fmla="*/ 2 h 12"/>
                <a:gd name="T4" fmla="*/ 0 w 23"/>
                <a:gd name="T5" fmla="*/ 4 h 12"/>
                <a:gd name="T6" fmla="*/ 0 w 23"/>
                <a:gd name="T7" fmla="*/ 6 h 12"/>
                <a:gd name="T8" fmla="*/ 0 w 23"/>
                <a:gd name="T9" fmla="*/ 8 h 12"/>
                <a:gd name="T10" fmla="*/ 0 w 23"/>
                <a:gd name="T11" fmla="*/ 10 h 12"/>
                <a:gd name="T12" fmla="*/ 2 w 23"/>
                <a:gd name="T13" fmla="*/ 12 h 12"/>
                <a:gd name="T14" fmla="*/ 4 w 23"/>
                <a:gd name="T15" fmla="*/ 12 h 12"/>
                <a:gd name="T16" fmla="*/ 6 w 23"/>
                <a:gd name="T17" fmla="*/ 12 h 12"/>
                <a:gd name="T18" fmla="*/ 18 w 23"/>
                <a:gd name="T19" fmla="*/ 12 h 12"/>
                <a:gd name="T20" fmla="*/ 20 w 23"/>
                <a:gd name="T21" fmla="*/ 12 h 12"/>
                <a:gd name="T22" fmla="*/ 21 w 23"/>
                <a:gd name="T23" fmla="*/ 10 h 12"/>
                <a:gd name="T24" fmla="*/ 23 w 23"/>
                <a:gd name="T25" fmla="*/ 8 h 12"/>
                <a:gd name="T26" fmla="*/ 23 w 23"/>
                <a:gd name="T27" fmla="*/ 6 h 12"/>
                <a:gd name="T28" fmla="*/ 21 w 23"/>
                <a:gd name="T29" fmla="*/ 4 h 12"/>
                <a:gd name="T30" fmla="*/ 20 w 23"/>
                <a:gd name="T31" fmla="*/ 2 h 12"/>
                <a:gd name="T32" fmla="*/ 18 w 23"/>
                <a:gd name="T33" fmla="*/ 0 h 12"/>
                <a:gd name="T34" fmla="*/ 16 w 23"/>
                <a:gd name="T35" fmla="*/ 0 h 12"/>
                <a:gd name="T36" fmla="*/ 4 w 23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2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1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" name="Freeform 150"/>
            <p:cNvSpPr>
              <a:spLocks/>
            </p:cNvSpPr>
            <p:nvPr/>
          </p:nvSpPr>
          <p:spPr bwMode="auto">
            <a:xfrm>
              <a:off x="3626" y="2464"/>
              <a:ext cx="30" cy="6"/>
            </a:xfrm>
            <a:custGeom>
              <a:avLst/>
              <a:gdLst>
                <a:gd name="T0" fmla="*/ 4 w 58"/>
                <a:gd name="T1" fmla="*/ 0 h 12"/>
                <a:gd name="T2" fmla="*/ 2 w 58"/>
                <a:gd name="T3" fmla="*/ 2 h 12"/>
                <a:gd name="T4" fmla="*/ 0 w 58"/>
                <a:gd name="T5" fmla="*/ 4 h 12"/>
                <a:gd name="T6" fmla="*/ 0 w 58"/>
                <a:gd name="T7" fmla="*/ 6 h 12"/>
                <a:gd name="T8" fmla="*/ 0 w 58"/>
                <a:gd name="T9" fmla="*/ 8 h 12"/>
                <a:gd name="T10" fmla="*/ 0 w 58"/>
                <a:gd name="T11" fmla="*/ 10 h 12"/>
                <a:gd name="T12" fmla="*/ 2 w 58"/>
                <a:gd name="T13" fmla="*/ 12 h 12"/>
                <a:gd name="T14" fmla="*/ 4 w 58"/>
                <a:gd name="T15" fmla="*/ 12 h 12"/>
                <a:gd name="T16" fmla="*/ 6 w 58"/>
                <a:gd name="T17" fmla="*/ 12 h 12"/>
                <a:gd name="T18" fmla="*/ 52 w 58"/>
                <a:gd name="T19" fmla="*/ 12 h 12"/>
                <a:gd name="T20" fmla="*/ 54 w 58"/>
                <a:gd name="T21" fmla="*/ 12 h 12"/>
                <a:gd name="T22" fmla="*/ 56 w 58"/>
                <a:gd name="T23" fmla="*/ 10 h 12"/>
                <a:gd name="T24" fmla="*/ 58 w 58"/>
                <a:gd name="T25" fmla="*/ 8 h 12"/>
                <a:gd name="T26" fmla="*/ 58 w 58"/>
                <a:gd name="T27" fmla="*/ 6 h 12"/>
                <a:gd name="T28" fmla="*/ 56 w 58"/>
                <a:gd name="T29" fmla="*/ 4 h 12"/>
                <a:gd name="T30" fmla="*/ 54 w 58"/>
                <a:gd name="T31" fmla="*/ 2 h 12"/>
                <a:gd name="T32" fmla="*/ 52 w 58"/>
                <a:gd name="T33" fmla="*/ 0 h 12"/>
                <a:gd name="T34" fmla="*/ 50 w 58"/>
                <a:gd name="T35" fmla="*/ 0 h 12"/>
                <a:gd name="T36" fmla="*/ 4 w 58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2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52" y="12"/>
                  </a:lnTo>
                  <a:lnTo>
                    <a:pt x="54" y="12"/>
                  </a:lnTo>
                  <a:lnTo>
                    <a:pt x="56" y="10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6" y="4"/>
                  </a:lnTo>
                  <a:lnTo>
                    <a:pt x="54" y="2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" name="Freeform 151"/>
            <p:cNvSpPr>
              <a:spLocks/>
            </p:cNvSpPr>
            <p:nvPr/>
          </p:nvSpPr>
          <p:spPr bwMode="auto">
            <a:xfrm>
              <a:off x="3667" y="2464"/>
              <a:ext cx="12" cy="6"/>
            </a:xfrm>
            <a:custGeom>
              <a:avLst/>
              <a:gdLst>
                <a:gd name="T0" fmla="*/ 3 w 23"/>
                <a:gd name="T1" fmla="*/ 0 h 12"/>
                <a:gd name="T2" fmla="*/ 2 w 23"/>
                <a:gd name="T3" fmla="*/ 2 h 12"/>
                <a:gd name="T4" fmla="*/ 0 w 23"/>
                <a:gd name="T5" fmla="*/ 4 h 12"/>
                <a:gd name="T6" fmla="*/ 0 w 23"/>
                <a:gd name="T7" fmla="*/ 6 h 12"/>
                <a:gd name="T8" fmla="*/ 0 w 23"/>
                <a:gd name="T9" fmla="*/ 8 h 12"/>
                <a:gd name="T10" fmla="*/ 0 w 23"/>
                <a:gd name="T11" fmla="*/ 10 h 12"/>
                <a:gd name="T12" fmla="*/ 2 w 23"/>
                <a:gd name="T13" fmla="*/ 12 h 12"/>
                <a:gd name="T14" fmla="*/ 3 w 23"/>
                <a:gd name="T15" fmla="*/ 12 h 12"/>
                <a:gd name="T16" fmla="*/ 5 w 23"/>
                <a:gd name="T17" fmla="*/ 12 h 12"/>
                <a:gd name="T18" fmla="*/ 17 w 23"/>
                <a:gd name="T19" fmla="*/ 12 h 12"/>
                <a:gd name="T20" fmla="*/ 19 w 23"/>
                <a:gd name="T21" fmla="*/ 12 h 12"/>
                <a:gd name="T22" fmla="*/ 21 w 23"/>
                <a:gd name="T23" fmla="*/ 10 h 12"/>
                <a:gd name="T24" fmla="*/ 23 w 23"/>
                <a:gd name="T25" fmla="*/ 8 h 12"/>
                <a:gd name="T26" fmla="*/ 23 w 23"/>
                <a:gd name="T27" fmla="*/ 6 h 12"/>
                <a:gd name="T28" fmla="*/ 21 w 23"/>
                <a:gd name="T29" fmla="*/ 4 h 12"/>
                <a:gd name="T30" fmla="*/ 19 w 23"/>
                <a:gd name="T31" fmla="*/ 2 h 12"/>
                <a:gd name="T32" fmla="*/ 17 w 23"/>
                <a:gd name="T33" fmla="*/ 0 h 12"/>
                <a:gd name="T34" fmla="*/ 15 w 23"/>
                <a:gd name="T35" fmla="*/ 0 h 12"/>
                <a:gd name="T36" fmla="*/ 3 w 23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2">
                  <a:moveTo>
                    <a:pt x="3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3" y="12"/>
                  </a:lnTo>
                  <a:lnTo>
                    <a:pt x="5" y="12"/>
                  </a:lnTo>
                  <a:lnTo>
                    <a:pt x="17" y="12"/>
                  </a:lnTo>
                  <a:lnTo>
                    <a:pt x="19" y="12"/>
                  </a:lnTo>
                  <a:lnTo>
                    <a:pt x="21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52"/>
            <p:cNvSpPr>
              <a:spLocks/>
            </p:cNvSpPr>
            <p:nvPr/>
          </p:nvSpPr>
          <p:spPr bwMode="auto">
            <a:xfrm>
              <a:off x="3691" y="2464"/>
              <a:ext cx="29" cy="6"/>
            </a:xfrm>
            <a:custGeom>
              <a:avLst/>
              <a:gdLst>
                <a:gd name="T0" fmla="*/ 4 w 59"/>
                <a:gd name="T1" fmla="*/ 0 h 12"/>
                <a:gd name="T2" fmla="*/ 2 w 59"/>
                <a:gd name="T3" fmla="*/ 2 h 12"/>
                <a:gd name="T4" fmla="*/ 0 w 59"/>
                <a:gd name="T5" fmla="*/ 4 h 12"/>
                <a:gd name="T6" fmla="*/ 0 w 59"/>
                <a:gd name="T7" fmla="*/ 6 h 12"/>
                <a:gd name="T8" fmla="*/ 0 w 59"/>
                <a:gd name="T9" fmla="*/ 8 h 12"/>
                <a:gd name="T10" fmla="*/ 0 w 59"/>
                <a:gd name="T11" fmla="*/ 10 h 12"/>
                <a:gd name="T12" fmla="*/ 2 w 59"/>
                <a:gd name="T13" fmla="*/ 12 h 12"/>
                <a:gd name="T14" fmla="*/ 4 w 59"/>
                <a:gd name="T15" fmla="*/ 12 h 12"/>
                <a:gd name="T16" fmla="*/ 6 w 59"/>
                <a:gd name="T17" fmla="*/ 12 h 12"/>
                <a:gd name="T18" fmla="*/ 53 w 59"/>
                <a:gd name="T19" fmla="*/ 12 h 12"/>
                <a:gd name="T20" fmla="*/ 55 w 59"/>
                <a:gd name="T21" fmla="*/ 12 h 12"/>
                <a:gd name="T22" fmla="*/ 57 w 59"/>
                <a:gd name="T23" fmla="*/ 10 h 12"/>
                <a:gd name="T24" fmla="*/ 59 w 59"/>
                <a:gd name="T25" fmla="*/ 8 h 12"/>
                <a:gd name="T26" fmla="*/ 59 w 59"/>
                <a:gd name="T27" fmla="*/ 6 h 12"/>
                <a:gd name="T28" fmla="*/ 57 w 59"/>
                <a:gd name="T29" fmla="*/ 4 h 12"/>
                <a:gd name="T30" fmla="*/ 55 w 59"/>
                <a:gd name="T31" fmla="*/ 2 h 12"/>
                <a:gd name="T32" fmla="*/ 53 w 59"/>
                <a:gd name="T33" fmla="*/ 0 h 12"/>
                <a:gd name="T34" fmla="*/ 51 w 59"/>
                <a:gd name="T35" fmla="*/ 0 h 12"/>
                <a:gd name="T36" fmla="*/ 4 w 59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12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53" y="12"/>
                  </a:lnTo>
                  <a:lnTo>
                    <a:pt x="55" y="12"/>
                  </a:lnTo>
                  <a:lnTo>
                    <a:pt x="57" y="10"/>
                  </a:lnTo>
                  <a:lnTo>
                    <a:pt x="59" y="8"/>
                  </a:lnTo>
                  <a:lnTo>
                    <a:pt x="59" y="6"/>
                  </a:lnTo>
                  <a:lnTo>
                    <a:pt x="57" y="4"/>
                  </a:lnTo>
                  <a:lnTo>
                    <a:pt x="55" y="2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Freeform 153"/>
            <p:cNvSpPr>
              <a:spLocks/>
            </p:cNvSpPr>
            <p:nvPr/>
          </p:nvSpPr>
          <p:spPr bwMode="auto">
            <a:xfrm>
              <a:off x="3732" y="2464"/>
              <a:ext cx="11" cy="6"/>
            </a:xfrm>
            <a:custGeom>
              <a:avLst/>
              <a:gdLst>
                <a:gd name="T0" fmla="*/ 4 w 24"/>
                <a:gd name="T1" fmla="*/ 0 h 12"/>
                <a:gd name="T2" fmla="*/ 2 w 24"/>
                <a:gd name="T3" fmla="*/ 2 h 12"/>
                <a:gd name="T4" fmla="*/ 0 w 24"/>
                <a:gd name="T5" fmla="*/ 4 h 12"/>
                <a:gd name="T6" fmla="*/ 0 w 24"/>
                <a:gd name="T7" fmla="*/ 6 h 12"/>
                <a:gd name="T8" fmla="*/ 0 w 24"/>
                <a:gd name="T9" fmla="*/ 8 h 12"/>
                <a:gd name="T10" fmla="*/ 0 w 24"/>
                <a:gd name="T11" fmla="*/ 10 h 12"/>
                <a:gd name="T12" fmla="*/ 2 w 24"/>
                <a:gd name="T13" fmla="*/ 12 h 12"/>
                <a:gd name="T14" fmla="*/ 4 w 24"/>
                <a:gd name="T15" fmla="*/ 12 h 12"/>
                <a:gd name="T16" fmla="*/ 6 w 24"/>
                <a:gd name="T17" fmla="*/ 12 h 12"/>
                <a:gd name="T18" fmla="*/ 18 w 24"/>
                <a:gd name="T19" fmla="*/ 12 h 12"/>
                <a:gd name="T20" fmla="*/ 20 w 24"/>
                <a:gd name="T21" fmla="*/ 10 h 12"/>
                <a:gd name="T22" fmla="*/ 22 w 24"/>
                <a:gd name="T23" fmla="*/ 8 h 12"/>
                <a:gd name="T24" fmla="*/ 24 w 24"/>
                <a:gd name="T25" fmla="*/ 6 h 12"/>
                <a:gd name="T26" fmla="*/ 24 w 24"/>
                <a:gd name="T27" fmla="*/ 4 h 12"/>
                <a:gd name="T28" fmla="*/ 22 w 24"/>
                <a:gd name="T29" fmla="*/ 2 h 12"/>
                <a:gd name="T30" fmla="*/ 20 w 24"/>
                <a:gd name="T31" fmla="*/ 0 h 12"/>
                <a:gd name="T32" fmla="*/ 18 w 24"/>
                <a:gd name="T33" fmla="*/ 0 h 12"/>
                <a:gd name="T34" fmla="*/ 16 w 24"/>
                <a:gd name="T35" fmla="*/ 0 h 12"/>
                <a:gd name="T36" fmla="*/ 4 w 24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2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18" y="12"/>
                  </a:lnTo>
                  <a:lnTo>
                    <a:pt x="20" y="10"/>
                  </a:lnTo>
                  <a:lnTo>
                    <a:pt x="22" y="8"/>
                  </a:lnTo>
                  <a:lnTo>
                    <a:pt x="24" y="6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9" name="Freeform 154"/>
            <p:cNvSpPr>
              <a:spLocks/>
            </p:cNvSpPr>
            <p:nvPr/>
          </p:nvSpPr>
          <p:spPr bwMode="auto">
            <a:xfrm>
              <a:off x="3755" y="2464"/>
              <a:ext cx="29" cy="6"/>
            </a:xfrm>
            <a:custGeom>
              <a:avLst/>
              <a:gdLst>
                <a:gd name="T0" fmla="*/ 4 w 58"/>
                <a:gd name="T1" fmla="*/ 0 h 12"/>
                <a:gd name="T2" fmla="*/ 2 w 58"/>
                <a:gd name="T3" fmla="*/ 0 h 12"/>
                <a:gd name="T4" fmla="*/ 0 w 58"/>
                <a:gd name="T5" fmla="*/ 2 h 12"/>
                <a:gd name="T6" fmla="*/ 0 w 58"/>
                <a:gd name="T7" fmla="*/ 4 h 12"/>
                <a:gd name="T8" fmla="*/ 0 w 58"/>
                <a:gd name="T9" fmla="*/ 6 h 12"/>
                <a:gd name="T10" fmla="*/ 0 w 58"/>
                <a:gd name="T11" fmla="*/ 8 h 12"/>
                <a:gd name="T12" fmla="*/ 2 w 58"/>
                <a:gd name="T13" fmla="*/ 10 h 12"/>
                <a:gd name="T14" fmla="*/ 4 w 58"/>
                <a:gd name="T15" fmla="*/ 12 h 12"/>
                <a:gd name="T16" fmla="*/ 6 w 58"/>
                <a:gd name="T17" fmla="*/ 12 h 12"/>
                <a:gd name="T18" fmla="*/ 52 w 58"/>
                <a:gd name="T19" fmla="*/ 12 h 12"/>
                <a:gd name="T20" fmla="*/ 54 w 58"/>
                <a:gd name="T21" fmla="*/ 10 h 12"/>
                <a:gd name="T22" fmla="*/ 56 w 58"/>
                <a:gd name="T23" fmla="*/ 8 h 12"/>
                <a:gd name="T24" fmla="*/ 58 w 58"/>
                <a:gd name="T25" fmla="*/ 6 h 12"/>
                <a:gd name="T26" fmla="*/ 58 w 58"/>
                <a:gd name="T27" fmla="*/ 4 h 12"/>
                <a:gd name="T28" fmla="*/ 56 w 58"/>
                <a:gd name="T29" fmla="*/ 2 h 12"/>
                <a:gd name="T30" fmla="*/ 54 w 58"/>
                <a:gd name="T31" fmla="*/ 0 h 12"/>
                <a:gd name="T32" fmla="*/ 52 w 58"/>
                <a:gd name="T33" fmla="*/ 0 h 12"/>
                <a:gd name="T34" fmla="*/ 51 w 58"/>
                <a:gd name="T35" fmla="*/ 0 h 12"/>
                <a:gd name="T36" fmla="*/ 4 w 58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2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52" y="12"/>
                  </a:lnTo>
                  <a:lnTo>
                    <a:pt x="54" y="10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58" y="4"/>
                  </a:lnTo>
                  <a:lnTo>
                    <a:pt x="56" y="2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Freeform 155"/>
            <p:cNvSpPr>
              <a:spLocks/>
            </p:cNvSpPr>
            <p:nvPr/>
          </p:nvSpPr>
          <p:spPr bwMode="auto">
            <a:xfrm>
              <a:off x="3796" y="2464"/>
              <a:ext cx="12" cy="6"/>
            </a:xfrm>
            <a:custGeom>
              <a:avLst/>
              <a:gdLst>
                <a:gd name="T0" fmla="*/ 4 w 23"/>
                <a:gd name="T1" fmla="*/ 0 h 12"/>
                <a:gd name="T2" fmla="*/ 2 w 23"/>
                <a:gd name="T3" fmla="*/ 0 h 12"/>
                <a:gd name="T4" fmla="*/ 0 w 23"/>
                <a:gd name="T5" fmla="*/ 2 h 12"/>
                <a:gd name="T6" fmla="*/ 0 w 23"/>
                <a:gd name="T7" fmla="*/ 4 h 12"/>
                <a:gd name="T8" fmla="*/ 0 w 23"/>
                <a:gd name="T9" fmla="*/ 6 h 12"/>
                <a:gd name="T10" fmla="*/ 0 w 23"/>
                <a:gd name="T11" fmla="*/ 8 h 12"/>
                <a:gd name="T12" fmla="*/ 2 w 23"/>
                <a:gd name="T13" fmla="*/ 10 h 12"/>
                <a:gd name="T14" fmla="*/ 4 w 23"/>
                <a:gd name="T15" fmla="*/ 12 h 12"/>
                <a:gd name="T16" fmla="*/ 6 w 23"/>
                <a:gd name="T17" fmla="*/ 12 h 12"/>
                <a:gd name="T18" fmla="*/ 17 w 23"/>
                <a:gd name="T19" fmla="*/ 12 h 12"/>
                <a:gd name="T20" fmla="*/ 19 w 23"/>
                <a:gd name="T21" fmla="*/ 10 h 12"/>
                <a:gd name="T22" fmla="*/ 21 w 23"/>
                <a:gd name="T23" fmla="*/ 8 h 12"/>
                <a:gd name="T24" fmla="*/ 23 w 23"/>
                <a:gd name="T25" fmla="*/ 6 h 12"/>
                <a:gd name="T26" fmla="*/ 23 w 23"/>
                <a:gd name="T27" fmla="*/ 4 h 12"/>
                <a:gd name="T28" fmla="*/ 21 w 23"/>
                <a:gd name="T29" fmla="*/ 2 h 12"/>
                <a:gd name="T30" fmla="*/ 19 w 23"/>
                <a:gd name="T31" fmla="*/ 0 h 12"/>
                <a:gd name="T32" fmla="*/ 17 w 23"/>
                <a:gd name="T33" fmla="*/ 0 h 12"/>
                <a:gd name="T34" fmla="*/ 15 w 23"/>
                <a:gd name="T35" fmla="*/ 0 h 12"/>
                <a:gd name="T36" fmla="*/ 4 w 23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2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17" y="12"/>
                  </a:lnTo>
                  <a:lnTo>
                    <a:pt x="19" y="10"/>
                  </a:lnTo>
                  <a:lnTo>
                    <a:pt x="21" y="8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1" name="Freeform 156"/>
            <p:cNvSpPr>
              <a:spLocks/>
            </p:cNvSpPr>
            <p:nvPr/>
          </p:nvSpPr>
          <p:spPr bwMode="auto">
            <a:xfrm>
              <a:off x="3819" y="2464"/>
              <a:ext cx="29" cy="6"/>
            </a:xfrm>
            <a:custGeom>
              <a:avLst/>
              <a:gdLst>
                <a:gd name="T0" fmla="*/ 4 w 59"/>
                <a:gd name="T1" fmla="*/ 0 h 12"/>
                <a:gd name="T2" fmla="*/ 2 w 59"/>
                <a:gd name="T3" fmla="*/ 0 h 12"/>
                <a:gd name="T4" fmla="*/ 0 w 59"/>
                <a:gd name="T5" fmla="*/ 2 h 12"/>
                <a:gd name="T6" fmla="*/ 0 w 59"/>
                <a:gd name="T7" fmla="*/ 4 h 12"/>
                <a:gd name="T8" fmla="*/ 0 w 59"/>
                <a:gd name="T9" fmla="*/ 6 h 12"/>
                <a:gd name="T10" fmla="*/ 0 w 59"/>
                <a:gd name="T11" fmla="*/ 8 h 12"/>
                <a:gd name="T12" fmla="*/ 2 w 59"/>
                <a:gd name="T13" fmla="*/ 10 h 12"/>
                <a:gd name="T14" fmla="*/ 4 w 59"/>
                <a:gd name="T15" fmla="*/ 12 h 12"/>
                <a:gd name="T16" fmla="*/ 6 w 59"/>
                <a:gd name="T17" fmla="*/ 12 h 12"/>
                <a:gd name="T18" fmla="*/ 53 w 59"/>
                <a:gd name="T19" fmla="*/ 12 h 12"/>
                <a:gd name="T20" fmla="*/ 55 w 59"/>
                <a:gd name="T21" fmla="*/ 10 h 12"/>
                <a:gd name="T22" fmla="*/ 57 w 59"/>
                <a:gd name="T23" fmla="*/ 8 h 12"/>
                <a:gd name="T24" fmla="*/ 59 w 59"/>
                <a:gd name="T25" fmla="*/ 6 h 12"/>
                <a:gd name="T26" fmla="*/ 59 w 59"/>
                <a:gd name="T27" fmla="*/ 4 h 12"/>
                <a:gd name="T28" fmla="*/ 57 w 59"/>
                <a:gd name="T29" fmla="*/ 2 h 12"/>
                <a:gd name="T30" fmla="*/ 55 w 59"/>
                <a:gd name="T31" fmla="*/ 0 h 12"/>
                <a:gd name="T32" fmla="*/ 53 w 59"/>
                <a:gd name="T33" fmla="*/ 0 h 12"/>
                <a:gd name="T34" fmla="*/ 51 w 59"/>
                <a:gd name="T35" fmla="*/ 0 h 12"/>
                <a:gd name="T36" fmla="*/ 4 w 59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12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53" y="12"/>
                  </a:lnTo>
                  <a:lnTo>
                    <a:pt x="55" y="10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59" y="4"/>
                  </a:lnTo>
                  <a:lnTo>
                    <a:pt x="57" y="2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2" name="Freeform 157"/>
            <p:cNvSpPr>
              <a:spLocks/>
            </p:cNvSpPr>
            <p:nvPr/>
          </p:nvSpPr>
          <p:spPr bwMode="auto">
            <a:xfrm>
              <a:off x="3860" y="2464"/>
              <a:ext cx="12" cy="6"/>
            </a:xfrm>
            <a:custGeom>
              <a:avLst/>
              <a:gdLst>
                <a:gd name="T0" fmla="*/ 4 w 24"/>
                <a:gd name="T1" fmla="*/ 0 h 12"/>
                <a:gd name="T2" fmla="*/ 2 w 24"/>
                <a:gd name="T3" fmla="*/ 0 h 12"/>
                <a:gd name="T4" fmla="*/ 0 w 24"/>
                <a:gd name="T5" fmla="*/ 2 h 12"/>
                <a:gd name="T6" fmla="*/ 0 w 24"/>
                <a:gd name="T7" fmla="*/ 4 h 12"/>
                <a:gd name="T8" fmla="*/ 0 w 24"/>
                <a:gd name="T9" fmla="*/ 6 h 12"/>
                <a:gd name="T10" fmla="*/ 0 w 24"/>
                <a:gd name="T11" fmla="*/ 8 h 12"/>
                <a:gd name="T12" fmla="*/ 2 w 24"/>
                <a:gd name="T13" fmla="*/ 10 h 12"/>
                <a:gd name="T14" fmla="*/ 4 w 24"/>
                <a:gd name="T15" fmla="*/ 12 h 12"/>
                <a:gd name="T16" fmla="*/ 6 w 24"/>
                <a:gd name="T17" fmla="*/ 12 h 12"/>
                <a:gd name="T18" fmla="*/ 18 w 24"/>
                <a:gd name="T19" fmla="*/ 12 h 12"/>
                <a:gd name="T20" fmla="*/ 20 w 24"/>
                <a:gd name="T21" fmla="*/ 10 h 12"/>
                <a:gd name="T22" fmla="*/ 22 w 24"/>
                <a:gd name="T23" fmla="*/ 8 h 12"/>
                <a:gd name="T24" fmla="*/ 24 w 24"/>
                <a:gd name="T25" fmla="*/ 6 h 12"/>
                <a:gd name="T26" fmla="*/ 24 w 24"/>
                <a:gd name="T27" fmla="*/ 4 h 12"/>
                <a:gd name="T28" fmla="*/ 22 w 24"/>
                <a:gd name="T29" fmla="*/ 2 h 12"/>
                <a:gd name="T30" fmla="*/ 20 w 24"/>
                <a:gd name="T31" fmla="*/ 0 h 12"/>
                <a:gd name="T32" fmla="*/ 18 w 24"/>
                <a:gd name="T33" fmla="*/ 0 h 12"/>
                <a:gd name="T34" fmla="*/ 16 w 24"/>
                <a:gd name="T35" fmla="*/ 0 h 12"/>
                <a:gd name="T36" fmla="*/ 4 w 24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2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18" y="12"/>
                  </a:lnTo>
                  <a:lnTo>
                    <a:pt x="20" y="10"/>
                  </a:lnTo>
                  <a:lnTo>
                    <a:pt x="22" y="8"/>
                  </a:lnTo>
                  <a:lnTo>
                    <a:pt x="24" y="6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3" name="Freeform 158"/>
            <p:cNvSpPr>
              <a:spLocks/>
            </p:cNvSpPr>
            <p:nvPr/>
          </p:nvSpPr>
          <p:spPr bwMode="auto">
            <a:xfrm>
              <a:off x="3883" y="2464"/>
              <a:ext cx="30" cy="6"/>
            </a:xfrm>
            <a:custGeom>
              <a:avLst/>
              <a:gdLst>
                <a:gd name="T0" fmla="*/ 4 w 58"/>
                <a:gd name="T1" fmla="*/ 0 h 12"/>
                <a:gd name="T2" fmla="*/ 2 w 58"/>
                <a:gd name="T3" fmla="*/ 0 h 12"/>
                <a:gd name="T4" fmla="*/ 0 w 58"/>
                <a:gd name="T5" fmla="*/ 2 h 12"/>
                <a:gd name="T6" fmla="*/ 0 w 58"/>
                <a:gd name="T7" fmla="*/ 4 h 12"/>
                <a:gd name="T8" fmla="*/ 0 w 58"/>
                <a:gd name="T9" fmla="*/ 6 h 12"/>
                <a:gd name="T10" fmla="*/ 0 w 58"/>
                <a:gd name="T11" fmla="*/ 8 h 12"/>
                <a:gd name="T12" fmla="*/ 2 w 58"/>
                <a:gd name="T13" fmla="*/ 10 h 12"/>
                <a:gd name="T14" fmla="*/ 4 w 58"/>
                <a:gd name="T15" fmla="*/ 12 h 12"/>
                <a:gd name="T16" fmla="*/ 6 w 58"/>
                <a:gd name="T17" fmla="*/ 12 h 12"/>
                <a:gd name="T18" fmla="*/ 53 w 58"/>
                <a:gd name="T19" fmla="*/ 12 h 12"/>
                <a:gd name="T20" fmla="*/ 55 w 58"/>
                <a:gd name="T21" fmla="*/ 10 h 12"/>
                <a:gd name="T22" fmla="*/ 56 w 58"/>
                <a:gd name="T23" fmla="*/ 8 h 12"/>
                <a:gd name="T24" fmla="*/ 58 w 58"/>
                <a:gd name="T25" fmla="*/ 6 h 12"/>
                <a:gd name="T26" fmla="*/ 58 w 58"/>
                <a:gd name="T27" fmla="*/ 4 h 12"/>
                <a:gd name="T28" fmla="*/ 56 w 58"/>
                <a:gd name="T29" fmla="*/ 2 h 12"/>
                <a:gd name="T30" fmla="*/ 55 w 58"/>
                <a:gd name="T31" fmla="*/ 0 h 12"/>
                <a:gd name="T32" fmla="*/ 53 w 58"/>
                <a:gd name="T33" fmla="*/ 0 h 12"/>
                <a:gd name="T34" fmla="*/ 51 w 58"/>
                <a:gd name="T35" fmla="*/ 0 h 12"/>
                <a:gd name="T36" fmla="*/ 4 w 58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2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53" y="12"/>
                  </a:lnTo>
                  <a:lnTo>
                    <a:pt x="55" y="10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58" y="4"/>
                  </a:lnTo>
                  <a:lnTo>
                    <a:pt x="56" y="2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4" name="Freeform 159"/>
            <p:cNvSpPr>
              <a:spLocks/>
            </p:cNvSpPr>
            <p:nvPr/>
          </p:nvSpPr>
          <p:spPr bwMode="auto">
            <a:xfrm>
              <a:off x="3924" y="2464"/>
              <a:ext cx="12" cy="6"/>
            </a:xfrm>
            <a:custGeom>
              <a:avLst/>
              <a:gdLst>
                <a:gd name="T0" fmla="*/ 4 w 23"/>
                <a:gd name="T1" fmla="*/ 0 h 12"/>
                <a:gd name="T2" fmla="*/ 2 w 23"/>
                <a:gd name="T3" fmla="*/ 0 h 12"/>
                <a:gd name="T4" fmla="*/ 0 w 23"/>
                <a:gd name="T5" fmla="*/ 2 h 12"/>
                <a:gd name="T6" fmla="*/ 0 w 23"/>
                <a:gd name="T7" fmla="*/ 4 h 12"/>
                <a:gd name="T8" fmla="*/ 0 w 23"/>
                <a:gd name="T9" fmla="*/ 6 h 12"/>
                <a:gd name="T10" fmla="*/ 0 w 23"/>
                <a:gd name="T11" fmla="*/ 8 h 12"/>
                <a:gd name="T12" fmla="*/ 2 w 23"/>
                <a:gd name="T13" fmla="*/ 10 h 12"/>
                <a:gd name="T14" fmla="*/ 4 w 23"/>
                <a:gd name="T15" fmla="*/ 12 h 12"/>
                <a:gd name="T16" fmla="*/ 6 w 23"/>
                <a:gd name="T17" fmla="*/ 12 h 12"/>
                <a:gd name="T18" fmla="*/ 17 w 23"/>
                <a:gd name="T19" fmla="*/ 12 h 12"/>
                <a:gd name="T20" fmla="*/ 19 w 23"/>
                <a:gd name="T21" fmla="*/ 10 h 12"/>
                <a:gd name="T22" fmla="*/ 21 w 23"/>
                <a:gd name="T23" fmla="*/ 8 h 12"/>
                <a:gd name="T24" fmla="*/ 23 w 23"/>
                <a:gd name="T25" fmla="*/ 6 h 12"/>
                <a:gd name="T26" fmla="*/ 23 w 23"/>
                <a:gd name="T27" fmla="*/ 4 h 12"/>
                <a:gd name="T28" fmla="*/ 21 w 23"/>
                <a:gd name="T29" fmla="*/ 2 h 12"/>
                <a:gd name="T30" fmla="*/ 19 w 23"/>
                <a:gd name="T31" fmla="*/ 0 h 12"/>
                <a:gd name="T32" fmla="*/ 17 w 23"/>
                <a:gd name="T33" fmla="*/ 0 h 12"/>
                <a:gd name="T34" fmla="*/ 15 w 23"/>
                <a:gd name="T35" fmla="*/ 0 h 12"/>
                <a:gd name="T36" fmla="*/ 4 w 23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2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17" y="12"/>
                  </a:lnTo>
                  <a:lnTo>
                    <a:pt x="19" y="10"/>
                  </a:lnTo>
                  <a:lnTo>
                    <a:pt x="21" y="8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5" name="Freeform 160"/>
            <p:cNvSpPr>
              <a:spLocks/>
            </p:cNvSpPr>
            <p:nvPr/>
          </p:nvSpPr>
          <p:spPr bwMode="auto">
            <a:xfrm>
              <a:off x="3948" y="2464"/>
              <a:ext cx="29" cy="6"/>
            </a:xfrm>
            <a:custGeom>
              <a:avLst/>
              <a:gdLst>
                <a:gd name="T0" fmla="*/ 3 w 58"/>
                <a:gd name="T1" fmla="*/ 0 h 12"/>
                <a:gd name="T2" fmla="*/ 1 w 58"/>
                <a:gd name="T3" fmla="*/ 0 h 12"/>
                <a:gd name="T4" fmla="*/ 0 w 58"/>
                <a:gd name="T5" fmla="*/ 2 h 12"/>
                <a:gd name="T6" fmla="*/ 0 w 58"/>
                <a:gd name="T7" fmla="*/ 4 h 12"/>
                <a:gd name="T8" fmla="*/ 0 w 58"/>
                <a:gd name="T9" fmla="*/ 6 h 12"/>
                <a:gd name="T10" fmla="*/ 0 w 58"/>
                <a:gd name="T11" fmla="*/ 8 h 12"/>
                <a:gd name="T12" fmla="*/ 1 w 58"/>
                <a:gd name="T13" fmla="*/ 10 h 12"/>
                <a:gd name="T14" fmla="*/ 3 w 58"/>
                <a:gd name="T15" fmla="*/ 12 h 12"/>
                <a:gd name="T16" fmla="*/ 5 w 58"/>
                <a:gd name="T17" fmla="*/ 12 h 12"/>
                <a:gd name="T18" fmla="*/ 52 w 58"/>
                <a:gd name="T19" fmla="*/ 12 h 12"/>
                <a:gd name="T20" fmla="*/ 54 w 58"/>
                <a:gd name="T21" fmla="*/ 10 h 12"/>
                <a:gd name="T22" fmla="*/ 56 w 58"/>
                <a:gd name="T23" fmla="*/ 8 h 12"/>
                <a:gd name="T24" fmla="*/ 58 w 58"/>
                <a:gd name="T25" fmla="*/ 6 h 12"/>
                <a:gd name="T26" fmla="*/ 58 w 58"/>
                <a:gd name="T27" fmla="*/ 4 h 12"/>
                <a:gd name="T28" fmla="*/ 56 w 58"/>
                <a:gd name="T29" fmla="*/ 2 h 12"/>
                <a:gd name="T30" fmla="*/ 54 w 58"/>
                <a:gd name="T31" fmla="*/ 0 h 12"/>
                <a:gd name="T32" fmla="*/ 52 w 58"/>
                <a:gd name="T33" fmla="*/ 0 h 12"/>
                <a:gd name="T34" fmla="*/ 50 w 58"/>
                <a:gd name="T35" fmla="*/ 0 h 12"/>
                <a:gd name="T36" fmla="*/ 3 w 58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2">
                  <a:moveTo>
                    <a:pt x="3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1" y="10"/>
                  </a:lnTo>
                  <a:lnTo>
                    <a:pt x="3" y="12"/>
                  </a:lnTo>
                  <a:lnTo>
                    <a:pt x="5" y="12"/>
                  </a:lnTo>
                  <a:lnTo>
                    <a:pt x="52" y="12"/>
                  </a:lnTo>
                  <a:lnTo>
                    <a:pt x="54" y="10"/>
                  </a:lnTo>
                  <a:lnTo>
                    <a:pt x="56" y="8"/>
                  </a:lnTo>
                  <a:lnTo>
                    <a:pt x="58" y="6"/>
                  </a:lnTo>
                  <a:lnTo>
                    <a:pt x="58" y="4"/>
                  </a:lnTo>
                  <a:lnTo>
                    <a:pt x="56" y="2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6" name="Freeform 161"/>
            <p:cNvSpPr>
              <a:spLocks/>
            </p:cNvSpPr>
            <p:nvPr/>
          </p:nvSpPr>
          <p:spPr bwMode="auto">
            <a:xfrm>
              <a:off x="3989" y="2464"/>
              <a:ext cx="11" cy="6"/>
            </a:xfrm>
            <a:custGeom>
              <a:avLst/>
              <a:gdLst>
                <a:gd name="T0" fmla="*/ 4 w 24"/>
                <a:gd name="T1" fmla="*/ 0 h 12"/>
                <a:gd name="T2" fmla="*/ 2 w 24"/>
                <a:gd name="T3" fmla="*/ 0 h 12"/>
                <a:gd name="T4" fmla="*/ 0 w 24"/>
                <a:gd name="T5" fmla="*/ 2 h 12"/>
                <a:gd name="T6" fmla="*/ 0 w 24"/>
                <a:gd name="T7" fmla="*/ 4 h 12"/>
                <a:gd name="T8" fmla="*/ 0 w 24"/>
                <a:gd name="T9" fmla="*/ 6 h 12"/>
                <a:gd name="T10" fmla="*/ 0 w 24"/>
                <a:gd name="T11" fmla="*/ 8 h 12"/>
                <a:gd name="T12" fmla="*/ 2 w 24"/>
                <a:gd name="T13" fmla="*/ 10 h 12"/>
                <a:gd name="T14" fmla="*/ 4 w 24"/>
                <a:gd name="T15" fmla="*/ 12 h 12"/>
                <a:gd name="T16" fmla="*/ 6 w 24"/>
                <a:gd name="T17" fmla="*/ 12 h 12"/>
                <a:gd name="T18" fmla="*/ 18 w 24"/>
                <a:gd name="T19" fmla="*/ 12 h 12"/>
                <a:gd name="T20" fmla="*/ 20 w 24"/>
                <a:gd name="T21" fmla="*/ 10 h 12"/>
                <a:gd name="T22" fmla="*/ 22 w 24"/>
                <a:gd name="T23" fmla="*/ 8 h 12"/>
                <a:gd name="T24" fmla="*/ 24 w 24"/>
                <a:gd name="T25" fmla="*/ 6 h 12"/>
                <a:gd name="T26" fmla="*/ 24 w 24"/>
                <a:gd name="T27" fmla="*/ 4 h 12"/>
                <a:gd name="T28" fmla="*/ 22 w 24"/>
                <a:gd name="T29" fmla="*/ 2 h 12"/>
                <a:gd name="T30" fmla="*/ 20 w 24"/>
                <a:gd name="T31" fmla="*/ 0 h 12"/>
                <a:gd name="T32" fmla="*/ 18 w 24"/>
                <a:gd name="T33" fmla="*/ 0 h 12"/>
                <a:gd name="T34" fmla="*/ 16 w 24"/>
                <a:gd name="T35" fmla="*/ 0 h 12"/>
                <a:gd name="T36" fmla="*/ 4 w 24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2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18" y="12"/>
                  </a:lnTo>
                  <a:lnTo>
                    <a:pt x="20" y="10"/>
                  </a:lnTo>
                  <a:lnTo>
                    <a:pt x="22" y="8"/>
                  </a:lnTo>
                  <a:lnTo>
                    <a:pt x="24" y="6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7" name="Freeform 162"/>
            <p:cNvSpPr>
              <a:spLocks/>
            </p:cNvSpPr>
            <p:nvPr/>
          </p:nvSpPr>
          <p:spPr bwMode="auto">
            <a:xfrm>
              <a:off x="4012" y="2464"/>
              <a:ext cx="29" cy="6"/>
            </a:xfrm>
            <a:custGeom>
              <a:avLst/>
              <a:gdLst>
                <a:gd name="T0" fmla="*/ 4 w 58"/>
                <a:gd name="T1" fmla="*/ 0 h 12"/>
                <a:gd name="T2" fmla="*/ 2 w 58"/>
                <a:gd name="T3" fmla="*/ 0 h 12"/>
                <a:gd name="T4" fmla="*/ 0 w 58"/>
                <a:gd name="T5" fmla="*/ 2 h 12"/>
                <a:gd name="T6" fmla="*/ 0 w 58"/>
                <a:gd name="T7" fmla="*/ 4 h 12"/>
                <a:gd name="T8" fmla="*/ 0 w 58"/>
                <a:gd name="T9" fmla="*/ 6 h 12"/>
                <a:gd name="T10" fmla="*/ 0 w 58"/>
                <a:gd name="T11" fmla="*/ 8 h 12"/>
                <a:gd name="T12" fmla="*/ 2 w 58"/>
                <a:gd name="T13" fmla="*/ 10 h 12"/>
                <a:gd name="T14" fmla="*/ 4 w 58"/>
                <a:gd name="T15" fmla="*/ 12 h 12"/>
                <a:gd name="T16" fmla="*/ 6 w 58"/>
                <a:gd name="T17" fmla="*/ 12 h 12"/>
                <a:gd name="T18" fmla="*/ 53 w 58"/>
                <a:gd name="T19" fmla="*/ 12 h 12"/>
                <a:gd name="T20" fmla="*/ 55 w 58"/>
                <a:gd name="T21" fmla="*/ 10 h 12"/>
                <a:gd name="T22" fmla="*/ 57 w 58"/>
                <a:gd name="T23" fmla="*/ 8 h 12"/>
                <a:gd name="T24" fmla="*/ 58 w 58"/>
                <a:gd name="T25" fmla="*/ 6 h 12"/>
                <a:gd name="T26" fmla="*/ 58 w 58"/>
                <a:gd name="T27" fmla="*/ 4 h 12"/>
                <a:gd name="T28" fmla="*/ 57 w 58"/>
                <a:gd name="T29" fmla="*/ 2 h 12"/>
                <a:gd name="T30" fmla="*/ 55 w 58"/>
                <a:gd name="T31" fmla="*/ 0 h 12"/>
                <a:gd name="T32" fmla="*/ 53 w 58"/>
                <a:gd name="T33" fmla="*/ 0 h 12"/>
                <a:gd name="T34" fmla="*/ 51 w 58"/>
                <a:gd name="T35" fmla="*/ 0 h 12"/>
                <a:gd name="T36" fmla="*/ 4 w 58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2">
                  <a:moveTo>
                    <a:pt x="4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53" y="12"/>
                  </a:lnTo>
                  <a:lnTo>
                    <a:pt x="55" y="10"/>
                  </a:lnTo>
                  <a:lnTo>
                    <a:pt x="57" y="8"/>
                  </a:lnTo>
                  <a:lnTo>
                    <a:pt x="58" y="6"/>
                  </a:lnTo>
                  <a:lnTo>
                    <a:pt x="58" y="4"/>
                  </a:lnTo>
                  <a:lnTo>
                    <a:pt x="57" y="2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8" name="Freeform 163"/>
            <p:cNvSpPr>
              <a:spLocks/>
            </p:cNvSpPr>
            <p:nvPr/>
          </p:nvSpPr>
          <p:spPr bwMode="auto">
            <a:xfrm>
              <a:off x="4053" y="2463"/>
              <a:ext cx="12" cy="6"/>
            </a:xfrm>
            <a:custGeom>
              <a:avLst/>
              <a:gdLst>
                <a:gd name="T0" fmla="*/ 4 w 23"/>
                <a:gd name="T1" fmla="*/ 0 h 12"/>
                <a:gd name="T2" fmla="*/ 2 w 23"/>
                <a:gd name="T3" fmla="*/ 2 h 12"/>
                <a:gd name="T4" fmla="*/ 0 w 23"/>
                <a:gd name="T5" fmla="*/ 4 h 12"/>
                <a:gd name="T6" fmla="*/ 0 w 23"/>
                <a:gd name="T7" fmla="*/ 6 h 12"/>
                <a:gd name="T8" fmla="*/ 0 w 23"/>
                <a:gd name="T9" fmla="*/ 8 h 12"/>
                <a:gd name="T10" fmla="*/ 0 w 23"/>
                <a:gd name="T11" fmla="*/ 10 h 12"/>
                <a:gd name="T12" fmla="*/ 2 w 23"/>
                <a:gd name="T13" fmla="*/ 12 h 12"/>
                <a:gd name="T14" fmla="*/ 4 w 23"/>
                <a:gd name="T15" fmla="*/ 12 h 12"/>
                <a:gd name="T16" fmla="*/ 6 w 23"/>
                <a:gd name="T17" fmla="*/ 12 h 12"/>
                <a:gd name="T18" fmla="*/ 17 w 23"/>
                <a:gd name="T19" fmla="*/ 12 h 12"/>
                <a:gd name="T20" fmla="*/ 19 w 23"/>
                <a:gd name="T21" fmla="*/ 12 h 12"/>
                <a:gd name="T22" fmla="*/ 21 w 23"/>
                <a:gd name="T23" fmla="*/ 10 h 12"/>
                <a:gd name="T24" fmla="*/ 23 w 23"/>
                <a:gd name="T25" fmla="*/ 8 h 12"/>
                <a:gd name="T26" fmla="*/ 23 w 23"/>
                <a:gd name="T27" fmla="*/ 6 h 12"/>
                <a:gd name="T28" fmla="*/ 21 w 23"/>
                <a:gd name="T29" fmla="*/ 4 h 12"/>
                <a:gd name="T30" fmla="*/ 19 w 23"/>
                <a:gd name="T31" fmla="*/ 2 h 12"/>
                <a:gd name="T32" fmla="*/ 17 w 23"/>
                <a:gd name="T33" fmla="*/ 0 h 12"/>
                <a:gd name="T34" fmla="*/ 15 w 23"/>
                <a:gd name="T35" fmla="*/ 0 h 12"/>
                <a:gd name="T36" fmla="*/ 4 w 23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2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17" y="12"/>
                  </a:lnTo>
                  <a:lnTo>
                    <a:pt x="19" y="12"/>
                  </a:lnTo>
                  <a:lnTo>
                    <a:pt x="21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9" name="Freeform 164"/>
            <p:cNvSpPr>
              <a:spLocks/>
            </p:cNvSpPr>
            <p:nvPr/>
          </p:nvSpPr>
          <p:spPr bwMode="auto">
            <a:xfrm>
              <a:off x="4076" y="2463"/>
              <a:ext cx="30" cy="6"/>
            </a:xfrm>
            <a:custGeom>
              <a:avLst/>
              <a:gdLst>
                <a:gd name="T0" fmla="*/ 3 w 58"/>
                <a:gd name="T1" fmla="*/ 0 h 12"/>
                <a:gd name="T2" fmla="*/ 2 w 58"/>
                <a:gd name="T3" fmla="*/ 2 h 12"/>
                <a:gd name="T4" fmla="*/ 0 w 58"/>
                <a:gd name="T5" fmla="*/ 4 h 12"/>
                <a:gd name="T6" fmla="*/ 0 w 58"/>
                <a:gd name="T7" fmla="*/ 6 h 12"/>
                <a:gd name="T8" fmla="*/ 0 w 58"/>
                <a:gd name="T9" fmla="*/ 8 h 12"/>
                <a:gd name="T10" fmla="*/ 0 w 58"/>
                <a:gd name="T11" fmla="*/ 10 h 12"/>
                <a:gd name="T12" fmla="*/ 2 w 58"/>
                <a:gd name="T13" fmla="*/ 12 h 12"/>
                <a:gd name="T14" fmla="*/ 3 w 58"/>
                <a:gd name="T15" fmla="*/ 12 h 12"/>
                <a:gd name="T16" fmla="*/ 5 w 58"/>
                <a:gd name="T17" fmla="*/ 12 h 12"/>
                <a:gd name="T18" fmla="*/ 52 w 58"/>
                <a:gd name="T19" fmla="*/ 12 h 12"/>
                <a:gd name="T20" fmla="*/ 54 w 58"/>
                <a:gd name="T21" fmla="*/ 12 h 12"/>
                <a:gd name="T22" fmla="*/ 56 w 58"/>
                <a:gd name="T23" fmla="*/ 10 h 12"/>
                <a:gd name="T24" fmla="*/ 58 w 58"/>
                <a:gd name="T25" fmla="*/ 8 h 12"/>
                <a:gd name="T26" fmla="*/ 58 w 58"/>
                <a:gd name="T27" fmla="*/ 6 h 12"/>
                <a:gd name="T28" fmla="*/ 56 w 58"/>
                <a:gd name="T29" fmla="*/ 4 h 12"/>
                <a:gd name="T30" fmla="*/ 54 w 58"/>
                <a:gd name="T31" fmla="*/ 2 h 12"/>
                <a:gd name="T32" fmla="*/ 52 w 58"/>
                <a:gd name="T33" fmla="*/ 0 h 12"/>
                <a:gd name="T34" fmla="*/ 50 w 58"/>
                <a:gd name="T35" fmla="*/ 0 h 12"/>
                <a:gd name="T36" fmla="*/ 3 w 58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2">
                  <a:moveTo>
                    <a:pt x="3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3" y="12"/>
                  </a:lnTo>
                  <a:lnTo>
                    <a:pt x="5" y="12"/>
                  </a:lnTo>
                  <a:lnTo>
                    <a:pt x="52" y="12"/>
                  </a:lnTo>
                  <a:lnTo>
                    <a:pt x="54" y="12"/>
                  </a:lnTo>
                  <a:lnTo>
                    <a:pt x="56" y="10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6" y="4"/>
                  </a:lnTo>
                  <a:lnTo>
                    <a:pt x="54" y="2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0" name="Freeform 165"/>
            <p:cNvSpPr>
              <a:spLocks/>
            </p:cNvSpPr>
            <p:nvPr/>
          </p:nvSpPr>
          <p:spPr bwMode="auto">
            <a:xfrm>
              <a:off x="4117" y="2463"/>
              <a:ext cx="12" cy="6"/>
            </a:xfrm>
            <a:custGeom>
              <a:avLst/>
              <a:gdLst>
                <a:gd name="T0" fmla="*/ 4 w 24"/>
                <a:gd name="T1" fmla="*/ 0 h 12"/>
                <a:gd name="T2" fmla="*/ 2 w 24"/>
                <a:gd name="T3" fmla="*/ 2 h 12"/>
                <a:gd name="T4" fmla="*/ 0 w 24"/>
                <a:gd name="T5" fmla="*/ 4 h 12"/>
                <a:gd name="T6" fmla="*/ 0 w 24"/>
                <a:gd name="T7" fmla="*/ 6 h 12"/>
                <a:gd name="T8" fmla="*/ 0 w 24"/>
                <a:gd name="T9" fmla="*/ 8 h 12"/>
                <a:gd name="T10" fmla="*/ 0 w 24"/>
                <a:gd name="T11" fmla="*/ 10 h 12"/>
                <a:gd name="T12" fmla="*/ 2 w 24"/>
                <a:gd name="T13" fmla="*/ 12 h 12"/>
                <a:gd name="T14" fmla="*/ 4 w 24"/>
                <a:gd name="T15" fmla="*/ 12 h 12"/>
                <a:gd name="T16" fmla="*/ 6 w 24"/>
                <a:gd name="T17" fmla="*/ 12 h 12"/>
                <a:gd name="T18" fmla="*/ 18 w 24"/>
                <a:gd name="T19" fmla="*/ 12 h 12"/>
                <a:gd name="T20" fmla="*/ 20 w 24"/>
                <a:gd name="T21" fmla="*/ 12 h 12"/>
                <a:gd name="T22" fmla="*/ 22 w 24"/>
                <a:gd name="T23" fmla="*/ 10 h 12"/>
                <a:gd name="T24" fmla="*/ 24 w 24"/>
                <a:gd name="T25" fmla="*/ 8 h 12"/>
                <a:gd name="T26" fmla="*/ 24 w 24"/>
                <a:gd name="T27" fmla="*/ 6 h 12"/>
                <a:gd name="T28" fmla="*/ 22 w 24"/>
                <a:gd name="T29" fmla="*/ 4 h 12"/>
                <a:gd name="T30" fmla="*/ 20 w 24"/>
                <a:gd name="T31" fmla="*/ 2 h 12"/>
                <a:gd name="T32" fmla="*/ 18 w 24"/>
                <a:gd name="T33" fmla="*/ 0 h 12"/>
                <a:gd name="T34" fmla="*/ 16 w 24"/>
                <a:gd name="T35" fmla="*/ 0 h 12"/>
                <a:gd name="T36" fmla="*/ 4 w 24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2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1" name="Freeform 166"/>
            <p:cNvSpPr>
              <a:spLocks/>
            </p:cNvSpPr>
            <p:nvPr/>
          </p:nvSpPr>
          <p:spPr bwMode="auto">
            <a:xfrm>
              <a:off x="4141" y="2463"/>
              <a:ext cx="29" cy="6"/>
            </a:xfrm>
            <a:custGeom>
              <a:avLst/>
              <a:gdLst>
                <a:gd name="T0" fmla="*/ 4 w 59"/>
                <a:gd name="T1" fmla="*/ 0 h 12"/>
                <a:gd name="T2" fmla="*/ 2 w 59"/>
                <a:gd name="T3" fmla="*/ 2 h 12"/>
                <a:gd name="T4" fmla="*/ 0 w 59"/>
                <a:gd name="T5" fmla="*/ 4 h 12"/>
                <a:gd name="T6" fmla="*/ 0 w 59"/>
                <a:gd name="T7" fmla="*/ 6 h 12"/>
                <a:gd name="T8" fmla="*/ 0 w 59"/>
                <a:gd name="T9" fmla="*/ 8 h 12"/>
                <a:gd name="T10" fmla="*/ 0 w 59"/>
                <a:gd name="T11" fmla="*/ 10 h 12"/>
                <a:gd name="T12" fmla="*/ 2 w 59"/>
                <a:gd name="T13" fmla="*/ 12 h 12"/>
                <a:gd name="T14" fmla="*/ 4 w 59"/>
                <a:gd name="T15" fmla="*/ 12 h 12"/>
                <a:gd name="T16" fmla="*/ 6 w 59"/>
                <a:gd name="T17" fmla="*/ 12 h 12"/>
                <a:gd name="T18" fmla="*/ 53 w 59"/>
                <a:gd name="T19" fmla="*/ 12 h 12"/>
                <a:gd name="T20" fmla="*/ 55 w 59"/>
                <a:gd name="T21" fmla="*/ 12 h 12"/>
                <a:gd name="T22" fmla="*/ 57 w 59"/>
                <a:gd name="T23" fmla="*/ 10 h 12"/>
                <a:gd name="T24" fmla="*/ 59 w 59"/>
                <a:gd name="T25" fmla="*/ 8 h 12"/>
                <a:gd name="T26" fmla="*/ 59 w 59"/>
                <a:gd name="T27" fmla="*/ 6 h 12"/>
                <a:gd name="T28" fmla="*/ 57 w 59"/>
                <a:gd name="T29" fmla="*/ 4 h 12"/>
                <a:gd name="T30" fmla="*/ 55 w 59"/>
                <a:gd name="T31" fmla="*/ 2 h 12"/>
                <a:gd name="T32" fmla="*/ 53 w 59"/>
                <a:gd name="T33" fmla="*/ 0 h 12"/>
                <a:gd name="T34" fmla="*/ 51 w 59"/>
                <a:gd name="T35" fmla="*/ 0 h 12"/>
                <a:gd name="T36" fmla="*/ 4 w 59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12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53" y="12"/>
                  </a:lnTo>
                  <a:lnTo>
                    <a:pt x="55" y="12"/>
                  </a:lnTo>
                  <a:lnTo>
                    <a:pt x="57" y="10"/>
                  </a:lnTo>
                  <a:lnTo>
                    <a:pt x="59" y="8"/>
                  </a:lnTo>
                  <a:lnTo>
                    <a:pt x="59" y="6"/>
                  </a:lnTo>
                  <a:lnTo>
                    <a:pt x="57" y="4"/>
                  </a:lnTo>
                  <a:lnTo>
                    <a:pt x="55" y="2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2" name="Freeform 167"/>
            <p:cNvSpPr>
              <a:spLocks/>
            </p:cNvSpPr>
            <p:nvPr/>
          </p:nvSpPr>
          <p:spPr bwMode="auto">
            <a:xfrm>
              <a:off x="4181" y="2463"/>
              <a:ext cx="12" cy="6"/>
            </a:xfrm>
            <a:custGeom>
              <a:avLst/>
              <a:gdLst>
                <a:gd name="T0" fmla="*/ 4 w 23"/>
                <a:gd name="T1" fmla="*/ 0 h 12"/>
                <a:gd name="T2" fmla="*/ 2 w 23"/>
                <a:gd name="T3" fmla="*/ 2 h 12"/>
                <a:gd name="T4" fmla="*/ 0 w 23"/>
                <a:gd name="T5" fmla="*/ 4 h 12"/>
                <a:gd name="T6" fmla="*/ 0 w 23"/>
                <a:gd name="T7" fmla="*/ 6 h 12"/>
                <a:gd name="T8" fmla="*/ 0 w 23"/>
                <a:gd name="T9" fmla="*/ 8 h 12"/>
                <a:gd name="T10" fmla="*/ 0 w 23"/>
                <a:gd name="T11" fmla="*/ 10 h 12"/>
                <a:gd name="T12" fmla="*/ 2 w 23"/>
                <a:gd name="T13" fmla="*/ 12 h 12"/>
                <a:gd name="T14" fmla="*/ 4 w 23"/>
                <a:gd name="T15" fmla="*/ 12 h 12"/>
                <a:gd name="T16" fmla="*/ 6 w 23"/>
                <a:gd name="T17" fmla="*/ 12 h 12"/>
                <a:gd name="T18" fmla="*/ 17 w 23"/>
                <a:gd name="T19" fmla="*/ 12 h 12"/>
                <a:gd name="T20" fmla="*/ 19 w 23"/>
                <a:gd name="T21" fmla="*/ 12 h 12"/>
                <a:gd name="T22" fmla="*/ 21 w 23"/>
                <a:gd name="T23" fmla="*/ 10 h 12"/>
                <a:gd name="T24" fmla="*/ 23 w 23"/>
                <a:gd name="T25" fmla="*/ 8 h 12"/>
                <a:gd name="T26" fmla="*/ 23 w 23"/>
                <a:gd name="T27" fmla="*/ 6 h 12"/>
                <a:gd name="T28" fmla="*/ 21 w 23"/>
                <a:gd name="T29" fmla="*/ 4 h 12"/>
                <a:gd name="T30" fmla="*/ 19 w 23"/>
                <a:gd name="T31" fmla="*/ 2 h 12"/>
                <a:gd name="T32" fmla="*/ 17 w 23"/>
                <a:gd name="T33" fmla="*/ 0 h 12"/>
                <a:gd name="T34" fmla="*/ 16 w 23"/>
                <a:gd name="T35" fmla="*/ 0 h 12"/>
                <a:gd name="T36" fmla="*/ 4 w 23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2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17" y="12"/>
                  </a:lnTo>
                  <a:lnTo>
                    <a:pt x="19" y="12"/>
                  </a:lnTo>
                  <a:lnTo>
                    <a:pt x="21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3" name="Freeform 168"/>
            <p:cNvSpPr>
              <a:spLocks/>
            </p:cNvSpPr>
            <p:nvPr/>
          </p:nvSpPr>
          <p:spPr bwMode="auto">
            <a:xfrm>
              <a:off x="4205" y="2463"/>
              <a:ext cx="29" cy="6"/>
            </a:xfrm>
            <a:custGeom>
              <a:avLst/>
              <a:gdLst>
                <a:gd name="T0" fmla="*/ 4 w 58"/>
                <a:gd name="T1" fmla="*/ 0 h 12"/>
                <a:gd name="T2" fmla="*/ 2 w 58"/>
                <a:gd name="T3" fmla="*/ 2 h 12"/>
                <a:gd name="T4" fmla="*/ 0 w 58"/>
                <a:gd name="T5" fmla="*/ 4 h 12"/>
                <a:gd name="T6" fmla="*/ 0 w 58"/>
                <a:gd name="T7" fmla="*/ 6 h 12"/>
                <a:gd name="T8" fmla="*/ 0 w 58"/>
                <a:gd name="T9" fmla="*/ 8 h 12"/>
                <a:gd name="T10" fmla="*/ 0 w 58"/>
                <a:gd name="T11" fmla="*/ 10 h 12"/>
                <a:gd name="T12" fmla="*/ 2 w 58"/>
                <a:gd name="T13" fmla="*/ 12 h 12"/>
                <a:gd name="T14" fmla="*/ 4 w 58"/>
                <a:gd name="T15" fmla="*/ 12 h 12"/>
                <a:gd name="T16" fmla="*/ 6 w 58"/>
                <a:gd name="T17" fmla="*/ 12 h 12"/>
                <a:gd name="T18" fmla="*/ 52 w 58"/>
                <a:gd name="T19" fmla="*/ 12 h 12"/>
                <a:gd name="T20" fmla="*/ 54 w 58"/>
                <a:gd name="T21" fmla="*/ 12 h 12"/>
                <a:gd name="T22" fmla="*/ 56 w 58"/>
                <a:gd name="T23" fmla="*/ 10 h 12"/>
                <a:gd name="T24" fmla="*/ 58 w 58"/>
                <a:gd name="T25" fmla="*/ 8 h 12"/>
                <a:gd name="T26" fmla="*/ 58 w 58"/>
                <a:gd name="T27" fmla="*/ 6 h 12"/>
                <a:gd name="T28" fmla="*/ 56 w 58"/>
                <a:gd name="T29" fmla="*/ 4 h 12"/>
                <a:gd name="T30" fmla="*/ 54 w 58"/>
                <a:gd name="T31" fmla="*/ 2 h 12"/>
                <a:gd name="T32" fmla="*/ 52 w 58"/>
                <a:gd name="T33" fmla="*/ 0 h 12"/>
                <a:gd name="T34" fmla="*/ 50 w 58"/>
                <a:gd name="T35" fmla="*/ 0 h 12"/>
                <a:gd name="T36" fmla="*/ 4 w 58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2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52" y="12"/>
                  </a:lnTo>
                  <a:lnTo>
                    <a:pt x="54" y="12"/>
                  </a:lnTo>
                  <a:lnTo>
                    <a:pt x="56" y="10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6" y="4"/>
                  </a:lnTo>
                  <a:lnTo>
                    <a:pt x="54" y="2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4" name="Freeform 169"/>
            <p:cNvSpPr>
              <a:spLocks/>
            </p:cNvSpPr>
            <p:nvPr/>
          </p:nvSpPr>
          <p:spPr bwMode="auto">
            <a:xfrm>
              <a:off x="4246" y="2463"/>
              <a:ext cx="11" cy="6"/>
            </a:xfrm>
            <a:custGeom>
              <a:avLst/>
              <a:gdLst>
                <a:gd name="T0" fmla="*/ 4 w 24"/>
                <a:gd name="T1" fmla="*/ 0 h 12"/>
                <a:gd name="T2" fmla="*/ 2 w 24"/>
                <a:gd name="T3" fmla="*/ 2 h 12"/>
                <a:gd name="T4" fmla="*/ 0 w 24"/>
                <a:gd name="T5" fmla="*/ 4 h 12"/>
                <a:gd name="T6" fmla="*/ 0 w 24"/>
                <a:gd name="T7" fmla="*/ 6 h 12"/>
                <a:gd name="T8" fmla="*/ 0 w 24"/>
                <a:gd name="T9" fmla="*/ 8 h 12"/>
                <a:gd name="T10" fmla="*/ 0 w 24"/>
                <a:gd name="T11" fmla="*/ 10 h 12"/>
                <a:gd name="T12" fmla="*/ 2 w 24"/>
                <a:gd name="T13" fmla="*/ 12 h 12"/>
                <a:gd name="T14" fmla="*/ 4 w 24"/>
                <a:gd name="T15" fmla="*/ 12 h 12"/>
                <a:gd name="T16" fmla="*/ 6 w 24"/>
                <a:gd name="T17" fmla="*/ 12 h 12"/>
                <a:gd name="T18" fmla="*/ 18 w 24"/>
                <a:gd name="T19" fmla="*/ 12 h 12"/>
                <a:gd name="T20" fmla="*/ 20 w 24"/>
                <a:gd name="T21" fmla="*/ 12 h 12"/>
                <a:gd name="T22" fmla="*/ 22 w 24"/>
                <a:gd name="T23" fmla="*/ 10 h 12"/>
                <a:gd name="T24" fmla="*/ 24 w 24"/>
                <a:gd name="T25" fmla="*/ 8 h 12"/>
                <a:gd name="T26" fmla="*/ 24 w 24"/>
                <a:gd name="T27" fmla="*/ 6 h 12"/>
                <a:gd name="T28" fmla="*/ 22 w 24"/>
                <a:gd name="T29" fmla="*/ 4 h 12"/>
                <a:gd name="T30" fmla="*/ 20 w 24"/>
                <a:gd name="T31" fmla="*/ 2 h 12"/>
                <a:gd name="T32" fmla="*/ 18 w 24"/>
                <a:gd name="T33" fmla="*/ 0 h 12"/>
                <a:gd name="T34" fmla="*/ 16 w 24"/>
                <a:gd name="T35" fmla="*/ 0 h 12"/>
                <a:gd name="T36" fmla="*/ 4 w 24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12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5" name="Freeform 170"/>
            <p:cNvSpPr>
              <a:spLocks/>
            </p:cNvSpPr>
            <p:nvPr/>
          </p:nvSpPr>
          <p:spPr bwMode="auto">
            <a:xfrm>
              <a:off x="4269" y="2463"/>
              <a:ext cx="29" cy="6"/>
            </a:xfrm>
            <a:custGeom>
              <a:avLst/>
              <a:gdLst>
                <a:gd name="T0" fmla="*/ 4 w 59"/>
                <a:gd name="T1" fmla="*/ 0 h 12"/>
                <a:gd name="T2" fmla="*/ 2 w 59"/>
                <a:gd name="T3" fmla="*/ 2 h 12"/>
                <a:gd name="T4" fmla="*/ 0 w 59"/>
                <a:gd name="T5" fmla="*/ 4 h 12"/>
                <a:gd name="T6" fmla="*/ 0 w 59"/>
                <a:gd name="T7" fmla="*/ 6 h 12"/>
                <a:gd name="T8" fmla="*/ 0 w 59"/>
                <a:gd name="T9" fmla="*/ 8 h 12"/>
                <a:gd name="T10" fmla="*/ 0 w 59"/>
                <a:gd name="T11" fmla="*/ 10 h 12"/>
                <a:gd name="T12" fmla="*/ 2 w 59"/>
                <a:gd name="T13" fmla="*/ 12 h 12"/>
                <a:gd name="T14" fmla="*/ 4 w 59"/>
                <a:gd name="T15" fmla="*/ 12 h 12"/>
                <a:gd name="T16" fmla="*/ 6 w 59"/>
                <a:gd name="T17" fmla="*/ 12 h 12"/>
                <a:gd name="T18" fmla="*/ 53 w 59"/>
                <a:gd name="T19" fmla="*/ 12 h 12"/>
                <a:gd name="T20" fmla="*/ 55 w 59"/>
                <a:gd name="T21" fmla="*/ 12 h 12"/>
                <a:gd name="T22" fmla="*/ 57 w 59"/>
                <a:gd name="T23" fmla="*/ 10 h 12"/>
                <a:gd name="T24" fmla="*/ 59 w 59"/>
                <a:gd name="T25" fmla="*/ 8 h 12"/>
                <a:gd name="T26" fmla="*/ 59 w 59"/>
                <a:gd name="T27" fmla="*/ 6 h 12"/>
                <a:gd name="T28" fmla="*/ 57 w 59"/>
                <a:gd name="T29" fmla="*/ 4 h 12"/>
                <a:gd name="T30" fmla="*/ 55 w 59"/>
                <a:gd name="T31" fmla="*/ 2 h 12"/>
                <a:gd name="T32" fmla="*/ 53 w 59"/>
                <a:gd name="T33" fmla="*/ 0 h 12"/>
                <a:gd name="T34" fmla="*/ 51 w 59"/>
                <a:gd name="T35" fmla="*/ 0 h 12"/>
                <a:gd name="T36" fmla="*/ 4 w 59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12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53" y="12"/>
                  </a:lnTo>
                  <a:lnTo>
                    <a:pt x="55" y="12"/>
                  </a:lnTo>
                  <a:lnTo>
                    <a:pt x="57" y="10"/>
                  </a:lnTo>
                  <a:lnTo>
                    <a:pt x="59" y="8"/>
                  </a:lnTo>
                  <a:lnTo>
                    <a:pt x="59" y="6"/>
                  </a:lnTo>
                  <a:lnTo>
                    <a:pt x="57" y="4"/>
                  </a:lnTo>
                  <a:lnTo>
                    <a:pt x="55" y="2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6" name="Freeform 171"/>
            <p:cNvSpPr>
              <a:spLocks/>
            </p:cNvSpPr>
            <p:nvPr/>
          </p:nvSpPr>
          <p:spPr bwMode="auto">
            <a:xfrm>
              <a:off x="4310" y="2463"/>
              <a:ext cx="12" cy="6"/>
            </a:xfrm>
            <a:custGeom>
              <a:avLst/>
              <a:gdLst>
                <a:gd name="T0" fmla="*/ 4 w 23"/>
                <a:gd name="T1" fmla="*/ 0 h 12"/>
                <a:gd name="T2" fmla="*/ 2 w 23"/>
                <a:gd name="T3" fmla="*/ 2 h 12"/>
                <a:gd name="T4" fmla="*/ 0 w 23"/>
                <a:gd name="T5" fmla="*/ 4 h 12"/>
                <a:gd name="T6" fmla="*/ 0 w 23"/>
                <a:gd name="T7" fmla="*/ 6 h 12"/>
                <a:gd name="T8" fmla="*/ 0 w 23"/>
                <a:gd name="T9" fmla="*/ 8 h 12"/>
                <a:gd name="T10" fmla="*/ 0 w 23"/>
                <a:gd name="T11" fmla="*/ 10 h 12"/>
                <a:gd name="T12" fmla="*/ 2 w 23"/>
                <a:gd name="T13" fmla="*/ 12 h 12"/>
                <a:gd name="T14" fmla="*/ 4 w 23"/>
                <a:gd name="T15" fmla="*/ 12 h 12"/>
                <a:gd name="T16" fmla="*/ 6 w 23"/>
                <a:gd name="T17" fmla="*/ 12 h 12"/>
                <a:gd name="T18" fmla="*/ 18 w 23"/>
                <a:gd name="T19" fmla="*/ 12 h 12"/>
                <a:gd name="T20" fmla="*/ 20 w 23"/>
                <a:gd name="T21" fmla="*/ 12 h 12"/>
                <a:gd name="T22" fmla="*/ 21 w 23"/>
                <a:gd name="T23" fmla="*/ 10 h 12"/>
                <a:gd name="T24" fmla="*/ 23 w 23"/>
                <a:gd name="T25" fmla="*/ 8 h 12"/>
                <a:gd name="T26" fmla="*/ 23 w 23"/>
                <a:gd name="T27" fmla="*/ 6 h 12"/>
                <a:gd name="T28" fmla="*/ 21 w 23"/>
                <a:gd name="T29" fmla="*/ 4 h 12"/>
                <a:gd name="T30" fmla="*/ 20 w 23"/>
                <a:gd name="T31" fmla="*/ 2 h 12"/>
                <a:gd name="T32" fmla="*/ 18 w 23"/>
                <a:gd name="T33" fmla="*/ 0 h 12"/>
                <a:gd name="T34" fmla="*/ 16 w 23"/>
                <a:gd name="T35" fmla="*/ 0 h 12"/>
                <a:gd name="T36" fmla="*/ 4 w 23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12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1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7" name="Freeform 172"/>
            <p:cNvSpPr>
              <a:spLocks/>
            </p:cNvSpPr>
            <p:nvPr/>
          </p:nvSpPr>
          <p:spPr bwMode="auto">
            <a:xfrm>
              <a:off x="4333" y="2463"/>
              <a:ext cx="30" cy="6"/>
            </a:xfrm>
            <a:custGeom>
              <a:avLst/>
              <a:gdLst>
                <a:gd name="T0" fmla="*/ 4 w 58"/>
                <a:gd name="T1" fmla="*/ 0 h 12"/>
                <a:gd name="T2" fmla="*/ 2 w 58"/>
                <a:gd name="T3" fmla="*/ 2 h 12"/>
                <a:gd name="T4" fmla="*/ 0 w 58"/>
                <a:gd name="T5" fmla="*/ 4 h 12"/>
                <a:gd name="T6" fmla="*/ 0 w 58"/>
                <a:gd name="T7" fmla="*/ 6 h 12"/>
                <a:gd name="T8" fmla="*/ 0 w 58"/>
                <a:gd name="T9" fmla="*/ 8 h 12"/>
                <a:gd name="T10" fmla="*/ 0 w 58"/>
                <a:gd name="T11" fmla="*/ 10 h 12"/>
                <a:gd name="T12" fmla="*/ 2 w 58"/>
                <a:gd name="T13" fmla="*/ 12 h 12"/>
                <a:gd name="T14" fmla="*/ 4 w 58"/>
                <a:gd name="T15" fmla="*/ 12 h 12"/>
                <a:gd name="T16" fmla="*/ 6 w 58"/>
                <a:gd name="T17" fmla="*/ 12 h 12"/>
                <a:gd name="T18" fmla="*/ 52 w 58"/>
                <a:gd name="T19" fmla="*/ 12 h 12"/>
                <a:gd name="T20" fmla="*/ 54 w 58"/>
                <a:gd name="T21" fmla="*/ 12 h 12"/>
                <a:gd name="T22" fmla="*/ 56 w 58"/>
                <a:gd name="T23" fmla="*/ 10 h 12"/>
                <a:gd name="T24" fmla="*/ 58 w 58"/>
                <a:gd name="T25" fmla="*/ 8 h 12"/>
                <a:gd name="T26" fmla="*/ 58 w 58"/>
                <a:gd name="T27" fmla="*/ 6 h 12"/>
                <a:gd name="T28" fmla="*/ 56 w 58"/>
                <a:gd name="T29" fmla="*/ 4 h 12"/>
                <a:gd name="T30" fmla="*/ 54 w 58"/>
                <a:gd name="T31" fmla="*/ 2 h 12"/>
                <a:gd name="T32" fmla="*/ 52 w 58"/>
                <a:gd name="T33" fmla="*/ 0 h 12"/>
                <a:gd name="T34" fmla="*/ 50 w 58"/>
                <a:gd name="T35" fmla="*/ 0 h 12"/>
                <a:gd name="T36" fmla="*/ 4 w 58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2">
                  <a:moveTo>
                    <a:pt x="4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52" y="12"/>
                  </a:lnTo>
                  <a:lnTo>
                    <a:pt x="54" y="12"/>
                  </a:lnTo>
                  <a:lnTo>
                    <a:pt x="56" y="10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6" y="4"/>
                  </a:lnTo>
                  <a:lnTo>
                    <a:pt x="54" y="2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77" name="Rectangle 19"/>
          <p:cNvSpPr>
            <a:spLocks noChangeArrowheads="1"/>
          </p:cNvSpPr>
          <p:nvPr/>
        </p:nvSpPr>
        <p:spPr bwMode="auto">
          <a:xfrm>
            <a:off x="5311776" y="5651502"/>
            <a:ext cx="38953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σ</a:t>
            </a:r>
            <a:r>
              <a:rPr kumimoji="0" lang="fr-FR" b="0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m</a:t>
            </a:r>
            <a:endParaRPr kumimoji="0" lang="fr-FR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036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Residual</a:t>
            </a:r>
            <a:r>
              <a:rPr lang="fr-FR" dirty="0" smtClean="0"/>
              <a:t> stresses </a:t>
            </a:r>
            <a:r>
              <a:rPr lang="fr-FR" dirty="0" err="1" smtClean="0"/>
              <a:t>near</a:t>
            </a:r>
            <a:r>
              <a:rPr lang="fr-FR" dirty="0" smtClean="0"/>
              <a:t> a stress </a:t>
            </a:r>
            <a:r>
              <a:rPr lang="fr-FR" dirty="0" err="1" smtClean="0"/>
              <a:t>concentrator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47" name="Rectangle 40"/>
          <p:cNvSpPr>
            <a:spLocks noChangeArrowheads="1"/>
          </p:cNvSpPr>
          <p:nvPr/>
        </p:nvSpPr>
        <p:spPr bwMode="auto">
          <a:xfrm>
            <a:off x="4439949" y="2158134"/>
            <a:ext cx="1828800" cy="2895600"/>
          </a:xfrm>
          <a:prstGeom prst="rect">
            <a:avLst/>
          </a:prstGeom>
          <a:gradFill flip="none" rotWithShape="1">
            <a:gsLst>
              <a:gs pos="0">
                <a:srgbClr val="FFFFFF">
                  <a:lumMod val="67000"/>
                </a:srgbClr>
              </a:gs>
              <a:gs pos="48000">
                <a:srgbClr val="FFFFFF">
                  <a:lumMod val="97000"/>
                  <a:lumOff val="3000"/>
                </a:srgbClr>
              </a:gs>
              <a:gs pos="100000">
                <a:srgbClr val="FFFFFF">
                  <a:lumMod val="60000"/>
                  <a:lumOff val="40000"/>
                </a:srgbClr>
              </a:gs>
            </a:gsLst>
            <a:lin ang="162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8" name="Oval 41"/>
          <p:cNvSpPr>
            <a:spLocks noChangeArrowheads="1"/>
          </p:cNvSpPr>
          <p:nvPr/>
        </p:nvSpPr>
        <p:spPr bwMode="auto">
          <a:xfrm>
            <a:off x="5192424" y="3432897"/>
            <a:ext cx="322263" cy="34607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auto">
          <a:xfrm>
            <a:off x="2192049" y="2158134"/>
            <a:ext cx="1828800" cy="2895600"/>
          </a:xfrm>
          <a:prstGeom prst="rect">
            <a:avLst/>
          </a:prstGeom>
          <a:gradFill flip="none" rotWithShape="1">
            <a:gsLst>
              <a:gs pos="0">
                <a:srgbClr val="FFFFFF">
                  <a:lumMod val="67000"/>
                </a:srgbClr>
              </a:gs>
              <a:gs pos="48000">
                <a:srgbClr val="FFFFFF">
                  <a:lumMod val="97000"/>
                  <a:lumOff val="3000"/>
                </a:srgbClr>
              </a:gs>
              <a:gs pos="100000">
                <a:srgbClr val="FFFFFF">
                  <a:lumMod val="60000"/>
                  <a:lumOff val="40000"/>
                </a:srgbClr>
              </a:gs>
            </a:gsLst>
            <a:lin ang="162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50" name="Group 11"/>
          <p:cNvGrpSpPr>
            <a:grpSpLocks/>
          </p:cNvGrpSpPr>
          <p:nvPr/>
        </p:nvGrpSpPr>
        <p:grpSpPr bwMode="auto">
          <a:xfrm>
            <a:off x="2377787" y="1894609"/>
            <a:ext cx="1414462" cy="252413"/>
            <a:chOff x="1509" y="842"/>
            <a:chExt cx="891" cy="159"/>
          </a:xfrm>
        </p:grpSpPr>
        <p:grpSp>
          <p:nvGrpSpPr>
            <p:cNvPr id="51" name="Group 6"/>
            <p:cNvGrpSpPr>
              <a:grpSpLocks/>
            </p:cNvGrpSpPr>
            <p:nvPr/>
          </p:nvGrpSpPr>
          <p:grpSpPr bwMode="auto">
            <a:xfrm>
              <a:off x="1509" y="842"/>
              <a:ext cx="220" cy="159"/>
              <a:chOff x="1509" y="845"/>
              <a:chExt cx="220" cy="159"/>
            </a:xfrm>
          </p:grpSpPr>
          <p:sp>
            <p:nvSpPr>
              <p:cNvPr id="56" name="Line 4"/>
              <p:cNvSpPr>
                <a:spLocks noChangeShapeType="1"/>
              </p:cNvSpPr>
              <p:nvPr/>
            </p:nvSpPr>
            <p:spPr bwMode="auto">
              <a:xfrm flipH="1" flipV="1">
                <a:off x="1509" y="845"/>
                <a:ext cx="3" cy="15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Line 5"/>
              <p:cNvSpPr>
                <a:spLocks noChangeShapeType="1"/>
              </p:cNvSpPr>
              <p:nvPr/>
            </p:nvSpPr>
            <p:spPr bwMode="auto">
              <a:xfrm flipH="1" flipV="1">
                <a:off x="1726" y="845"/>
                <a:ext cx="3" cy="15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2" name="Group 7"/>
            <p:cNvGrpSpPr>
              <a:grpSpLocks/>
            </p:cNvGrpSpPr>
            <p:nvPr/>
          </p:nvGrpSpPr>
          <p:grpSpPr bwMode="auto">
            <a:xfrm>
              <a:off x="1966" y="842"/>
              <a:ext cx="220" cy="159"/>
              <a:chOff x="1509" y="845"/>
              <a:chExt cx="220" cy="159"/>
            </a:xfrm>
          </p:grpSpPr>
          <p:sp>
            <p:nvSpPr>
              <p:cNvPr id="54" name="Line 8"/>
              <p:cNvSpPr>
                <a:spLocks noChangeShapeType="1"/>
              </p:cNvSpPr>
              <p:nvPr/>
            </p:nvSpPr>
            <p:spPr bwMode="auto">
              <a:xfrm flipH="1" flipV="1">
                <a:off x="1509" y="845"/>
                <a:ext cx="3" cy="15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Line 9"/>
              <p:cNvSpPr>
                <a:spLocks noChangeShapeType="1"/>
              </p:cNvSpPr>
              <p:nvPr/>
            </p:nvSpPr>
            <p:spPr bwMode="auto">
              <a:xfrm flipH="1" flipV="1">
                <a:off x="1726" y="845"/>
                <a:ext cx="3" cy="15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3" name="Line 10"/>
            <p:cNvSpPr>
              <a:spLocks noChangeShapeType="1"/>
            </p:cNvSpPr>
            <p:nvPr/>
          </p:nvSpPr>
          <p:spPr bwMode="auto">
            <a:xfrm flipV="1">
              <a:off x="2400" y="842"/>
              <a:ext cx="0" cy="1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8" name="Group 12"/>
          <p:cNvGrpSpPr>
            <a:grpSpLocks/>
          </p:cNvGrpSpPr>
          <p:nvPr/>
        </p:nvGrpSpPr>
        <p:grpSpPr bwMode="auto">
          <a:xfrm flipV="1">
            <a:off x="2387312" y="5066434"/>
            <a:ext cx="1414462" cy="252413"/>
            <a:chOff x="1509" y="842"/>
            <a:chExt cx="891" cy="159"/>
          </a:xfrm>
        </p:grpSpPr>
        <p:grpSp>
          <p:nvGrpSpPr>
            <p:cNvPr id="59" name="Group 13"/>
            <p:cNvGrpSpPr>
              <a:grpSpLocks/>
            </p:cNvGrpSpPr>
            <p:nvPr/>
          </p:nvGrpSpPr>
          <p:grpSpPr bwMode="auto">
            <a:xfrm>
              <a:off x="1509" y="842"/>
              <a:ext cx="220" cy="159"/>
              <a:chOff x="1509" y="845"/>
              <a:chExt cx="220" cy="159"/>
            </a:xfrm>
          </p:grpSpPr>
          <p:sp>
            <p:nvSpPr>
              <p:cNvPr id="64" name="Line 14"/>
              <p:cNvSpPr>
                <a:spLocks noChangeShapeType="1"/>
              </p:cNvSpPr>
              <p:nvPr/>
            </p:nvSpPr>
            <p:spPr bwMode="auto">
              <a:xfrm flipH="1" flipV="1">
                <a:off x="1509" y="845"/>
                <a:ext cx="3" cy="15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Line 15"/>
              <p:cNvSpPr>
                <a:spLocks noChangeShapeType="1"/>
              </p:cNvSpPr>
              <p:nvPr/>
            </p:nvSpPr>
            <p:spPr bwMode="auto">
              <a:xfrm flipH="1" flipV="1">
                <a:off x="1726" y="845"/>
                <a:ext cx="3" cy="15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0" name="Group 16"/>
            <p:cNvGrpSpPr>
              <a:grpSpLocks/>
            </p:cNvGrpSpPr>
            <p:nvPr/>
          </p:nvGrpSpPr>
          <p:grpSpPr bwMode="auto">
            <a:xfrm>
              <a:off x="1966" y="842"/>
              <a:ext cx="220" cy="159"/>
              <a:chOff x="1509" y="845"/>
              <a:chExt cx="220" cy="159"/>
            </a:xfrm>
          </p:grpSpPr>
          <p:sp>
            <p:nvSpPr>
              <p:cNvPr id="62" name="Line 17"/>
              <p:cNvSpPr>
                <a:spLocks noChangeShapeType="1"/>
              </p:cNvSpPr>
              <p:nvPr/>
            </p:nvSpPr>
            <p:spPr bwMode="auto">
              <a:xfrm flipH="1" flipV="1">
                <a:off x="1509" y="845"/>
                <a:ext cx="3" cy="15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Line 18"/>
              <p:cNvSpPr>
                <a:spLocks noChangeShapeType="1"/>
              </p:cNvSpPr>
              <p:nvPr/>
            </p:nvSpPr>
            <p:spPr bwMode="auto">
              <a:xfrm flipH="1" flipV="1">
                <a:off x="1726" y="845"/>
                <a:ext cx="3" cy="15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1" name="Line 19"/>
            <p:cNvSpPr>
              <a:spLocks noChangeShapeType="1"/>
            </p:cNvSpPr>
            <p:nvPr/>
          </p:nvSpPr>
          <p:spPr bwMode="auto">
            <a:xfrm flipV="1">
              <a:off x="2400" y="842"/>
              <a:ext cx="0" cy="1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6" name="Line 25"/>
          <p:cNvSpPr>
            <a:spLocks noChangeShapeType="1"/>
          </p:cNvSpPr>
          <p:nvPr/>
        </p:nvSpPr>
        <p:spPr bwMode="auto">
          <a:xfrm flipH="1">
            <a:off x="3138199" y="3661497"/>
            <a:ext cx="152400" cy="352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7" name="Text Box 26"/>
          <p:cNvSpPr txBox="1">
            <a:spLocks noChangeArrowheads="1"/>
          </p:cNvSpPr>
          <p:nvPr/>
        </p:nvSpPr>
        <p:spPr bwMode="auto">
          <a:xfrm>
            <a:off x="2241262" y="3985347"/>
            <a:ext cx="16573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Plastic Zone</a:t>
            </a:r>
          </a:p>
        </p:txBody>
      </p:sp>
      <p:grpSp>
        <p:nvGrpSpPr>
          <p:cNvPr id="68" name="Group 30"/>
          <p:cNvGrpSpPr>
            <a:grpSpLocks/>
          </p:cNvGrpSpPr>
          <p:nvPr/>
        </p:nvGrpSpPr>
        <p:grpSpPr bwMode="auto">
          <a:xfrm>
            <a:off x="2177762" y="2459759"/>
            <a:ext cx="766762" cy="1231900"/>
            <a:chOff x="1383" y="1198"/>
            <a:chExt cx="483" cy="776"/>
          </a:xfrm>
        </p:grpSpPr>
        <p:sp>
          <p:nvSpPr>
            <p:cNvPr id="69" name="Freeform 21"/>
            <p:cNvSpPr>
              <a:spLocks/>
            </p:cNvSpPr>
            <p:nvPr/>
          </p:nvSpPr>
          <p:spPr bwMode="auto">
            <a:xfrm>
              <a:off x="1383" y="1413"/>
              <a:ext cx="474" cy="513"/>
            </a:xfrm>
            <a:custGeom>
              <a:avLst/>
              <a:gdLst>
                <a:gd name="T0" fmla="*/ 0 w 474"/>
                <a:gd name="T1" fmla="*/ 513 h 513"/>
                <a:gd name="T2" fmla="*/ 3 w 474"/>
                <a:gd name="T3" fmla="*/ 360 h 513"/>
                <a:gd name="T4" fmla="*/ 51 w 474"/>
                <a:gd name="T5" fmla="*/ 360 h 513"/>
                <a:gd name="T6" fmla="*/ 150 w 474"/>
                <a:gd name="T7" fmla="*/ 327 h 513"/>
                <a:gd name="T8" fmla="*/ 252 w 474"/>
                <a:gd name="T9" fmla="*/ 261 h 513"/>
                <a:gd name="T10" fmla="*/ 324 w 474"/>
                <a:gd name="T11" fmla="*/ 186 h 513"/>
                <a:gd name="T12" fmla="*/ 396 w 474"/>
                <a:gd name="T13" fmla="*/ 87 h 513"/>
                <a:gd name="T14" fmla="*/ 420 w 474"/>
                <a:gd name="T15" fmla="*/ 51 h 513"/>
                <a:gd name="T16" fmla="*/ 434 w 474"/>
                <a:gd name="T17" fmla="*/ 23 h 513"/>
                <a:gd name="T18" fmla="*/ 450 w 474"/>
                <a:gd name="T19" fmla="*/ 0 h 513"/>
                <a:gd name="T20" fmla="*/ 474 w 474"/>
                <a:gd name="T21" fmla="*/ 0 h 513"/>
                <a:gd name="T22" fmla="*/ 474 w 474"/>
                <a:gd name="T23" fmla="*/ 63 h 513"/>
                <a:gd name="T24" fmla="*/ 474 w 474"/>
                <a:gd name="T25" fmla="*/ 509 h 513"/>
                <a:gd name="T26" fmla="*/ 0 w 474"/>
                <a:gd name="T27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4" h="513">
                  <a:moveTo>
                    <a:pt x="0" y="513"/>
                  </a:moveTo>
                  <a:lnTo>
                    <a:pt x="3" y="360"/>
                  </a:lnTo>
                  <a:lnTo>
                    <a:pt x="51" y="360"/>
                  </a:lnTo>
                  <a:cubicBezTo>
                    <a:pt x="75" y="355"/>
                    <a:pt x="116" y="344"/>
                    <a:pt x="150" y="327"/>
                  </a:cubicBezTo>
                  <a:cubicBezTo>
                    <a:pt x="184" y="310"/>
                    <a:pt x="223" y="284"/>
                    <a:pt x="252" y="261"/>
                  </a:cubicBezTo>
                  <a:cubicBezTo>
                    <a:pt x="281" y="238"/>
                    <a:pt x="300" y="215"/>
                    <a:pt x="324" y="186"/>
                  </a:cubicBezTo>
                  <a:lnTo>
                    <a:pt x="396" y="87"/>
                  </a:lnTo>
                  <a:lnTo>
                    <a:pt x="420" y="51"/>
                  </a:lnTo>
                  <a:lnTo>
                    <a:pt x="434" y="23"/>
                  </a:lnTo>
                  <a:lnTo>
                    <a:pt x="450" y="0"/>
                  </a:lnTo>
                  <a:lnTo>
                    <a:pt x="474" y="0"/>
                  </a:lnTo>
                  <a:lnTo>
                    <a:pt x="474" y="63"/>
                  </a:lnTo>
                  <a:lnTo>
                    <a:pt x="474" y="509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Line 27"/>
            <p:cNvSpPr>
              <a:spLocks noChangeShapeType="1"/>
            </p:cNvSpPr>
            <p:nvPr/>
          </p:nvSpPr>
          <p:spPr bwMode="auto">
            <a:xfrm>
              <a:off x="1854" y="1200"/>
              <a:ext cx="6" cy="7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Line 28"/>
            <p:cNvSpPr>
              <a:spLocks noChangeShapeType="1"/>
            </p:cNvSpPr>
            <p:nvPr/>
          </p:nvSpPr>
          <p:spPr bwMode="auto">
            <a:xfrm flipV="1">
              <a:off x="1384" y="1926"/>
              <a:ext cx="4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1388" y="1198"/>
              <a:ext cx="465" cy="576"/>
            </a:xfrm>
            <a:custGeom>
              <a:avLst/>
              <a:gdLst>
                <a:gd name="T0" fmla="*/ 0 w 465"/>
                <a:gd name="T1" fmla="*/ 572 h 576"/>
                <a:gd name="T2" fmla="*/ 60 w 465"/>
                <a:gd name="T3" fmla="*/ 572 h 576"/>
                <a:gd name="T4" fmla="*/ 126 w 465"/>
                <a:gd name="T5" fmla="*/ 550 h 576"/>
                <a:gd name="T6" fmla="*/ 204 w 465"/>
                <a:gd name="T7" fmla="*/ 506 h 576"/>
                <a:gd name="T8" fmla="*/ 300 w 465"/>
                <a:gd name="T9" fmla="*/ 428 h 576"/>
                <a:gd name="T10" fmla="*/ 390 w 465"/>
                <a:gd name="T11" fmla="*/ 300 h 576"/>
                <a:gd name="T12" fmla="*/ 426 w 465"/>
                <a:gd name="T13" fmla="*/ 216 h 576"/>
                <a:gd name="T14" fmla="*/ 448 w 465"/>
                <a:gd name="T15" fmla="*/ 144 h 576"/>
                <a:gd name="T16" fmla="*/ 462 w 465"/>
                <a:gd name="T17" fmla="*/ 70 h 576"/>
                <a:gd name="T18" fmla="*/ 464 w 465"/>
                <a:gd name="T19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5" h="576">
                  <a:moveTo>
                    <a:pt x="0" y="572"/>
                  </a:moveTo>
                  <a:cubicBezTo>
                    <a:pt x="19" y="574"/>
                    <a:pt x="39" y="576"/>
                    <a:pt x="60" y="572"/>
                  </a:cubicBezTo>
                  <a:cubicBezTo>
                    <a:pt x="81" y="568"/>
                    <a:pt x="102" y="561"/>
                    <a:pt x="126" y="550"/>
                  </a:cubicBezTo>
                  <a:cubicBezTo>
                    <a:pt x="150" y="539"/>
                    <a:pt x="175" y="526"/>
                    <a:pt x="204" y="506"/>
                  </a:cubicBezTo>
                  <a:cubicBezTo>
                    <a:pt x="233" y="486"/>
                    <a:pt x="269" y="462"/>
                    <a:pt x="300" y="428"/>
                  </a:cubicBezTo>
                  <a:cubicBezTo>
                    <a:pt x="331" y="394"/>
                    <a:pt x="369" y="335"/>
                    <a:pt x="390" y="300"/>
                  </a:cubicBezTo>
                  <a:cubicBezTo>
                    <a:pt x="411" y="265"/>
                    <a:pt x="416" y="242"/>
                    <a:pt x="426" y="216"/>
                  </a:cubicBezTo>
                  <a:cubicBezTo>
                    <a:pt x="436" y="190"/>
                    <a:pt x="442" y="168"/>
                    <a:pt x="448" y="144"/>
                  </a:cubicBezTo>
                  <a:cubicBezTo>
                    <a:pt x="454" y="120"/>
                    <a:pt x="459" y="94"/>
                    <a:pt x="462" y="70"/>
                  </a:cubicBezTo>
                  <a:cubicBezTo>
                    <a:pt x="465" y="46"/>
                    <a:pt x="464" y="23"/>
                    <a:pt x="464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23"/>
            <p:cNvSpPr>
              <a:spLocks/>
            </p:cNvSpPr>
            <p:nvPr/>
          </p:nvSpPr>
          <p:spPr bwMode="auto">
            <a:xfrm>
              <a:off x="1811" y="1856"/>
              <a:ext cx="55" cy="118"/>
            </a:xfrm>
            <a:custGeom>
              <a:avLst/>
              <a:gdLst>
                <a:gd name="T0" fmla="*/ 51 w 55"/>
                <a:gd name="T1" fmla="*/ 61 h 118"/>
                <a:gd name="T2" fmla="*/ 49 w 55"/>
                <a:gd name="T3" fmla="*/ 37 h 118"/>
                <a:gd name="T4" fmla="*/ 55 w 55"/>
                <a:gd name="T5" fmla="*/ 18 h 118"/>
                <a:gd name="T6" fmla="*/ 42 w 55"/>
                <a:gd name="T7" fmla="*/ 9 h 118"/>
                <a:gd name="T8" fmla="*/ 25 w 55"/>
                <a:gd name="T9" fmla="*/ 0 h 118"/>
                <a:gd name="T10" fmla="*/ 9 w 55"/>
                <a:gd name="T11" fmla="*/ 9 h 118"/>
                <a:gd name="T12" fmla="*/ 1 w 55"/>
                <a:gd name="T13" fmla="*/ 30 h 118"/>
                <a:gd name="T14" fmla="*/ 0 w 55"/>
                <a:gd name="T15" fmla="*/ 61 h 118"/>
                <a:gd name="T16" fmla="*/ 0 w 55"/>
                <a:gd name="T17" fmla="*/ 87 h 118"/>
                <a:gd name="T18" fmla="*/ 10 w 55"/>
                <a:gd name="T19" fmla="*/ 112 h 118"/>
                <a:gd name="T20" fmla="*/ 28 w 55"/>
                <a:gd name="T21" fmla="*/ 118 h 118"/>
                <a:gd name="T22" fmla="*/ 46 w 55"/>
                <a:gd name="T23" fmla="*/ 112 h 118"/>
                <a:gd name="T24" fmla="*/ 52 w 55"/>
                <a:gd name="T25" fmla="*/ 103 h 118"/>
                <a:gd name="T26" fmla="*/ 54 w 55"/>
                <a:gd name="T27" fmla="*/ 84 h 118"/>
                <a:gd name="T28" fmla="*/ 51 w 55"/>
                <a:gd name="T29" fmla="*/ 6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118">
                  <a:moveTo>
                    <a:pt x="51" y="61"/>
                  </a:moveTo>
                  <a:lnTo>
                    <a:pt x="49" y="37"/>
                  </a:lnTo>
                  <a:lnTo>
                    <a:pt x="55" y="18"/>
                  </a:lnTo>
                  <a:lnTo>
                    <a:pt x="42" y="9"/>
                  </a:lnTo>
                  <a:lnTo>
                    <a:pt x="25" y="0"/>
                  </a:lnTo>
                  <a:lnTo>
                    <a:pt x="9" y="9"/>
                  </a:lnTo>
                  <a:lnTo>
                    <a:pt x="1" y="30"/>
                  </a:lnTo>
                  <a:lnTo>
                    <a:pt x="0" y="61"/>
                  </a:lnTo>
                  <a:lnTo>
                    <a:pt x="0" y="87"/>
                  </a:lnTo>
                  <a:lnTo>
                    <a:pt x="10" y="112"/>
                  </a:lnTo>
                  <a:lnTo>
                    <a:pt x="28" y="118"/>
                  </a:lnTo>
                  <a:lnTo>
                    <a:pt x="46" y="112"/>
                  </a:lnTo>
                  <a:lnTo>
                    <a:pt x="52" y="103"/>
                  </a:lnTo>
                  <a:lnTo>
                    <a:pt x="54" y="84"/>
                  </a:lnTo>
                  <a:lnTo>
                    <a:pt x="51" y="61"/>
                  </a:lnTo>
                  <a:close/>
                </a:path>
              </a:pathLst>
            </a:cu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4" name="Group 31"/>
          <p:cNvGrpSpPr>
            <a:grpSpLocks/>
          </p:cNvGrpSpPr>
          <p:nvPr/>
        </p:nvGrpSpPr>
        <p:grpSpPr bwMode="auto">
          <a:xfrm flipH="1">
            <a:off x="3250912" y="2459759"/>
            <a:ext cx="766762" cy="1231900"/>
            <a:chOff x="1383" y="1198"/>
            <a:chExt cx="483" cy="776"/>
          </a:xfrm>
        </p:grpSpPr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1383" y="1413"/>
              <a:ext cx="474" cy="513"/>
            </a:xfrm>
            <a:custGeom>
              <a:avLst/>
              <a:gdLst>
                <a:gd name="T0" fmla="*/ 0 w 474"/>
                <a:gd name="T1" fmla="*/ 513 h 513"/>
                <a:gd name="T2" fmla="*/ 3 w 474"/>
                <a:gd name="T3" fmla="*/ 360 h 513"/>
                <a:gd name="T4" fmla="*/ 51 w 474"/>
                <a:gd name="T5" fmla="*/ 360 h 513"/>
                <a:gd name="T6" fmla="*/ 150 w 474"/>
                <a:gd name="T7" fmla="*/ 327 h 513"/>
                <a:gd name="T8" fmla="*/ 252 w 474"/>
                <a:gd name="T9" fmla="*/ 261 h 513"/>
                <a:gd name="T10" fmla="*/ 324 w 474"/>
                <a:gd name="T11" fmla="*/ 186 h 513"/>
                <a:gd name="T12" fmla="*/ 396 w 474"/>
                <a:gd name="T13" fmla="*/ 87 h 513"/>
                <a:gd name="T14" fmla="*/ 420 w 474"/>
                <a:gd name="T15" fmla="*/ 51 h 513"/>
                <a:gd name="T16" fmla="*/ 434 w 474"/>
                <a:gd name="T17" fmla="*/ 23 h 513"/>
                <a:gd name="T18" fmla="*/ 450 w 474"/>
                <a:gd name="T19" fmla="*/ 0 h 513"/>
                <a:gd name="T20" fmla="*/ 474 w 474"/>
                <a:gd name="T21" fmla="*/ 0 h 513"/>
                <a:gd name="T22" fmla="*/ 474 w 474"/>
                <a:gd name="T23" fmla="*/ 63 h 513"/>
                <a:gd name="T24" fmla="*/ 474 w 474"/>
                <a:gd name="T25" fmla="*/ 509 h 513"/>
                <a:gd name="T26" fmla="*/ 0 w 474"/>
                <a:gd name="T27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4" h="513">
                  <a:moveTo>
                    <a:pt x="0" y="513"/>
                  </a:moveTo>
                  <a:lnTo>
                    <a:pt x="3" y="360"/>
                  </a:lnTo>
                  <a:lnTo>
                    <a:pt x="51" y="360"/>
                  </a:lnTo>
                  <a:cubicBezTo>
                    <a:pt x="75" y="355"/>
                    <a:pt x="116" y="344"/>
                    <a:pt x="150" y="327"/>
                  </a:cubicBezTo>
                  <a:cubicBezTo>
                    <a:pt x="184" y="310"/>
                    <a:pt x="223" y="284"/>
                    <a:pt x="252" y="261"/>
                  </a:cubicBezTo>
                  <a:cubicBezTo>
                    <a:pt x="281" y="238"/>
                    <a:pt x="300" y="215"/>
                    <a:pt x="324" y="186"/>
                  </a:cubicBezTo>
                  <a:lnTo>
                    <a:pt x="396" y="87"/>
                  </a:lnTo>
                  <a:lnTo>
                    <a:pt x="420" y="51"/>
                  </a:lnTo>
                  <a:lnTo>
                    <a:pt x="434" y="23"/>
                  </a:lnTo>
                  <a:lnTo>
                    <a:pt x="450" y="0"/>
                  </a:lnTo>
                  <a:lnTo>
                    <a:pt x="474" y="0"/>
                  </a:lnTo>
                  <a:lnTo>
                    <a:pt x="474" y="63"/>
                  </a:lnTo>
                  <a:lnTo>
                    <a:pt x="474" y="509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Line 33"/>
            <p:cNvSpPr>
              <a:spLocks noChangeShapeType="1"/>
            </p:cNvSpPr>
            <p:nvPr/>
          </p:nvSpPr>
          <p:spPr bwMode="auto">
            <a:xfrm>
              <a:off x="1854" y="1200"/>
              <a:ext cx="6" cy="7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Line 34"/>
            <p:cNvSpPr>
              <a:spLocks noChangeShapeType="1"/>
            </p:cNvSpPr>
            <p:nvPr/>
          </p:nvSpPr>
          <p:spPr bwMode="auto">
            <a:xfrm flipV="1">
              <a:off x="1384" y="1926"/>
              <a:ext cx="47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1388" y="1198"/>
              <a:ext cx="465" cy="576"/>
            </a:xfrm>
            <a:custGeom>
              <a:avLst/>
              <a:gdLst>
                <a:gd name="T0" fmla="*/ 0 w 465"/>
                <a:gd name="T1" fmla="*/ 572 h 576"/>
                <a:gd name="T2" fmla="*/ 60 w 465"/>
                <a:gd name="T3" fmla="*/ 572 h 576"/>
                <a:gd name="T4" fmla="*/ 126 w 465"/>
                <a:gd name="T5" fmla="*/ 550 h 576"/>
                <a:gd name="T6" fmla="*/ 204 w 465"/>
                <a:gd name="T7" fmla="*/ 506 h 576"/>
                <a:gd name="T8" fmla="*/ 300 w 465"/>
                <a:gd name="T9" fmla="*/ 428 h 576"/>
                <a:gd name="T10" fmla="*/ 390 w 465"/>
                <a:gd name="T11" fmla="*/ 300 h 576"/>
                <a:gd name="T12" fmla="*/ 426 w 465"/>
                <a:gd name="T13" fmla="*/ 216 h 576"/>
                <a:gd name="T14" fmla="*/ 448 w 465"/>
                <a:gd name="T15" fmla="*/ 144 h 576"/>
                <a:gd name="T16" fmla="*/ 462 w 465"/>
                <a:gd name="T17" fmla="*/ 70 h 576"/>
                <a:gd name="T18" fmla="*/ 464 w 465"/>
                <a:gd name="T19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5" h="576">
                  <a:moveTo>
                    <a:pt x="0" y="572"/>
                  </a:moveTo>
                  <a:cubicBezTo>
                    <a:pt x="19" y="574"/>
                    <a:pt x="39" y="576"/>
                    <a:pt x="60" y="572"/>
                  </a:cubicBezTo>
                  <a:cubicBezTo>
                    <a:pt x="81" y="568"/>
                    <a:pt x="102" y="561"/>
                    <a:pt x="126" y="550"/>
                  </a:cubicBezTo>
                  <a:cubicBezTo>
                    <a:pt x="150" y="539"/>
                    <a:pt x="175" y="526"/>
                    <a:pt x="204" y="506"/>
                  </a:cubicBezTo>
                  <a:cubicBezTo>
                    <a:pt x="233" y="486"/>
                    <a:pt x="269" y="462"/>
                    <a:pt x="300" y="428"/>
                  </a:cubicBezTo>
                  <a:cubicBezTo>
                    <a:pt x="331" y="394"/>
                    <a:pt x="369" y="335"/>
                    <a:pt x="390" y="300"/>
                  </a:cubicBezTo>
                  <a:cubicBezTo>
                    <a:pt x="411" y="265"/>
                    <a:pt x="416" y="242"/>
                    <a:pt x="426" y="216"/>
                  </a:cubicBezTo>
                  <a:cubicBezTo>
                    <a:pt x="436" y="190"/>
                    <a:pt x="442" y="168"/>
                    <a:pt x="448" y="144"/>
                  </a:cubicBezTo>
                  <a:cubicBezTo>
                    <a:pt x="454" y="120"/>
                    <a:pt x="459" y="94"/>
                    <a:pt x="462" y="70"/>
                  </a:cubicBezTo>
                  <a:cubicBezTo>
                    <a:pt x="465" y="46"/>
                    <a:pt x="464" y="23"/>
                    <a:pt x="464" y="0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1811" y="1856"/>
              <a:ext cx="55" cy="118"/>
            </a:xfrm>
            <a:custGeom>
              <a:avLst/>
              <a:gdLst>
                <a:gd name="T0" fmla="*/ 51 w 55"/>
                <a:gd name="T1" fmla="*/ 61 h 118"/>
                <a:gd name="T2" fmla="*/ 49 w 55"/>
                <a:gd name="T3" fmla="*/ 37 h 118"/>
                <a:gd name="T4" fmla="*/ 55 w 55"/>
                <a:gd name="T5" fmla="*/ 18 h 118"/>
                <a:gd name="T6" fmla="*/ 42 w 55"/>
                <a:gd name="T7" fmla="*/ 9 h 118"/>
                <a:gd name="T8" fmla="*/ 25 w 55"/>
                <a:gd name="T9" fmla="*/ 0 h 118"/>
                <a:gd name="T10" fmla="*/ 9 w 55"/>
                <a:gd name="T11" fmla="*/ 9 h 118"/>
                <a:gd name="T12" fmla="*/ 1 w 55"/>
                <a:gd name="T13" fmla="*/ 30 h 118"/>
                <a:gd name="T14" fmla="*/ 0 w 55"/>
                <a:gd name="T15" fmla="*/ 61 h 118"/>
                <a:gd name="T16" fmla="*/ 0 w 55"/>
                <a:gd name="T17" fmla="*/ 87 h 118"/>
                <a:gd name="T18" fmla="*/ 10 w 55"/>
                <a:gd name="T19" fmla="*/ 112 h 118"/>
                <a:gd name="T20" fmla="*/ 28 w 55"/>
                <a:gd name="T21" fmla="*/ 118 h 118"/>
                <a:gd name="T22" fmla="*/ 46 w 55"/>
                <a:gd name="T23" fmla="*/ 112 h 118"/>
                <a:gd name="T24" fmla="*/ 52 w 55"/>
                <a:gd name="T25" fmla="*/ 103 h 118"/>
                <a:gd name="T26" fmla="*/ 54 w 55"/>
                <a:gd name="T27" fmla="*/ 84 h 118"/>
                <a:gd name="T28" fmla="*/ 51 w 55"/>
                <a:gd name="T29" fmla="*/ 6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118">
                  <a:moveTo>
                    <a:pt x="51" y="61"/>
                  </a:moveTo>
                  <a:lnTo>
                    <a:pt x="49" y="37"/>
                  </a:lnTo>
                  <a:lnTo>
                    <a:pt x="55" y="18"/>
                  </a:lnTo>
                  <a:lnTo>
                    <a:pt x="42" y="9"/>
                  </a:lnTo>
                  <a:lnTo>
                    <a:pt x="25" y="0"/>
                  </a:lnTo>
                  <a:lnTo>
                    <a:pt x="9" y="9"/>
                  </a:lnTo>
                  <a:lnTo>
                    <a:pt x="1" y="30"/>
                  </a:lnTo>
                  <a:lnTo>
                    <a:pt x="0" y="61"/>
                  </a:lnTo>
                  <a:lnTo>
                    <a:pt x="0" y="87"/>
                  </a:lnTo>
                  <a:lnTo>
                    <a:pt x="10" y="112"/>
                  </a:lnTo>
                  <a:lnTo>
                    <a:pt x="28" y="118"/>
                  </a:lnTo>
                  <a:lnTo>
                    <a:pt x="46" y="112"/>
                  </a:lnTo>
                  <a:lnTo>
                    <a:pt x="52" y="103"/>
                  </a:lnTo>
                  <a:lnTo>
                    <a:pt x="54" y="84"/>
                  </a:lnTo>
                  <a:lnTo>
                    <a:pt x="51" y="61"/>
                  </a:lnTo>
                  <a:close/>
                </a:path>
              </a:pathLst>
            </a:cu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0" name="Oval 20"/>
          <p:cNvSpPr>
            <a:spLocks noChangeArrowheads="1"/>
          </p:cNvSpPr>
          <p:nvPr/>
        </p:nvSpPr>
        <p:spPr bwMode="auto">
          <a:xfrm>
            <a:off x="2944524" y="3432897"/>
            <a:ext cx="322263" cy="34607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1" name="Text Box 37"/>
          <p:cNvSpPr txBox="1">
            <a:spLocks noChangeArrowheads="1"/>
          </p:cNvSpPr>
          <p:nvPr/>
        </p:nvSpPr>
        <p:spPr bwMode="auto">
          <a:xfrm>
            <a:off x="3446174" y="2705822"/>
            <a:ext cx="56618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Symbol" panose="05050102010706020507" pitchFamily="18" charset="2"/>
              </a:rPr>
              <a:t></a:t>
            </a:r>
            <a:r>
              <a:rPr kumimoji="0" lang="fr-FR" sz="12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Symbol" panose="05050102010706020507" pitchFamily="18" charset="2"/>
              </a:rPr>
              <a:t>y</a:t>
            </a: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FR" sz="12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0,2%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2" name="Line 38"/>
          <p:cNvSpPr>
            <a:spLocks noChangeShapeType="1"/>
          </p:cNvSpPr>
          <p:nvPr/>
        </p:nvSpPr>
        <p:spPr bwMode="auto">
          <a:xfrm>
            <a:off x="3360449" y="2875684"/>
            <a:ext cx="1428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3" name="Freeform 42"/>
          <p:cNvSpPr>
            <a:spLocks/>
          </p:cNvSpPr>
          <p:nvPr/>
        </p:nvSpPr>
        <p:spPr bwMode="auto">
          <a:xfrm>
            <a:off x="4444712" y="3566247"/>
            <a:ext cx="747712" cy="325437"/>
          </a:xfrm>
          <a:custGeom>
            <a:avLst/>
            <a:gdLst>
              <a:gd name="T0" fmla="*/ 0 w 471"/>
              <a:gd name="T1" fmla="*/ 31 h 205"/>
              <a:gd name="T2" fmla="*/ 78 w 471"/>
              <a:gd name="T3" fmla="*/ 19 h 205"/>
              <a:gd name="T4" fmla="*/ 209 w 471"/>
              <a:gd name="T5" fmla="*/ 4 h 205"/>
              <a:gd name="T6" fmla="*/ 278 w 471"/>
              <a:gd name="T7" fmla="*/ 0 h 205"/>
              <a:gd name="T8" fmla="*/ 336 w 471"/>
              <a:gd name="T9" fmla="*/ 6 h 205"/>
              <a:gd name="T10" fmla="*/ 383 w 471"/>
              <a:gd name="T11" fmla="*/ 19 h 205"/>
              <a:gd name="T12" fmla="*/ 408 w 471"/>
              <a:gd name="T13" fmla="*/ 42 h 205"/>
              <a:gd name="T14" fmla="*/ 437 w 471"/>
              <a:gd name="T15" fmla="*/ 94 h 205"/>
              <a:gd name="T16" fmla="*/ 459 w 471"/>
              <a:gd name="T17" fmla="*/ 141 h 205"/>
              <a:gd name="T18" fmla="*/ 468 w 471"/>
              <a:gd name="T19" fmla="*/ 205 h 205"/>
              <a:gd name="T20" fmla="*/ 470 w 471"/>
              <a:gd name="T21" fmla="*/ 121 h 205"/>
              <a:gd name="T22" fmla="*/ 471 w 471"/>
              <a:gd name="T23" fmla="*/ 31 h 205"/>
              <a:gd name="T24" fmla="*/ 365 w 471"/>
              <a:gd name="T25" fmla="*/ 36 h 205"/>
              <a:gd name="T26" fmla="*/ 0 w 471"/>
              <a:gd name="T27" fmla="*/ 31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1" h="205">
                <a:moveTo>
                  <a:pt x="0" y="31"/>
                </a:moveTo>
                <a:lnTo>
                  <a:pt x="78" y="19"/>
                </a:lnTo>
                <a:lnTo>
                  <a:pt x="209" y="4"/>
                </a:lnTo>
                <a:lnTo>
                  <a:pt x="278" y="0"/>
                </a:lnTo>
                <a:lnTo>
                  <a:pt x="336" y="6"/>
                </a:lnTo>
                <a:lnTo>
                  <a:pt x="383" y="19"/>
                </a:lnTo>
                <a:lnTo>
                  <a:pt x="408" y="42"/>
                </a:lnTo>
                <a:lnTo>
                  <a:pt x="437" y="94"/>
                </a:lnTo>
                <a:lnTo>
                  <a:pt x="459" y="141"/>
                </a:lnTo>
                <a:lnTo>
                  <a:pt x="468" y="205"/>
                </a:lnTo>
                <a:lnTo>
                  <a:pt x="470" y="121"/>
                </a:lnTo>
                <a:lnTo>
                  <a:pt x="471" y="31"/>
                </a:lnTo>
                <a:lnTo>
                  <a:pt x="365" y="36"/>
                </a:lnTo>
                <a:lnTo>
                  <a:pt x="0" y="31"/>
                </a:lnTo>
                <a:close/>
              </a:path>
            </a:pathLst>
          </a:custGeom>
          <a:solidFill>
            <a:srgbClr val="80808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4" name="Freeform 43"/>
          <p:cNvSpPr>
            <a:spLocks/>
          </p:cNvSpPr>
          <p:nvPr/>
        </p:nvSpPr>
        <p:spPr bwMode="auto">
          <a:xfrm flipH="1">
            <a:off x="5519449" y="3575772"/>
            <a:ext cx="747713" cy="325437"/>
          </a:xfrm>
          <a:custGeom>
            <a:avLst/>
            <a:gdLst>
              <a:gd name="T0" fmla="*/ 0 w 471"/>
              <a:gd name="T1" fmla="*/ 31 h 205"/>
              <a:gd name="T2" fmla="*/ 78 w 471"/>
              <a:gd name="T3" fmla="*/ 19 h 205"/>
              <a:gd name="T4" fmla="*/ 209 w 471"/>
              <a:gd name="T5" fmla="*/ 4 h 205"/>
              <a:gd name="T6" fmla="*/ 278 w 471"/>
              <a:gd name="T7" fmla="*/ 0 h 205"/>
              <a:gd name="T8" fmla="*/ 336 w 471"/>
              <a:gd name="T9" fmla="*/ 6 h 205"/>
              <a:gd name="T10" fmla="*/ 383 w 471"/>
              <a:gd name="T11" fmla="*/ 19 h 205"/>
              <a:gd name="T12" fmla="*/ 408 w 471"/>
              <a:gd name="T13" fmla="*/ 42 h 205"/>
              <a:gd name="T14" fmla="*/ 437 w 471"/>
              <a:gd name="T15" fmla="*/ 94 h 205"/>
              <a:gd name="T16" fmla="*/ 459 w 471"/>
              <a:gd name="T17" fmla="*/ 141 h 205"/>
              <a:gd name="T18" fmla="*/ 468 w 471"/>
              <a:gd name="T19" fmla="*/ 205 h 205"/>
              <a:gd name="T20" fmla="*/ 470 w 471"/>
              <a:gd name="T21" fmla="*/ 121 h 205"/>
              <a:gd name="T22" fmla="*/ 471 w 471"/>
              <a:gd name="T23" fmla="*/ 31 h 205"/>
              <a:gd name="T24" fmla="*/ 365 w 471"/>
              <a:gd name="T25" fmla="*/ 36 h 205"/>
              <a:gd name="T26" fmla="*/ 0 w 471"/>
              <a:gd name="T27" fmla="*/ 31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1" h="205">
                <a:moveTo>
                  <a:pt x="0" y="31"/>
                </a:moveTo>
                <a:lnTo>
                  <a:pt x="78" y="19"/>
                </a:lnTo>
                <a:lnTo>
                  <a:pt x="209" y="4"/>
                </a:lnTo>
                <a:lnTo>
                  <a:pt x="278" y="0"/>
                </a:lnTo>
                <a:lnTo>
                  <a:pt x="336" y="6"/>
                </a:lnTo>
                <a:lnTo>
                  <a:pt x="383" y="19"/>
                </a:lnTo>
                <a:lnTo>
                  <a:pt x="408" y="42"/>
                </a:lnTo>
                <a:lnTo>
                  <a:pt x="437" y="94"/>
                </a:lnTo>
                <a:lnTo>
                  <a:pt x="459" y="141"/>
                </a:lnTo>
                <a:lnTo>
                  <a:pt x="468" y="205"/>
                </a:lnTo>
                <a:lnTo>
                  <a:pt x="470" y="121"/>
                </a:lnTo>
                <a:lnTo>
                  <a:pt x="471" y="31"/>
                </a:lnTo>
                <a:lnTo>
                  <a:pt x="365" y="36"/>
                </a:lnTo>
                <a:lnTo>
                  <a:pt x="0" y="31"/>
                </a:lnTo>
                <a:close/>
              </a:path>
            </a:pathLst>
          </a:custGeom>
          <a:solidFill>
            <a:srgbClr val="80808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5" name="Text Box 44"/>
          <p:cNvSpPr txBox="1">
            <a:spLocks noChangeArrowheads="1"/>
          </p:cNvSpPr>
          <p:nvPr/>
        </p:nvSpPr>
        <p:spPr bwMode="auto">
          <a:xfrm>
            <a:off x="4639974" y="3161434"/>
            <a:ext cx="338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+</a:t>
            </a:r>
          </a:p>
        </p:txBody>
      </p:sp>
      <p:sp>
        <p:nvSpPr>
          <p:cNvPr id="86" name="Text Box 45"/>
          <p:cNvSpPr txBox="1">
            <a:spLocks noChangeArrowheads="1"/>
          </p:cNvSpPr>
          <p:nvPr/>
        </p:nvSpPr>
        <p:spPr bwMode="auto">
          <a:xfrm>
            <a:off x="4917787" y="3542434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</a:t>
            </a:r>
          </a:p>
        </p:txBody>
      </p:sp>
      <p:sp>
        <p:nvSpPr>
          <p:cNvPr id="87" name="Text Box 48"/>
          <p:cNvSpPr txBox="1">
            <a:spLocks noChangeArrowheads="1"/>
          </p:cNvSpPr>
          <p:nvPr/>
        </p:nvSpPr>
        <p:spPr bwMode="auto">
          <a:xfrm>
            <a:off x="4690553" y="5053734"/>
            <a:ext cx="13260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After</a:t>
            </a:r>
            <a:r>
              <a: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F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unloading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192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306" y="4692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Residual</a:t>
            </a:r>
            <a:r>
              <a:rPr lang="fr-FR" dirty="0" smtClean="0"/>
              <a:t> stresses </a:t>
            </a:r>
            <a:r>
              <a:rPr lang="fr-FR" dirty="0" err="1" smtClean="0"/>
              <a:t>induced</a:t>
            </a:r>
            <a:r>
              <a:rPr lang="fr-FR" dirty="0" smtClean="0"/>
              <a:t> by </a:t>
            </a:r>
            <a:r>
              <a:rPr lang="fr-FR" dirty="0" err="1" smtClean="0"/>
              <a:t>machining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352667"/>
              </p:ext>
            </p:extLst>
          </p:nvPr>
        </p:nvGraphicFramePr>
        <p:xfrm>
          <a:off x="429664" y="1637732"/>
          <a:ext cx="8294442" cy="3578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0" name="Document" r:id="rId4" imgW="6093527" imgH="2626064" progId="Word.Document.8">
                  <p:embed/>
                </p:oleObj>
              </mc:Choice>
              <mc:Fallback>
                <p:oleObj name="Document" r:id="rId4" imgW="6093527" imgH="262606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664" y="1637732"/>
                        <a:ext cx="8294442" cy="35787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4415276" y="3096146"/>
            <a:ext cx="854991" cy="1831454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endParaRPr lang="fr-FR"/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6382828" y="3096146"/>
            <a:ext cx="854991" cy="1831454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14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Burnishing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457200" y="5835295"/>
            <a:ext cx="835925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The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residual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stresses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introduced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by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burnishing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induce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a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higher</a:t>
            </a:r>
            <a:r>
              <a:rPr lang="fr-FR" sz="2000" b="0" dirty="0" smtClean="0">
                <a:solidFill>
                  <a:schemeClr val="tx1"/>
                </a:solidFill>
                <a:latin typeface="+mn-lt"/>
              </a:rPr>
              <a:t> fatigue </a:t>
            </a:r>
            <a:r>
              <a:rPr lang="fr-FR" sz="2000" b="0" dirty="0" err="1" smtClean="0">
                <a:solidFill>
                  <a:schemeClr val="tx1"/>
                </a:solidFill>
                <a:latin typeface="+mn-lt"/>
              </a:rPr>
              <a:t>resistance</a:t>
            </a:r>
            <a:endParaRPr lang="fr-FR" sz="2000" b="0" dirty="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558408"/>
              </p:ext>
            </p:extLst>
          </p:nvPr>
        </p:nvGraphicFramePr>
        <p:xfrm>
          <a:off x="2292350" y="1200150"/>
          <a:ext cx="4559300" cy="445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7" name="KGPlot" r:id="rId3" imgW="4559040" imgH="4457520" progId="KGraph_Plot">
                  <p:embed/>
                </p:oleObj>
              </mc:Choice>
              <mc:Fallback>
                <p:oleObj name="KGPlot" r:id="rId3" imgW="4559040" imgH="4457520" progId="KGraph_Plo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92350" y="1200150"/>
                        <a:ext cx="4559300" cy="445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69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Expanded</a:t>
            </a:r>
            <a:r>
              <a:rPr lang="fr-FR" dirty="0"/>
              <a:t> </a:t>
            </a:r>
            <a:r>
              <a:rPr lang="fr-FR" dirty="0" err="1"/>
              <a:t>holes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391366" y="1482296"/>
            <a:ext cx="8295433" cy="4440832"/>
            <a:chOff x="938" y="1094"/>
            <a:chExt cx="3729" cy="1742"/>
          </a:xfrm>
        </p:grpSpPr>
        <p:sp>
          <p:nvSpPr>
            <p:cNvPr id="6" name="Freeform 45"/>
            <p:cNvSpPr>
              <a:spLocks/>
            </p:cNvSpPr>
            <p:nvPr/>
          </p:nvSpPr>
          <p:spPr bwMode="auto">
            <a:xfrm>
              <a:off x="3132" y="1337"/>
              <a:ext cx="912" cy="1243"/>
            </a:xfrm>
            <a:custGeom>
              <a:avLst/>
              <a:gdLst>
                <a:gd name="T0" fmla="*/ 0 w 912"/>
                <a:gd name="T1" fmla="*/ 1201 h 1243"/>
                <a:gd name="T2" fmla="*/ 0 w 912"/>
                <a:gd name="T3" fmla="*/ 457 h 1243"/>
                <a:gd name="T4" fmla="*/ 6 w 912"/>
                <a:gd name="T5" fmla="*/ 388 h 1243"/>
                <a:gd name="T6" fmla="*/ 27 w 912"/>
                <a:gd name="T7" fmla="*/ 310 h 1243"/>
                <a:gd name="T8" fmla="*/ 63 w 912"/>
                <a:gd name="T9" fmla="*/ 229 h 1243"/>
                <a:gd name="T10" fmla="*/ 132 w 912"/>
                <a:gd name="T11" fmla="*/ 136 h 1243"/>
                <a:gd name="T12" fmla="*/ 225 w 912"/>
                <a:gd name="T13" fmla="*/ 70 h 1243"/>
                <a:gd name="T14" fmla="*/ 321 w 912"/>
                <a:gd name="T15" fmla="*/ 28 h 1243"/>
                <a:gd name="T16" fmla="*/ 432 w 912"/>
                <a:gd name="T17" fmla="*/ 4 h 1243"/>
                <a:gd name="T18" fmla="*/ 531 w 912"/>
                <a:gd name="T19" fmla="*/ 7 h 1243"/>
                <a:gd name="T20" fmla="*/ 648 w 912"/>
                <a:gd name="T21" fmla="*/ 46 h 1243"/>
                <a:gd name="T22" fmla="*/ 738 w 912"/>
                <a:gd name="T23" fmla="*/ 97 h 1243"/>
                <a:gd name="T24" fmla="*/ 804 w 912"/>
                <a:gd name="T25" fmla="*/ 160 h 1243"/>
                <a:gd name="T26" fmla="*/ 867 w 912"/>
                <a:gd name="T27" fmla="*/ 247 h 1243"/>
                <a:gd name="T28" fmla="*/ 894 w 912"/>
                <a:gd name="T29" fmla="*/ 307 h 1243"/>
                <a:gd name="T30" fmla="*/ 912 w 912"/>
                <a:gd name="T31" fmla="*/ 382 h 1243"/>
                <a:gd name="T32" fmla="*/ 912 w 912"/>
                <a:gd name="T33" fmla="*/ 515 h 1243"/>
                <a:gd name="T34" fmla="*/ 912 w 912"/>
                <a:gd name="T35" fmla="*/ 853 h 1243"/>
                <a:gd name="T36" fmla="*/ 912 w 912"/>
                <a:gd name="T37" fmla="*/ 1198 h 1243"/>
                <a:gd name="T38" fmla="*/ 873 w 912"/>
                <a:gd name="T39" fmla="*/ 1207 h 1243"/>
                <a:gd name="T40" fmla="*/ 810 w 912"/>
                <a:gd name="T41" fmla="*/ 1183 h 1243"/>
                <a:gd name="T42" fmla="*/ 762 w 912"/>
                <a:gd name="T43" fmla="*/ 1174 h 1243"/>
                <a:gd name="T44" fmla="*/ 726 w 912"/>
                <a:gd name="T45" fmla="*/ 1192 h 1243"/>
                <a:gd name="T46" fmla="*/ 663 w 912"/>
                <a:gd name="T47" fmla="*/ 1216 h 1243"/>
                <a:gd name="T48" fmla="*/ 585 w 912"/>
                <a:gd name="T49" fmla="*/ 1240 h 1243"/>
                <a:gd name="T50" fmla="*/ 510 w 912"/>
                <a:gd name="T51" fmla="*/ 1234 h 1243"/>
                <a:gd name="T52" fmla="*/ 441 w 912"/>
                <a:gd name="T53" fmla="*/ 1207 h 1243"/>
                <a:gd name="T54" fmla="*/ 378 w 912"/>
                <a:gd name="T55" fmla="*/ 1189 h 1243"/>
                <a:gd name="T56" fmla="*/ 303 w 912"/>
                <a:gd name="T57" fmla="*/ 1189 h 1243"/>
                <a:gd name="T58" fmla="*/ 195 w 912"/>
                <a:gd name="T59" fmla="*/ 1228 h 1243"/>
                <a:gd name="T60" fmla="*/ 111 w 912"/>
                <a:gd name="T61" fmla="*/ 1231 h 1243"/>
                <a:gd name="T62" fmla="*/ 36 w 912"/>
                <a:gd name="T63" fmla="*/ 1216 h 1243"/>
                <a:gd name="T64" fmla="*/ 0 w 912"/>
                <a:gd name="T65" fmla="*/ 1201 h 124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912" h="1243">
                  <a:moveTo>
                    <a:pt x="0" y="1201"/>
                  </a:moveTo>
                  <a:lnTo>
                    <a:pt x="0" y="457"/>
                  </a:lnTo>
                  <a:cubicBezTo>
                    <a:pt x="1" y="322"/>
                    <a:pt x="2" y="412"/>
                    <a:pt x="6" y="388"/>
                  </a:cubicBezTo>
                  <a:cubicBezTo>
                    <a:pt x="10" y="364"/>
                    <a:pt x="18" y="336"/>
                    <a:pt x="27" y="310"/>
                  </a:cubicBezTo>
                  <a:cubicBezTo>
                    <a:pt x="36" y="284"/>
                    <a:pt x="45" y="258"/>
                    <a:pt x="63" y="229"/>
                  </a:cubicBezTo>
                  <a:cubicBezTo>
                    <a:pt x="81" y="200"/>
                    <a:pt x="105" y="162"/>
                    <a:pt x="132" y="136"/>
                  </a:cubicBezTo>
                  <a:cubicBezTo>
                    <a:pt x="159" y="110"/>
                    <a:pt x="194" y="88"/>
                    <a:pt x="225" y="70"/>
                  </a:cubicBezTo>
                  <a:cubicBezTo>
                    <a:pt x="256" y="52"/>
                    <a:pt x="287" y="39"/>
                    <a:pt x="321" y="28"/>
                  </a:cubicBezTo>
                  <a:cubicBezTo>
                    <a:pt x="355" y="17"/>
                    <a:pt x="397" y="7"/>
                    <a:pt x="432" y="4"/>
                  </a:cubicBezTo>
                  <a:cubicBezTo>
                    <a:pt x="467" y="1"/>
                    <a:pt x="495" y="0"/>
                    <a:pt x="531" y="7"/>
                  </a:cubicBezTo>
                  <a:cubicBezTo>
                    <a:pt x="567" y="14"/>
                    <a:pt x="614" y="31"/>
                    <a:pt x="648" y="46"/>
                  </a:cubicBezTo>
                  <a:cubicBezTo>
                    <a:pt x="682" y="61"/>
                    <a:pt x="712" y="78"/>
                    <a:pt x="738" y="97"/>
                  </a:cubicBezTo>
                  <a:cubicBezTo>
                    <a:pt x="764" y="116"/>
                    <a:pt x="783" y="135"/>
                    <a:pt x="804" y="160"/>
                  </a:cubicBezTo>
                  <a:cubicBezTo>
                    <a:pt x="825" y="185"/>
                    <a:pt x="852" y="223"/>
                    <a:pt x="867" y="247"/>
                  </a:cubicBezTo>
                  <a:cubicBezTo>
                    <a:pt x="882" y="271"/>
                    <a:pt x="887" y="285"/>
                    <a:pt x="894" y="307"/>
                  </a:cubicBezTo>
                  <a:cubicBezTo>
                    <a:pt x="901" y="329"/>
                    <a:pt x="909" y="347"/>
                    <a:pt x="912" y="382"/>
                  </a:cubicBezTo>
                  <a:lnTo>
                    <a:pt x="912" y="515"/>
                  </a:lnTo>
                  <a:lnTo>
                    <a:pt x="912" y="853"/>
                  </a:lnTo>
                  <a:lnTo>
                    <a:pt x="912" y="1198"/>
                  </a:lnTo>
                  <a:lnTo>
                    <a:pt x="873" y="1207"/>
                  </a:lnTo>
                  <a:cubicBezTo>
                    <a:pt x="856" y="1205"/>
                    <a:pt x="828" y="1188"/>
                    <a:pt x="810" y="1183"/>
                  </a:cubicBezTo>
                  <a:cubicBezTo>
                    <a:pt x="792" y="1178"/>
                    <a:pt x="776" y="1173"/>
                    <a:pt x="762" y="1174"/>
                  </a:cubicBezTo>
                  <a:lnTo>
                    <a:pt x="726" y="1192"/>
                  </a:lnTo>
                  <a:cubicBezTo>
                    <a:pt x="710" y="1199"/>
                    <a:pt x="686" y="1208"/>
                    <a:pt x="663" y="1216"/>
                  </a:cubicBezTo>
                  <a:cubicBezTo>
                    <a:pt x="640" y="1224"/>
                    <a:pt x="610" y="1237"/>
                    <a:pt x="585" y="1240"/>
                  </a:cubicBezTo>
                  <a:cubicBezTo>
                    <a:pt x="560" y="1243"/>
                    <a:pt x="534" y="1239"/>
                    <a:pt x="510" y="1234"/>
                  </a:cubicBezTo>
                  <a:lnTo>
                    <a:pt x="441" y="1207"/>
                  </a:lnTo>
                  <a:lnTo>
                    <a:pt x="378" y="1189"/>
                  </a:lnTo>
                  <a:lnTo>
                    <a:pt x="303" y="1189"/>
                  </a:lnTo>
                  <a:cubicBezTo>
                    <a:pt x="273" y="1195"/>
                    <a:pt x="227" y="1221"/>
                    <a:pt x="195" y="1228"/>
                  </a:cubicBezTo>
                  <a:cubicBezTo>
                    <a:pt x="163" y="1235"/>
                    <a:pt x="137" y="1233"/>
                    <a:pt x="111" y="1231"/>
                  </a:cubicBezTo>
                  <a:lnTo>
                    <a:pt x="36" y="1216"/>
                  </a:lnTo>
                  <a:lnTo>
                    <a:pt x="0" y="120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7" name="Group 46"/>
            <p:cNvGrpSpPr>
              <a:grpSpLocks/>
            </p:cNvGrpSpPr>
            <p:nvPr/>
          </p:nvGrpSpPr>
          <p:grpSpPr bwMode="auto">
            <a:xfrm>
              <a:off x="3274" y="1555"/>
              <a:ext cx="646" cy="631"/>
              <a:chOff x="3274" y="1555"/>
              <a:chExt cx="646" cy="631"/>
            </a:xfrm>
          </p:grpSpPr>
          <p:sp>
            <p:nvSpPr>
              <p:cNvPr id="32" name="Oval 47"/>
              <p:cNvSpPr>
                <a:spLocks noChangeArrowheads="1"/>
              </p:cNvSpPr>
              <p:nvPr/>
            </p:nvSpPr>
            <p:spPr bwMode="auto">
              <a:xfrm>
                <a:off x="3357" y="1641"/>
                <a:ext cx="465" cy="447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spcBef>
                    <a:spcPts val="500"/>
                  </a:spcBef>
                  <a:spcAft>
                    <a:spcPts val="500"/>
                  </a:spcAft>
                  <a:defRPr b="1">
                    <a:solidFill>
                      <a:srgbClr val="000099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fr-FR"/>
              </a:p>
            </p:txBody>
          </p:sp>
          <p:sp>
            <p:nvSpPr>
              <p:cNvPr id="33" name="Line 48"/>
              <p:cNvSpPr>
                <a:spLocks noChangeShapeType="1"/>
              </p:cNvSpPr>
              <p:nvPr/>
            </p:nvSpPr>
            <p:spPr bwMode="auto">
              <a:xfrm>
                <a:off x="3427" y="1593"/>
                <a:ext cx="48" cy="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4" name="Line 49"/>
              <p:cNvSpPr>
                <a:spLocks noChangeShapeType="1"/>
              </p:cNvSpPr>
              <p:nvPr/>
            </p:nvSpPr>
            <p:spPr bwMode="auto">
              <a:xfrm>
                <a:off x="3582" y="1555"/>
                <a:ext cx="6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5" name="Line 50"/>
              <p:cNvSpPr>
                <a:spLocks noChangeShapeType="1"/>
              </p:cNvSpPr>
              <p:nvPr/>
            </p:nvSpPr>
            <p:spPr bwMode="auto">
              <a:xfrm flipH="1">
                <a:off x="3705" y="1581"/>
                <a:ext cx="42" cy="8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6" name="Line 51"/>
              <p:cNvSpPr>
                <a:spLocks noChangeShapeType="1"/>
              </p:cNvSpPr>
              <p:nvPr/>
            </p:nvSpPr>
            <p:spPr bwMode="auto">
              <a:xfrm flipH="1">
                <a:off x="3788" y="1712"/>
                <a:ext cx="72" cy="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7" name="Line 52"/>
              <p:cNvSpPr>
                <a:spLocks noChangeShapeType="1"/>
              </p:cNvSpPr>
              <p:nvPr/>
            </p:nvSpPr>
            <p:spPr bwMode="auto">
              <a:xfrm flipH="1">
                <a:off x="3824" y="1863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8" name="Line 53"/>
              <p:cNvSpPr>
                <a:spLocks noChangeShapeType="1"/>
              </p:cNvSpPr>
              <p:nvPr/>
            </p:nvSpPr>
            <p:spPr bwMode="auto">
              <a:xfrm flipH="1" flipV="1">
                <a:off x="3792" y="1974"/>
                <a:ext cx="84" cy="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9" name="Line 54"/>
              <p:cNvSpPr>
                <a:spLocks noChangeShapeType="1"/>
              </p:cNvSpPr>
              <p:nvPr/>
            </p:nvSpPr>
            <p:spPr bwMode="auto">
              <a:xfrm flipH="1" flipV="1">
                <a:off x="3708" y="2060"/>
                <a:ext cx="46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0" name="Line 55"/>
              <p:cNvSpPr>
                <a:spLocks noChangeShapeType="1"/>
              </p:cNvSpPr>
              <p:nvPr/>
            </p:nvSpPr>
            <p:spPr bwMode="auto">
              <a:xfrm flipH="1" flipV="1">
                <a:off x="3590" y="2088"/>
                <a:ext cx="2" cy="9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1" name="Line 56"/>
              <p:cNvSpPr>
                <a:spLocks noChangeShapeType="1"/>
              </p:cNvSpPr>
              <p:nvPr/>
            </p:nvSpPr>
            <p:spPr bwMode="auto">
              <a:xfrm flipV="1">
                <a:off x="3429" y="2065"/>
                <a:ext cx="5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2" name="Line 57"/>
              <p:cNvSpPr>
                <a:spLocks noChangeShapeType="1"/>
              </p:cNvSpPr>
              <p:nvPr/>
            </p:nvSpPr>
            <p:spPr bwMode="auto">
              <a:xfrm flipV="1">
                <a:off x="3306" y="1988"/>
                <a:ext cx="88" cy="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3" name="Line 58"/>
              <p:cNvSpPr>
                <a:spLocks noChangeShapeType="1"/>
              </p:cNvSpPr>
              <p:nvPr/>
            </p:nvSpPr>
            <p:spPr bwMode="auto">
              <a:xfrm flipV="1">
                <a:off x="3274" y="1866"/>
                <a:ext cx="86" cy="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4" name="Line 59"/>
              <p:cNvSpPr>
                <a:spLocks noChangeShapeType="1"/>
              </p:cNvSpPr>
              <p:nvPr/>
            </p:nvSpPr>
            <p:spPr bwMode="auto">
              <a:xfrm>
                <a:off x="3303" y="1712"/>
                <a:ext cx="84" cy="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8" name="Rectangle 60"/>
            <p:cNvSpPr>
              <a:spLocks noChangeArrowheads="1"/>
            </p:cNvSpPr>
            <p:nvPr/>
          </p:nvSpPr>
          <p:spPr bwMode="auto">
            <a:xfrm>
              <a:off x="2241" y="1344"/>
              <a:ext cx="183" cy="363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Freeform 61"/>
            <p:cNvSpPr>
              <a:spLocks/>
            </p:cNvSpPr>
            <p:nvPr/>
          </p:nvSpPr>
          <p:spPr bwMode="auto">
            <a:xfrm>
              <a:off x="2241" y="2061"/>
              <a:ext cx="182" cy="530"/>
            </a:xfrm>
            <a:custGeom>
              <a:avLst/>
              <a:gdLst>
                <a:gd name="T0" fmla="*/ 0 w 182"/>
                <a:gd name="T1" fmla="*/ 0 h 530"/>
                <a:gd name="T2" fmla="*/ 182 w 182"/>
                <a:gd name="T3" fmla="*/ 2 h 530"/>
                <a:gd name="T4" fmla="*/ 182 w 182"/>
                <a:gd name="T5" fmla="*/ 495 h 530"/>
                <a:gd name="T6" fmla="*/ 153 w 182"/>
                <a:gd name="T7" fmla="*/ 498 h 530"/>
                <a:gd name="T8" fmla="*/ 129 w 182"/>
                <a:gd name="T9" fmla="*/ 492 h 530"/>
                <a:gd name="T10" fmla="*/ 102 w 182"/>
                <a:gd name="T11" fmla="*/ 501 h 530"/>
                <a:gd name="T12" fmla="*/ 75 w 182"/>
                <a:gd name="T13" fmla="*/ 519 h 530"/>
                <a:gd name="T14" fmla="*/ 57 w 182"/>
                <a:gd name="T15" fmla="*/ 519 h 530"/>
                <a:gd name="T16" fmla="*/ 36 w 182"/>
                <a:gd name="T17" fmla="*/ 513 h 530"/>
                <a:gd name="T18" fmla="*/ 0 w 182"/>
                <a:gd name="T19" fmla="*/ 501 h 530"/>
                <a:gd name="T20" fmla="*/ 0 w 182"/>
                <a:gd name="T21" fmla="*/ 0 h 5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2" h="530">
                  <a:moveTo>
                    <a:pt x="0" y="0"/>
                  </a:moveTo>
                  <a:lnTo>
                    <a:pt x="182" y="2"/>
                  </a:lnTo>
                  <a:lnTo>
                    <a:pt x="182" y="495"/>
                  </a:lnTo>
                  <a:lnTo>
                    <a:pt x="153" y="498"/>
                  </a:lnTo>
                  <a:lnTo>
                    <a:pt x="129" y="492"/>
                  </a:lnTo>
                  <a:lnTo>
                    <a:pt x="102" y="501"/>
                  </a:lnTo>
                  <a:cubicBezTo>
                    <a:pt x="93" y="505"/>
                    <a:pt x="82" y="516"/>
                    <a:pt x="75" y="519"/>
                  </a:cubicBezTo>
                  <a:cubicBezTo>
                    <a:pt x="68" y="522"/>
                    <a:pt x="63" y="520"/>
                    <a:pt x="57" y="519"/>
                  </a:cubicBezTo>
                  <a:lnTo>
                    <a:pt x="36" y="513"/>
                  </a:lnTo>
                  <a:cubicBezTo>
                    <a:pt x="27" y="510"/>
                    <a:pt x="17" y="530"/>
                    <a:pt x="0" y="501"/>
                  </a:cubicBezTo>
                  <a:cubicBezTo>
                    <a:pt x="0" y="250"/>
                    <a:pt x="0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Line 62"/>
            <p:cNvSpPr>
              <a:spLocks noChangeShapeType="1"/>
            </p:cNvSpPr>
            <p:nvPr/>
          </p:nvSpPr>
          <p:spPr bwMode="auto">
            <a:xfrm flipV="1">
              <a:off x="1669" y="1709"/>
              <a:ext cx="757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Line 63"/>
            <p:cNvSpPr>
              <a:spLocks noChangeShapeType="1"/>
            </p:cNvSpPr>
            <p:nvPr/>
          </p:nvSpPr>
          <p:spPr bwMode="auto">
            <a:xfrm>
              <a:off x="1680" y="2062"/>
              <a:ext cx="743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Line 64"/>
            <p:cNvSpPr>
              <a:spLocks noChangeShapeType="1"/>
            </p:cNvSpPr>
            <p:nvPr/>
          </p:nvSpPr>
          <p:spPr bwMode="auto">
            <a:xfrm flipH="1" flipV="1">
              <a:off x="1578" y="1712"/>
              <a:ext cx="0" cy="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Line 65"/>
            <p:cNvSpPr>
              <a:spLocks noChangeShapeType="1"/>
            </p:cNvSpPr>
            <p:nvPr/>
          </p:nvSpPr>
          <p:spPr bwMode="auto">
            <a:xfrm flipH="1">
              <a:off x="2241" y="1710"/>
              <a:ext cx="2" cy="3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Line 66"/>
            <p:cNvSpPr>
              <a:spLocks noChangeShapeType="1"/>
            </p:cNvSpPr>
            <p:nvPr/>
          </p:nvSpPr>
          <p:spPr bwMode="auto">
            <a:xfrm flipH="1">
              <a:off x="2419" y="1707"/>
              <a:ext cx="2" cy="3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15" name="Group 67"/>
            <p:cNvGrpSpPr>
              <a:grpSpLocks/>
            </p:cNvGrpSpPr>
            <p:nvPr/>
          </p:nvGrpSpPr>
          <p:grpSpPr bwMode="auto">
            <a:xfrm>
              <a:off x="1628" y="1700"/>
              <a:ext cx="1037" cy="384"/>
              <a:chOff x="1628" y="1700"/>
              <a:chExt cx="1037" cy="384"/>
            </a:xfrm>
          </p:grpSpPr>
          <p:sp>
            <p:nvSpPr>
              <p:cNvPr id="27" name="Freeform 68"/>
              <p:cNvSpPr>
                <a:spLocks/>
              </p:cNvSpPr>
              <p:nvPr/>
            </p:nvSpPr>
            <p:spPr bwMode="auto">
              <a:xfrm>
                <a:off x="2618" y="1724"/>
                <a:ext cx="42" cy="160"/>
              </a:xfrm>
              <a:custGeom>
                <a:avLst/>
                <a:gdLst>
                  <a:gd name="T0" fmla="*/ 20 w 42"/>
                  <a:gd name="T1" fmla="*/ 0 h 160"/>
                  <a:gd name="T2" fmla="*/ 6 w 42"/>
                  <a:gd name="T3" fmla="*/ 19 h 160"/>
                  <a:gd name="T4" fmla="*/ 0 w 42"/>
                  <a:gd name="T5" fmla="*/ 60 h 160"/>
                  <a:gd name="T6" fmla="*/ 4 w 42"/>
                  <a:gd name="T7" fmla="*/ 108 h 160"/>
                  <a:gd name="T8" fmla="*/ 20 w 42"/>
                  <a:gd name="T9" fmla="*/ 146 h 160"/>
                  <a:gd name="T10" fmla="*/ 26 w 42"/>
                  <a:gd name="T11" fmla="*/ 160 h 160"/>
                  <a:gd name="T12" fmla="*/ 32 w 42"/>
                  <a:gd name="T13" fmla="*/ 128 h 160"/>
                  <a:gd name="T14" fmla="*/ 42 w 42"/>
                  <a:gd name="T15" fmla="*/ 84 h 160"/>
                  <a:gd name="T16" fmla="*/ 42 w 42"/>
                  <a:gd name="T17" fmla="*/ 63 h 160"/>
                  <a:gd name="T18" fmla="*/ 36 w 42"/>
                  <a:gd name="T19" fmla="*/ 32 h 160"/>
                  <a:gd name="T20" fmla="*/ 30 w 42"/>
                  <a:gd name="T21" fmla="*/ 10 h 16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2" h="160">
                    <a:moveTo>
                      <a:pt x="20" y="0"/>
                    </a:moveTo>
                    <a:cubicBezTo>
                      <a:pt x="18" y="3"/>
                      <a:pt x="9" y="9"/>
                      <a:pt x="6" y="19"/>
                    </a:cubicBezTo>
                    <a:cubicBezTo>
                      <a:pt x="3" y="29"/>
                      <a:pt x="0" y="45"/>
                      <a:pt x="0" y="60"/>
                    </a:cubicBezTo>
                    <a:cubicBezTo>
                      <a:pt x="0" y="75"/>
                      <a:pt x="1" y="94"/>
                      <a:pt x="4" y="108"/>
                    </a:cubicBezTo>
                    <a:lnTo>
                      <a:pt x="20" y="146"/>
                    </a:lnTo>
                    <a:lnTo>
                      <a:pt x="26" y="160"/>
                    </a:lnTo>
                    <a:lnTo>
                      <a:pt x="32" y="128"/>
                    </a:lnTo>
                    <a:cubicBezTo>
                      <a:pt x="35" y="115"/>
                      <a:pt x="40" y="95"/>
                      <a:pt x="42" y="84"/>
                    </a:cubicBezTo>
                    <a:lnTo>
                      <a:pt x="42" y="63"/>
                    </a:lnTo>
                    <a:lnTo>
                      <a:pt x="36" y="32"/>
                    </a:lnTo>
                    <a:cubicBezTo>
                      <a:pt x="34" y="23"/>
                      <a:pt x="31" y="15"/>
                      <a:pt x="30" y="10"/>
                    </a:cubicBezTo>
                  </a:path>
                </a:pathLst>
              </a:cu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grpSp>
            <p:nvGrpSpPr>
              <p:cNvPr id="28" name="Group 69"/>
              <p:cNvGrpSpPr>
                <a:grpSpLocks/>
              </p:cNvGrpSpPr>
              <p:nvPr/>
            </p:nvGrpSpPr>
            <p:grpSpPr bwMode="auto">
              <a:xfrm>
                <a:off x="1628" y="1700"/>
                <a:ext cx="1037" cy="384"/>
                <a:chOff x="1628" y="1700"/>
                <a:chExt cx="1037" cy="384"/>
              </a:xfrm>
            </p:grpSpPr>
            <p:sp>
              <p:nvSpPr>
                <p:cNvPr id="29" name="Freeform 70"/>
                <p:cNvSpPr>
                  <a:spLocks/>
                </p:cNvSpPr>
                <p:nvPr/>
              </p:nvSpPr>
              <p:spPr bwMode="auto">
                <a:xfrm>
                  <a:off x="1628" y="1700"/>
                  <a:ext cx="1037" cy="382"/>
                </a:xfrm>
                <a:custGeom>
                  <a:avLst/>
                  <a:gdLst>
                    <a:gd name="T0" fmla="*/ 6 w 1037"/>
                    <a:gd name="T1" fmla="*/ 362 h 382"/>
                    <a:gd name="T2" fmla="*/ 0 w 1037"/>
                    <a:gd name="T3" fmla="*/ 24 h 382"/>
                    <a:gd name="T4" fmla="*/ 10 w 1037"/>
                    <a:gd name="T5" fmla="*/ 14 h 382"/>
                    <a:gd name="T6" fmla="*/ 26 w 1037"/>
                    <a:gd name="T7" fmla="*/ 4 h 382"/>
                    <a:gd name="T8" fmla="*/ 174 w 1037"/>
                    <a:gd name="T9" fmla="*/ 0 h 382"/>
                    <a:gd name="T10" fmla="*/ 302 w 1037"/>
                    <a:gd name="T11" fmla="*/ 8 h 382"/>
                    <a:gd name="T12" fmla="*/ 522 w 1037"/>
                    <a:gd name="T13" fmla="*/ 30 h 382"/>
                    <a:gd name="T14" fmla="*/ 1012 w 1037"/>
                    <a:gd name="T15" fmla="*/ 20 h 382"/>
                    <a:gd name="T16" fmla="*/ 991 w 1037"/>
                    <a:gd name="T17" fmla="*/ 45 h 382"/>
                    <a:gd name="T18" fmla="*/ 988 w 1037"/>
                    <a:gd name="T19" fmla="*/ 93 h 382"/>
                    <a:gd name="T20" fmla="*/ 1002 w 1037"/>
                    <a:gd name="T21" fmla="*/ 148 h 382"/>
                    <a:gd name="T22" fmla="*/ 1020 w 1037"/>
                    <a:gd name="T23" fmla="*/ 206 h 382"/>
                    <a:gd name="T24" fmla="*/ 1032 w 1037"/>
                    <a:gd name="T25" fmla="*/ 254 h 382"/>
                    <a:gd name="T26" fmla="*/ 1036 w 1037"/>
                    <a:gd name="T27" fmla="*/ 291 h 382"/>
                    <a:gd name="T28" fmla="*/ 1026 w 1037"/>
                    <a:gd name="T29" fmla="*/ 325 h 382"/>
                    <a:gd name="T30" fmla="*/ 999 w 1037"/>
                    <a:gd name="T31" fmla="*/ 346 h 382"/>
                    <a:gd name="T32" fmla="*/ 702 w 1037"/>
                    <a:gd name="T33" fmla="*/ 346 h 382"/>
                    <a:gd name="T34" fmla="*/ 520 w 1037"/>
                    <a:gd name="T35" fmla="*/ 346 h 382"/>
                    <a:gd name="T36" fmla="*/ 462 w 1037"/>
                    <a:gd name="T37" fmla="*/ 350 h 382"/>
                    <a:gd name="T38" fmla="*/ 252 w 1037"/>
                    <a:gd name="T39" fmla="*/ 370 h 382"/>
                    <a:gd name="T40" fmla="*/ 176 w 1037"/>
                    <a:gd name="T41" fmla="*/ 380 h 382"/>
                    <a:gd name="T42" fmla="*/ 24 w 1037"/>
                    <a:gd name="T43" fmla="*/ 382 h 382"/>
                    <a:gd name="T44" fmla="*/ 6 w 1037"/>
                    <a:gd name="T45" fmla="*/ 362 h 382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1037" h="382">
                      <a:moveTo>
                        <a:pt x="6" y="362"/>
                      </a:moveTo>
                      <a:lnTo>
                        <a:pt x="0" y="24"/>
                      </a:lnTo>
                      <a:lnTo>
                        <a:pt x="10" y="14"/>
                      </a:lnTo>
                      <a:lnTo>
                        <a:pt x="26" y="4"/>
                      </a:lnTo>
                      <a:lnTo>
                        <a:pt x="174" y="0"/>
                      </a:lnTo>
                      <a:lnTo>
                        <a:pt x="302" y="8"/>
                      </a:lnTo>
                      <a:lnTo>
                        <a:pt x="522" y="30"/>
                      </a:lnTo>
                      <a:cubicBezTo>
                        <a:pt x="522" y="30"/>
                        <a:pt x="767" y="25"/>
                        <a:pt x="1012" y="20"/>
                      </a:cubicBezTo>
                      <a:cubicBezTo>
                        <a:pt x="1012" y="21"/>
                        <a:pt x="995" y="33"/>
                        <a:pt x="991" y="45"/>
                      </a:cubicBezTo>
                      <a:cubicBezTo>
                        <a:pt x="987" y="57"/>
                        <a:pt x="986" y="76"/>
                        <a:pt x="988" y="93"/>
                      </a:cubicBezTo>
                      <a:cubicBezTo>
                        <a:pt x="990" y="110"/>
                        <a:pt x="997" y="129"/>
                        <a:pt x="1002" y="148"/>
                      </a:cubicBezTo>
                      <a:lnTo>
                        <a:pt x="1020" y="206"/>
                      </a:lnTo>
                      <a:cubicBezTo>
                        <a:pt x="1025" y="224"/>
                        <a:pt x="1029" y="240"/>
                        <a:pt x="1032" y="254"/>
                      </a:cubicBezTo>
                      <a:cubicBezTo>
                        <a:pt x="1035" y="268"/>
                        <a:pt x="1037" y="279"/>
                        <a:pt x="1036" y="291"/>
                      </a:cubicBezTo>
                      <a:lnTo>
                        <a:pt x="1026" y="325"/>
                      </a:lnTo>
                      <a:lnTo>
                        <a:pt x="999" y="346"/>
                      </a:lnTo>
                      <a:lnTo>
                        <a:pt x="702" y="346"/>
                      </a:lnTo>
                      <a:lnTo>
                        <a:pt x="520" y="346"/>
                      </a:lnTo>
                      <a:lnTo>
                        <a:pt x="462" y="350"/>
                      </a:lnTo>
                      <a:lnTo>
                        <a:pt x="252" y="370"/>
                      </a:lnTo>
                      <a:lnTo>
                        <a:pt x="176" y="380"/>
                      </a:lnTo>
                      <a:lnTo>
                        <a:pt x="24" y="382"/>
                      </a:lnTo>
                      <a:lnTo>
                        <a:pt x="6" y="362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0" name="Line 71"/>
                <p:cNvSpPr>
                  <a:spLocks noChangeShapeType="1"/>
                </p:cNvSpPr>
                <p:nvPr/>
              </p:nvSpPr>
              <p:spPr bwMode="auto">
                <a:xfrm flipH="1" flipV="1">
                  <a:off x="1801" y="1700"/>
                  <a:ext cx="2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31" name="Line 72"/>
                <p:cNvSpPr>
                  <a:spLocks noChangeShapeType="1"/>
                </p:cNvSpPr>
                <p:nvPr/>
              </p:nvSpPr>
              <p:spPr bwMode="auto">
                <a:xfrm flipV="1">
                  <a:off x="2150" y="1727"/>
                  <a:ext cx="0" cy="31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</p:grpSp>
        <p:sp>
          <p:nvSpPr>
            <p:cNvPr id="16" name="Text Box 73"/>
            <p:cNvSpPr txBox="1">
              <a:spLocks noChangeArrowheads="1"/>
            </p:cNvSpPr>
            <p:nvPr/>
          </p:nvSpPr>
          <p:spPr bwMode="auto">
            <a:xfrm>
              <a:off x="1924" y="1395"/>
              <a:ext cx="242" cy="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spcBef>
                  <a:spcPct val="0"/>
                </a:spcBef>
                <a:spcAft>
                  <a:spcPct val="0"/>
                </a:spcAft>
              </a:pPr>
              <a:r>
                <a:rPr lang="fr-FR" sz="1200" b="0" dirty="0" smtClean="0">
                  <a:solidFill>
                    <a:schemeClr val="tx1"/>
                  </a:solidFill>
                  <a:latin typeface="+mn-lt"/>
                </a:rPr>
                <a:t>Bore</a:t>
              </a:r>
              <a:endParaRPr lang="en-GB" sz="12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7" name="Line 74"/>
            <p:cNvSpPr>
              <a:spLocks noChangeShapeType="1"/>
            </p:cNvSpPr>
            <p:nvPr/>
          </p:nvSpPr>
          <p:spPr bwMode="auto">
            <a:xfrm>
              <a:off x="2129" y="1548"/>
              <a:ext cx="112" cy="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Text Box 75"/>
            <p:cNvSpPr txBox="1">
              <a:spLocks noChangeArrowheads="1"/>
            </p:cNvSpPr>
            <p:nvPr/>
          </p:nvSpPr>
          <p:spPr bwMode="auto">
            <a:xfrm>
              <a:off x="938" y="1699"/>
              <a:ext cx="687" cy="3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spcBef>
                  <a:spcPct val="0"/>
                </a:spcBef>
                <a:spcAft>
                  <a:spcPct val="0"/>
                </a:spcAft>
              </a:pPr>
              <a:r>
                <a:rPr lang="fr-FR" sz="1200" b="0" dirty="0" err="1" smtClean="0">
                  <a:solidFill>
                    <a:schemeClr val="tx1"/>
                  </a:solidFill>
                  <a:latin typeface="+mn-lt"/>
                </a:rPr>
                <a:t>Diameter</a:t>
              </a:r>
              <a:r>
                <a:rPr lang="fr-FR" sz="1200" b="0" dirty="0" smtClean="0">
                  <a:solidFill>
                    <a:schemeClr val="tx1"/>
                  </a:solidFill>
                  <a:latin typeface="+mn-lt"/>
                </a:rPr>
                <a:t> of the pin </a:t>
              </a:r>
              <a:r>
                <a:rPr lang="fr-FR" sz="1200" b="0" dirty="0" err="1" smtClean="0">
                  <a:solidFill>
                    <a:schemeClr val="tx1"/>
                  </a:solidFill>
                  <a:latin typeface="+mn-lt"/>
                </a:rPr>
                <a:t>larger</a:t>
              </a:r>
              <a:r>
                <a:rPr lang="fr-FR" sz="1200" b="0" dirty="0" smtClean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fr-FR" sz="1200" b="0" dirty="0" err="1" smtClean="0">
                  <a:solidFill>
                    <a:schemeClr val="tx1"/>
                  </a:solidFill>
                  <a:latin typeface="+mn-lt"/>
                </a:rPr>
                <a:t>than</a:t>
              </a:r>
              <a:r>
                <a:rPr lang="fr-FR" sz="1200" b="0" dirty="0" smtClean="0">
                  <a:solidFill>
                    <a:schemeClr val="tx1"/>
                  </a:solidFill>
                  <a:latin typeface="+mn-lt"/>
                </a:rPr>
                <a:t> the </a:t>
              </a:r>
              <a:r>
                <a:rPr lang="fr-FR" sz="1200" b="0" dirty="0" err="1" smtClean="0">
                  <a:solidFill>
                    <a:schemeClr val="tx1"/>
                  </a:solidFill>
                  <a:latin typeface="+mn-lt"/>
                </a:rPr>
                <a:t>diameter</a:t>
              </a:r>
              <a:r>
                <a:rPr lang="fr-FR" sz="1200" b="0" dirty="0" smtClean="0">
                  <a:solidFill>
                    <a:schemeClr val="tx1"/>
                  </a:solidFill>
                  <a:latin typeface="+mn-lt"/>
                </a:rPr>
                <a:t> of the bore</a:t>
              </a:r>
              <a:endParaRPr lang="en-GB" sz="12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9" name="AutoShape 76"/>
            <p:cNvSpPr>
              <a:spLocks noChangeArrowheads="1"/>
            </p:cNvSpPr>
            <p:nvPr/>
          </p:nvSpPr>
          <p:spPr bwMode="auto">
            <a:xfrm>
              <a:off x="2652" y="1837"/>
              <a:ext cx="273" cy="65"/>
            </a:xfrm>
            <a:prstGeom prst="rightArrow">
              <a:avLst>
                <a:gd name="adj1" fmla="val 50000"/>
                <a:gd name="adj2" fmla="val 105000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fr-FR"/>
            </a:p>
          </p:txBody>
        </p:sp>
        <p:sp>
          <p:nvSpPr>
            <p:cNvPr id="20" name="Oval 77" descr="Treillis blanc"/>
            <p:cNvSpPr>
              <a:spLocks noChangeArrowheads="1"/>
            </p:cNvSpPr>
            <p:nvPr/>
          </p:nvSpPr>
          <p:spPr bwMode="auto">
            <a:xfrm>
              <a:off x="3408" y="1690"/>
              <a:ext cx="362" cy="348"/>
            </a:xfrm>
            <a:prstGeom prst="ellipse">
              <a:avLst/>
            </a:prstGeom>
            <a:pattFill prst="openDmnd">
              <a:fgClr>
                <a:schemeClr val="bg2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fr-FR"/>
            </a:p>
          </p:txBody>
        </p:sp>
        <p:sp>
          <p:nvSpPr>
            <p:cNvPr id="21" name="Text Box 78"/>
            <p:cNvSpPr txBox="1">
              <a:spLocks noChangeArrowheads="1"/>
            </p:cNvSpPr>
            <p:nvPr/>
          </p:nvSpPr>
          <p:spPr bwMode="auto">
            <a:xfrm>
              <a:off x="3708" y="1973"/>
              <a:ext cx="212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spcBef>
                  <a:spcPct val="0"/>
                </a:spcBef>
                <a:spcAft>
                  <a:spcPct val="0"/>
                </a:spcAft>
              </a:pPr>
              <a:r>
                <a:rPr lang="fr-FR" sz="1400" b="0">
                  <a:solidFill>
                    <a:schemeClr val="tx1"/>
                  </a:solidFill>
                  <a:latin typeface="Symbol" panose="05050102010706020507" pitchFamily="18" charset="2"/>
                </a:rPr>
                <a:t>s</a:t>
              </a:r>
              <a:r>
                <a:rPr lang="fr-FR" sz="1400" b="0" baseline="-25000">
                  <a:solidFill>
                    <a:schemeClr val="tx1"/>
                  </a:solidFill>
                  <a:latin typeface="Times New Roman" panose="02020603050405020304" pitchFamily="18" charset="0"/>
                </a:rPr>
                <a:t>res</a:t>
              </a:r>
              <a:endParaRPr lang="en-GB" sz="1400" b="0" baseline="-250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Text Box 79"/>
            <p:cNvSpPr txBox="1">
              <a:spLocks noChangeArrowheads="1"/>
            </p:cNvSpPr>
            <p:nvPr/>
          </p:nvSpPr>
          <p:spPr bwMode="auto">
            <a:xfrm>
              <a:off x="3104" y="2192"/>
              <a:ext cx="977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fr-FR" sz="1200" b="0" dirty="0" smtClean="0">
                  <a:solidFill>
                    <a:schemeClr val="tx1"/>
                  </a:solidFill>
                  <a:latin typeface="+mn-lt"/>
                </a:rPr>
                <a:t>Pressure </a:t>
              </a:r>
              <a:r>
                <a:rPr lang="fr-FR" sz="1200" b="0" dirty="0" err="1" smtClean="0">
                  <a:solidFill>
                    <a:schemeClr val="tx1"/>
                  </a:solidFill>
                  <a:latin typeface="+mn-lt"/>
                </a:rPr>
                <a:t>induced</a:t>
              </a:r>
              <a:r>
                <a:rPr lang="fr-FR" sz="1200" b="0" dirty="0" smtClean="0">
                  <a:solidFill>
                    <a:schemeClr val="tx1"/>
                  </a:solidFill>
                  <a:latin typeface="+mn-lt"/>
                </a:rPr>
                <a:t> by the </a:t>
              </a:r>
              <a:r>
                <a:rPr lang="fr-FR" sz="1200" b="0" dirty="0" err="1" smtClean="0">
                  <a:solidFill>
                    <a:schemeClr val="tx1"/>
                  </a:solidFill>
                  <a:latin typeface="+mn-lt"/>
                </a:rPr>
                <a:t>elastic</a:t>
              </a:r>
              <a:r>
                <a:rPr lang="fr-FR" sz="1200" b="0" dirty="0" smtClean="0">
                  <a:solidFill>
                    <a:schemeClr val="tx1"/>
                  </a:solidFill>
                  <a:latin typeface="+mn-lt"/>
                </a:rPr>
                <a:t> medium</a:t>
              </a:r>
              <a:endParaRPr lang="en-GB" sz="12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3" name="Text Box 80"/>
            <p:cNvSpPr txBox="1">
              <a:spLocks noChangeArrowheads="1"/>
            </p:cNvSpPr>
            <p:nvPr/>
          </p:nvSpPr>
          <p:spPr bwMode="auto">
            <a:xfrm>
              <a:off x="3116" y="1094"/>
              <a:ext cx="1551" cy="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spcBef>
                  <a:spcPct val="0"/>
                </a:spcBef>
                <a:spcAft>
                  <a:spcPct val="0"/>
                </a:spcAft>
              </a:pPr>
              <a:r>
                <a:rPr lang="fr-FR" sz="1200" b="0" dirty="0" smtClean="0">
                  <a:solidFill>
                    <a:schemeClr val="tx1"/>
                  </a:solidFill>
                  <a:latin typeface="+mn-lt"/>
                </a:rPr>
                <a:t>Plastic zone </a:t>
              </a:r>
              <a:r>
                <a:rPr lang="fr-FR" sz="1200" b="0" dirty="0" err="1" smtClean="0">
                  <a:solidFill>
                    <a:schemeClr val="tx1"/>
                  </a:solidFill>
                  <a:latin typeface="+mn-lt"/>
                </a:rPr>
                <a:t>with</a:t>
              </a:r>
              <a:r>
                <a:rPr lang="fr-FR" sz="1200" b="0" dirty="0" smtClean="0">
                  <a:solidFill>
                    <a:schemeClr val="tx1"/>
                  </a:solidFill>
                  <a:latin typeface="+mn-lt"/>
                </a:rPr>
                <a:t> compressive </a:t>
              </a:r>
              <a:r>
                <a:rPr lang="fr-FR" sz="1200" b="0" dirty="0" err="1" smtClean="0">
                  <a:solidFill>
                    <a:schemeClr val="tx1"/>
                  </a:solidFill>
                  <a:latin typeface="+mn-lt"/>
                </a:rPr>
                <a:t>residual</a:t>
              </a:r>
              <a:r>
                <a:rPr lang="fr-FR" sz="1200" b="0" dirty="0" smtClean="0">
                  <a:solidFill>
                    <a:schemeClr val="tx1"/>
                  </a:solidFill>
                  <a:latin typeface="+mn-lt"/>
                </a:rPr>
                <a:t> stresses</a:t>
              </a:r>
              <a:endParaRPr lang="en-GB" sz="12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4" name="Line 81"/>
            <p:cNvSpPr>
              <a:spLocks noChangeShapeType="1"/>
            </p:cNvSpPr>
            <p:nvPr/>
          </p:nvSpPr>
          <p:spPr bwMode="auto">
            <a:xfrm flipH="1">
              <a:off x="3624" y="1266"/>
              <a:ext cx="144" cy="4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Text Box 82"/>
            <p:cNvSpPr txBox="1">
              <a:spLocks noChangeArrowheads="1"/>
            </p:cNvSpPr>
            <p:nvPr/>
          </p:nvSpPr>
          <p:spPr bwMode="auto">
            <a:xfrm>
              <a:off x="1836" y="2629"/>
              <a:ext cx="1003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spcBef>
                  <a:spcPct val="0"/>
                </a:spcBef>
                <a:spcAft>
                  <a:spcPct val="0"/>
                </a:spcAft>
              </a:pPr>
              <a:r>
                <a:rPr lang="fr-FR" sz="2400" b="0" dirty="0" err="1" smtClean="0">
                  <a:solidFill>
                    <a:schemeClr val="tx1"/>
                  </a:solidFill>
                  <a:latin typeface="+mn-lt"/>
                </a:rPr>
                <a:t>Before</a:t>
              </a:r>
              <a:r>
                <a:rPr lang="fr-FR" sz="2400" b="0" dirty="0" smtClean="0">
                  <a:solidFill>
                    <a:schemeClr val="tx1"/>
                  </a:solidFill>
                  <a:latin typeface="+mn-lt"/>
                </a:rPr>
                <a:t> tension</a:t>
              </a:r>
              <a:endParaRPr lang="en-GB" sz="2400" b="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6" name="Text Box 83"/>
            <p:cNvSpPr txBox="1">
              <a:spLocks noChangeArrowheads="1"/>
            </p:cNvSpPr>
            <p:nvPr/>
          </p:nvSpPr>
          <p:spPr bwMode="auto">
            <a:xfrm>
              <a:off x="3140" y="2628"/>
              <a:ext cx="899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spcBef>
                  <a:spcPts val="500"/>
                </a:spcBef>
                <a:spcAft>
                  <a:spcPts val="500"/>
                </a:spcAft>
                <a:defRPr b="1">
                  <a:solidFill>
                    <a:srgbClr val="000099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fr-FR" sz="2400" b="0" dirty="0" err="1" smtClean="0">
                  <a:solidFill>
                    <a:schemeClr val="tx1"/>
                  </a:solidFill>
                  <a:latin typeface="+mn-lt"/>
                </a:rPr>
                <a:t>After</a:t>
              </a:r>
              <a:r>
                <a:rPr lang="fr-FR" sz="2400" b="0" dirty="0" smtClean="0">
                  <a:solidFill>
                    <a:schemeClr val="tx1"/>
                  </a:solidFill>
                  <a:latin typeface="+mn-lt"/>
                </a:rPr>
                <a:t> tension</a:t>
              </a:r>
              <a:endParaRPr lang="en-GB" sz="2400" b="0" dirty="0">
                <a:solidFill>
                  <a:schemeClr val="tx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89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1087"/>
            <a:ext cx="8229600" cy="1143000"/>
          </a:xfrm>
        </p:spPr>
        <p:txBody>
          <a:bodyPr/>
          <a:lstStyle/>
          <a:p>
            <a:r>
              <a:rPr lang="fr-FR" dirty="0" smtClean="0"/>
              <a:t>Influence of </a:t>
            </a:r>
            <a:r>
              <a:rPr lang="fr-FR" dirty="0" err="1" smtClean="0"/>
              <a:t>environment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4" y="961457"/>
            <a:ext cx="6762750" cy="428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81856" y="5283344"/>
            <a:ext cx="7164387" cy="877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/>
              <a:t>The fatigue life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lower</a:t>
            </a:r>
            <a:r>
              <a:rPr lang="fr-FR" sz="2000" dirty="0" smtClean="0"/>
              <a:t> in an active </a:t>
            </a:r>
            <a:r>
              <a:rPr lang="fr-FR" sz="2000" dirty="0" err="1" smtClean="0"/>
              <a:t>environment</a:t>
            </a:r>
            <a:r>
              <a:rPr lang="fr-FR" sz="2000" dirty="0" smtClean="0"/>
              <a:t> (air) </a:t>
            </a:r>
            <a:r>
              <a:rPr lang="fr-FR" sz="2000" dirty="0" err="1" smtClean="0"/>
              <a:t>than</a:t>
            </a:r>
            <a:r>
              <a:rPr lang="fr-FR" sz="2000" dirty="0" smtClean="0"/>
              <a:t> in an </a:t>
            </a:r>
            <a:r>
              <a:rPr lang="fr-FR" sz="2000" dirty="0" err="1" smtClean="0"/>
              <a:t>inert</a:t>
            </a:r>
            <a:r>
              <a:rPr lang="fr-FR" sz="2000" dirty="0" smtClean="0"/>
              <a:t> </a:t>
            </a:r>
            <a:r>
              <a:rPr lang="fr-FR" sz="2000" dirty="0" err="1" smtClean="0"/>
              <a:t>environment</a:t>
            </a:r>
            <a:r>
              <a:rPr lang="fr-FR" sz="2000" dirty="0" smtClean="0"/>
              <a:t> (vacuum)</a:t>
            </a:r>
          </a:p>
          <a:p>
            <a:r>
              <a:rPr lang="fr-FR" sz="2000" dirty="0" err="1" smtClean="0"/>
              <a:t>Related</a:t>
            </a:r>
            <a:r>
              <a:rPr lang="fr-FR" sz="2000" dirty="0" smtClean="0"/>
              <a:t> </a:t>
            </a:r>
            <a:r>
              <a:rPr lang="fr-FR" sz="2000" dirty="0" err="1" smtClean="0"/>
              <a:t>effect</a:t>
            </a:r>
            <a:r>
              <a:rPr lang="fr-FR" sz="2000" dirty="0" smtClean="0"/>
              <a:t>: influence of </a:t>
            </a:r>
            <a:r>
              <a:rPr lang="fr-FR" sz="2000" dirty="0" err="1" smtClean="0"/>
              <a:t>frequency</a:t>
            </a:r>
            <a:endParaRPr lang="fr-FR" sz="2000" dirty="0" smtClean="0"/>
          </a:p>
        </p:txBody>
      </p:sp>
    </p:spTree>
    <p:extLst>
      <p:ext uri="{BB962C8B-B14F-4D97-AF65-F5344CB8AC3E}">
        <p14:creationId xmlns:p14="http://schemas.microsoft.com/office/powerpoint/2010/main" val="26120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Loading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287338" y="1755775"/>
            <a:ext cx="8509000" cy="371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grpSp>
        <p:nvGrpSpPr>
          <p:cNvPr id="8" name="Group 15"/>
          <p:cNvGrpSpPr>
            <a:grpSpLocks/>
          </p:cNvGrpSpPr>
          <p:nvPr/>
        </p:nvGrpSpPr>
        <p:grpSpPr bwMode="auto">
          <a:xfrm>
            <a:off x="314326" y="1781175"/>
            <a:ext cx="2370138" cy="1735138"/>
            <a:chOff x="198" y="1122"/>
            <a:chExt cx="1493" cy="1093"/>
          </a:xfrm>
        </p:grpSpPr>
        <p:grpSp>
          <p:nvGrpSpPr>
            <p:cNvPr id="67" name="Group 11"/>
            <p:cNvGrpSpPr>
              <a:grpSpLocks/>
            </p:cNvGrpSpPr>
            <p:nvPr/>
          </p:nvGrpSpPr>
          <p:grpSpPr bwMode="auto">
            <a:xfrm>
              <a:off x="198" y="1122"/>
              <a:ext cx="1493" cy="978"/>
              <a:chOff x="198" y="1122"/>
              <a:chExt cx="1493" cy="978"/>
            </a:xfrm>
          </p:grpSpPr>
          <p:grpSp>
            <p:nvGrpSpPr>
              <p:cNvPr id="71" name="Group 7"/>
              <p:cNvGrpSpPr>
                <a:grpSpLocks/>
              </p:cNvGrpSpPr>
              <p:nvPr/>
            </p:nvGrpSpPr>
            <p:grpSpPr bwMode="auto">
              <a:xfrm>
                <a:off x="198" y="1122"/>
                <a:ext cx="136" cy="909"/>
                <a:chOff x="198" y="1122"/>
                <a:chExt cx="136" cy="909"/>
              </a:xfrm>
            </p:grpSpPr>
            <p:sp>
              <p:nvSpPr>
                <p:cNvPr id="75" name="Rectangle 5"/>
                <p:cNvSpPr>
                  <a:spLocks noChangeArrowheads="1"/>
                </p:cNvSpPr>
                <p:nvPr/>
              </p:nvSpPr>
              <p:spPr bwMode="auto">
                <a:xfrm>
                  <a:off x="252" y="1253"/>
                  <a:ext cx="27" cy="77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76" name="Freeform 6"/>
                <p:cNvSpPr>
                  <a:spLocks/>
                </p:cNvSpPr>
                <p:nvPr/>
              </p:nvSpPr>
              <p:spPr bwMode="auto">
                <a:xfrm>
                  <a:off x="198" y="1122"/>
                  <a:ext cx="136" cy="134"/>
                </a:xfrm>
                <a:custGeom>
                  <a:avLst/>
                  <a:gdLst>
                    <a:gd name="T0" fmla="*/ 136 w 136"/>
                    <a:gd name="T1" fmla="*/ 134 h 134"/>
                    <a:gd name="T2" fmla="*/ 67 w 136"/>
                    <a:gd name="T3" fmla="*/ 0 h 134"/>
                    <a:gd name="T4" fmla="*/ 0 w 136"/>
                    <a:gd name="T5" fmla="*/ 134 h 134"/>
                    <a:gd name="T6" fmla="*/ 136 w 136"/>
                    <a:gd name="T7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6" h="134">
                      <a:moveTo>
                        <a:pt x="136" y="134"/>
                      </a:moveTo>
                      <a:lnTo>
                        <a:pt x="67" y="0"/>
                      </a:lnTo>
                      <a:lnTo>
                        <a:pt x="0" y="134"/>
                      </a:lnTo>
                      <a:lnTo>
                        <a:pt x="136" y="1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  <p:grpSp>
            <p:nvGrpSpPr>
              <p:cNvPr id="72" name="Group 10"/>
              <p:cNvGrpSpPr>
                <a:grpSpLocks/>
              </p:cNvGrpSpPr>
              <p:nvPr/>
            </p:nvGrpSpPr>
            <p:grpSpPr bwMode="auto">
              <a:xfrm>
                <a:off x="265" y="1964"/>
                <a:ext cx="1426" cy="136"/>
                <a:chOff x="265" y="1964"/>
                <a:chExt cx="1426" cy="136"/>
              </a:xfrm>
            </p:grpSpPr>
            <p:sp>
              <p:nvSpPr>
                <p:cNvPr id="73" name="Rectangle 8"/>
                <p:cNvSpPr>
                  <a:spLocks noChangeArrowheads="1"/>
                </p:cNvSpPr>
                <p:nvPr/>
              </p:nvSpPr>
              <p:spPr bwMode="auto">
                <a:xfrm>
                  <a:off x="265" y="2018"/>
                  <a:ext cx="1295" cy="26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74" name="Freeform 9"/>
                <p:cNvSpPr>
                  <a:spLocks/>
                </p:cNvSpPr>
                <p:nvPr/>
              </p:nvSpPr>
              <p:spPr bwMode="auto">
                <a:xfrm>
                  <a:off x="1557" y="1964"/>
                  <a:ext cx="134" cy="136"/>
                </a:xfrm>
                <a:custGeom>
                  <a:avLst/>
                  <a:gdLst>
                    <a:gd name="T0" fmla="*/ 0 w 134"/>
                    <a:gd name="T1" fmla="*/ 136 h 136"/>
                    <a:gd name="T2" fmla="*/ 134 w 134"/>
                    <a:gd name="T3" fmla="*/ 67 h 136"/>
                    <a:gd name="T4" fmla="*/ 0 w 134"/>
                    <a:gd name="T5" fmla="*/ 0 h 136"/>
                    <a:gd name="T6" fmla="*/ 0 w 134"/>
                    <a:gd name="T7" fmla="*/ 13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4" h="136">
                      <a:moveTo>
                        <a:pt x="0" y="136"/>
                      </a:moveTo>
                      <a:lnTo>
                        <a:pt x="134" y="67"/>
                      </a:lnTo>
                      <a:lnTo>
                        <a:pt x="0" y="0"/>
                      </a:lnTo>
                      <a:lnTo>
                        <a:pt x="0" y="1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</p:grpSp>
        <p:grpSp>
          <p:nvGrpSpPr>
            <p:cNvPr id="68" name="Group 14"/>
            <p:cNvGrpSpPr>
              <a:grpSpLocks/>
            </p:cNvGrpSpPr>
            <p:nvPr/>
          </p:nvGrpSpPr>
          <p:grpSpPr bwMode="auto">
            <a:xfrm>
              <a:off x="261" y="1246"/>
              <a:ext cx="1130" cy="969"/>
              <a:chOff x="261" y="1246"/>
              <a:chExt cx="1130" cy="969"/>
            </a:xfrm>
          </p:grpSpPr>
          <p:sp>
            <p:nvSpPr>
              <p:cNvPr id="69" name="Freeform 12"/>
              <p:cNvSpPr>
                <a:spLocks/>
              </p:cNvSpPr>
              <p:nvPr/>
            </p:nvSpPr>
            <p:spPr bwMode="auto">
              <a:xfrm>
                <a:off x="261" y="1246"/>
                <a:ext cx="575" cy="941"/>
              </a:xfrm>
              <a:custGeom>
                <a:avLst/>
                <a:gdLst>
                  <a:gd name="T0" fmla="*/ 38 w 575"/>
                  <a:gd name="T1" fmla="*/ 355 h 941"/>
                  <a:gd name="T2" fmla="*/ 64 w 575"/>
                  <a:gd name="T3" fmla="*/ 231 h 941"/>
                  <a:gd name="T4" fmla="*/ 76 w 575"/>
                  <a:gd name="T5" fmla="*/ 183 h 941"/>
                  <a:gd name="T6" fmla="*/ 98 w 575"/>
                  <a:gd name="T7" fmla="*/ 106 h 941"/>
                  <a:gd name="T8" fmla="*/ 114 w 575"/>
                  <a:gd name="T9" fmla="*/ 67 h 941"/>
                  <a:gd name="T10" fmla="*/ 144 w 575"/>
                  <a:gd name="T11" fmla="*/ 17 h 941"/>
                  <a:gd name="T12" fmla="*/ 141 w 575"/>
                  <a:gd name="T13" fmla="*/ 17 h 941"/>
                  <a:gd name="T14" fmla="*/ 147 w 575"/>
                  <a:gd name="T15" fmla="*/ 19 h 941"/>
                  <a:gd name="T16" fmla="*/ 157 w 575"/>
                  <a:gd name="T17" fmla="*/ 26 h 941"/>
                  <a:gd name="T18" fmla="*/ 179 w 575"/>
                  <a:gd name="T19" fmla="*/ 57 h 941"/>
                  <a:gd name="T20" fmla="*/ 195 w 575"/>
                  <a:gd name="T21" fmla="*/ 74 h 941"/>
                  <a:gd name="T22" fmla="*/ 207 w 575"/>
                  <a:gd name="T23" fmla="*/ 129 h 941"/>
                  <a:gd name="T24" fmla="*/ 227 w 575"/>
                  <a:gd name="T25" fmla="*/ 213 h 941"/>
                  <a:gd name="T26" fmla="*/ 265 w 575"/>
                  <a:gd name="T27" fmla="*/ 387 h 941"/>
                  <a:gd name="T28" fmla="*/ 290 w 575"/>
                  <a:gd name="T29" fmla="*/ 529 h 941"/>
                  <a:gd name="T30" fmla="*/ 318 w 575"/>
                  <a:gd name="T31" fmla="*/ 670 h 941"/>
                  <a:gd name="T32" fmla="*/ 350 w 575"/>
                  <a:gd name="T33" fmla="*/ 803 h 941"/>
                  <a:gd name="T34" fmla="*/ 374 w 575"/>
                  <a:gd name="T35" fmla="*/ 875 h 941"/>
                  <a:gd name="T36" fmla="*/ 392 w 575"/>
                  <a:gd name="T37" fmla="*/ 915 h 941"/>
                  <a:gd name="T38" fmla="*/ 414 w 575"/>
                  <a:gd name="T39" fmla="*/ 937 h 941"/>
                  <a:gd name="T40" fmla="*/ 437 w 575"/>
                  <a:gd name="T41" fmla="*/ 939 h 941"/>
                  <a:gd name="T42" fmla="*/ 454 w 575"/>
                  <a:gd name="T43" fmla="*/ 926 h 941"/>
                  <a:gd name="T44" fmla="*/ 476 w 575"/>
                  <a:gd name="T45" fmla="*/ 886 h 941"/>
                  <a:gd name="T46" fmla="*/ 495 w 575"/>
                  <a:gd name="T47" fmla="*/ 830 h 941"/>
                  <a:gd name="T48" fmla="*/ 521 w 575"/>
                  <a:gd name="T49" fmla="*/ 734 h 941"/>
                  <a:gd name="T50" fmla="*/ 551 w 575"/>
                  <a:gd name="T51" fmla="*/ 596 h 941"/>
                  <a:gd name="T52" fmla="*/ 542 w 575"/>
                  <a:gd name="T53" fmla="*/ 556 h 941"/>
                  <a:gd name="T54" fmla="*/ 511 w 575"/>
                  <a:gd name="T55" fmla="*/ 702 h 941"/>
                  <a:gd name="T56" fmla="*/ 484 w 575"/>
                  <a:gd name="T57" fmla="*/ 810 h 941"/>
                  <a:gd name="T58" fmla="*/ 462 w 575"/>
                  <a:gd name="T59" fmla="*/ 880 h 941"/>
                  <a:gd name="T60" fmla="*/ 453 w 575"/>
                  <a:gd name="T61" fmla="*/ 899 h 941"/>
                  <a:gd name="T62" fmla="*/ 431 w 575"/>
                  <a:gd name="T63" fmla="*/ 923 h 941"/>
                  <a:gd name="T64" fmla="*/ 433 w 575"/>
                  <a:gd name="T65" fmla="*/ 932 h 941"/>
                  <a:gd name="T66" fmla="*/ 431 w 575"/>
                  <a:gd name="T67" fmla="*/ 925 h 941"/>
                  <a:gd name="T68" fmla="*/ 415 w 575"/>
                  <a:gd name="T69" fmla="*/ 915 h 941"/>
                  <a:gd name="T70" fmla="*/ 395 w 575"/>
                  <a:gd name="T71" fmla="*/ 883 h 941"/>
                  <a:gd name="T72" fmla="*/ 385 w 575"/>
                  <a:gd name="T73" fmla="*/ 858 h 941"/>
                  <a:gd name="T74" fmla="*/ 360 w 575"/>
                  <a:gd name="T75" fmla="*/ 778 h 941"/>
                  <a:gd name="T76" fmla="*/ 326 w 575"/>
                  <a:gd name="T77" fmla="*/ 638 h 941"/>
                  <a:gd name="T78" fmla="*/ 300 w 575"/>
                  <a:gd name="T79" fmla="*/ 491 h 941"/>
                  <a:gd name="T80" fmla="*/ 268 w 575"/>
                  <a:gd name="T81" fmla="*/ 323 h 941"/>
                  <a:gd name="T82" fmla="*/ 239 w 575"/>
                  <a:gd name="T83" fmla="*/ 189 h 941"/>
                  <a:gd name="T84" fmla="*/ 219 w 575"/>
                  <a:gd name="T85" fmla="*/ 113 h 941"/>
                  <a:gd name="T86" fmla="*/ 194 w 575"/>
                  <a:gd name="T87" fmla="*/ 49 h 941"/>
                  <a:gd name="T88" fmla="*/ 178 w 575"/>
                  <a:gd name="T89" fmla="*/ 20 h 941"/>
                  <a:gd name="T90" fmla="*/ 154 w 575"/>
                  <a:gd name="T91" fmla="*/ 3 h 941"/>
                  <a:gd name="T92" fmla="*/ 137 w 575"/>
                  <a:gd name="T93" fmla="*/ 1 h 941"/>
                  <a:gd name="T94" fmla="*/ 120 w 575"/>
                  <a:gd name="T95" fmla="*/ 19 h 941"/>
                  <a:gd name="T96" fmla="*/ 98 w 575"/>
                  <a:gd name="T97" fmla="*/ 61 h 941"/>
                  <a:gd name="T98" fmla="*/ 67 w 575"/>
                  <a:gd name="T99" fmla="*/ 147 h 941"/>
                  <a:gd name="T100" fmla="*/ 54 w 575"/>
                  <a:gd name="T101" fmla="*/ 204 h 941"/>
                  <a:gd name="T102" fmla="*/ 28 w 575"/>
                  <a:gd name="T103" fmla="*/ 322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75" h="941">
                    <a:moveTo>
                      <a:pt x="0" y="460"/>
                    </a:moveTo>
                    <a:lnTo>
                      <a:pt x="16" y="463"/>
                    </a:lnTo>
                    <a:lnTo>
                      <a:pt x="31" y="390"/>
                    </a:lnTo>
                    <a:lnTo>
                      <a:pt x="38" y="355"/>
                    </a:lnTo>
                    <a:lnTo>
                      <a:pt x="45" y="322"/>
                    </a:lnTo>
                    <a:lnTo>
                      <a:pt x="53" y="290"/>
                    </a:lnTo>
                    <a:lnTo>
                      <a:pt x="58" y="259"/>
                    </a:lnTo>
                    <a:lnTo>
                      <a:pt x="64" y="231"/>
                    </a:lnTo>
                    <a:lnTo>
                      <a:pt x="70" y="207"/>
                    </a:lnTo>
                    <a:lnTo>
                      <a:pt x="61" y="205"/>
                    </a:lnTo>
                    <a:lnTo>
                      <a:pt x="70" y="208"/>
                    </a:lnTo>
                    <a:lnTo>
                      <a:pt x="76" y="183"/>
                    </a:lnTo>
                    <a:lnTo>
                      <a:pt x="80" y="164"/>
                    </a:lnTo>
                    <a:lnTo>
                      <a:pt x="85" y="147"/>
                    </a:lnTo>
                    <a:lnTo>
                      <a:pt x="89" y="132"/>
                    </a:lnTo>
                    <a:lnTo>
                      <a:pt x="98" y="106"/>
                    </a:lnTo>
                    <a:lnTo>
                      <a:pt x="105" y="86"/>
                    </a:lnTo>
                    <a:lnTo>
                      <a:pt x="115" y="61"/>
                    </a:lnTo>
                    <a:lnTo>
                      <a:pt x="106" y="61"/>
                    </a:lnTo>
                    <a:lnTo>
                      <a:pt x="114" y="67"/>
                    </a:lnTo>
                    <a:lnTo>
                      <a:pt x="122" y="48"/>
                    </a:lnTo>
                    <a:lnTo>
                      <a:pt x="133" y="32"/>
                    </a:lnTo>
                    <a:lnTo>
                      <a:pt x="140" y="22"/>
                    </a:lnTo>
                    <a:lnTo>
                      <a:pt x="144" y="17"/>
                    </a:lnTo>
                    <a:lnTo>
                      <a:pt x="147" y="16"/>
                    </a:lnTo>
                    <a:lnTo>
                      <a:pt x="141" y="9"/>
                    </a:lnTo>
                    <a:lnTo>
                      <a:pt x="144" y="17"/>
                    </a:lnTo>
                    <a:lnTo>
                      <a:pt x="141" y="17"/>
                    </a:lnTo>
                    <a:lnTo>
                      <a:pt x="146" y="17"/>
                    </a:lnTo>
                    <a:lnTo>
                      <a:pt x="146" y="9"/>
                    </a:lnTo>
                    <a:lnTo>
                      <a:pt x="143" y="16"/>
                    </a:lnTo>
                    <a:lnTo>
                      <a:pt x="147" y="19"/>
                    </a:lnTo>
                    <a:lnTo>
                      <a:pt x="152" y="10"/>
                    </a:lnTo>
                    <a:lnTo>
                      <a:pt x="144" y="17"/>
                    </a:lnTo>
                    <a:lnTo>
                      <a:pt x="153" y="22"/>
                    </a:lnTo>
                    <a:lnTo>
                      <a:pt x="157" y="26"/>
                    </a:lnTo>
                    <a:lnTo>
                      <a:pt x="165" y="33"/>
                    </a:lnTo>
                    <a:lnTo>
                      <a:pt x="172" y="44"/>
                    </a:lnTo>
                    <a:lnTo>
                      <a:pt x="176" y="51"/>
                    </a:lnTo>
                    <a:lnTo>
                      <a:pt x="179" y="57"/>
                    </a:lnTo>
                    <a:lnTo>
                      <a:pt x="186" y="52"/>
                    </a:lnTo>
                    <a:lnTo>
                      <a:pt x="179" y="57"/>
                    </a:lnTo>
                    <a:lnTo>
                      <a:pt x="189" y="80"/>
                    </a:lnTo>
                    <a:lnTo>
                      <a:pt x="195" y="74"/>
                    </a:lnTo>
                    <a:lnTo>
                      <a:pt x="186" y="74"/>
                    </a:lnTo>
                    <a:lnTo>
                      <a:pt x="197" y="99"/>
                    </a:lnTo>
                    <a:lnTo>
                      <a:pt x="201" y="113"/>
                    </a:lnTo>
                    <a:lnTo>
                      <a:pt x="207" y="129"/>
                    </a:lnTo>
                    <a:lnTo>
                      <a:pt x="211" y="147"/>
                    </a:lnTo>
                    <a:lnTo>
                      <a:pt x="219" y="170"/>
                    </a:lnTo>
                    <a:lnTo>
                      <a:pt x="221" y="189"/>
                    </a:lnTo>
                    <a:lnTo>
                      <a:pt x="227" y="213"/>
                    </a:lnTo>
                    <a:lnTo>
                      <a:pt x="233" y="239"/>
                    </a:lnTo>
                    <a:lnTo>
                      <a:pt x="239" y="266"/>
                    </a:lnTo>
                    <a:lnTo>
                      <a:pt x="251" y="323"/>
                    </a:lnTo>
                    <a:lnTo>
                      <a:pt x="265" y="387"/>
                    </a:lnTo>
                    <a:lnTo>
                      <a:pt x="269" y="419"/>
                    </a:lnTo>
                    <a:lnTo>
                      <a:pt x="277" y="454"/>
                    </a:lnTo>
                    <a:lnTo>
                      <a:pt x="283" y="491"/>
                    </a:lnTo>
                    <a:lnTo>
                      <a:pt x="290" y="529"/>
                    </a:lnTo>
                    <a:lnTo>
                      <a:pt x="296" y="567"/>
                    </a:lnTo>
                    <a:lnTo>
                      <a:pt x="303" y="603"/>
                    </a:lnTo>
                    <a:lnTo>
                      <a:pt x="309" y="638"/>
                    </a:lnTo>
                    <a:lnTo>
                      <a:pt x="318" y="670"/>
                    </a:lnTo>
                    <a:lnTo>
                      <a:pt x="329" y="727"/>
                    </a:lnTo>
                    <a:lnTo>
                      <a:pt x="336" y="753"/>
                    </a:lnTo>
                    <a:lnTo>
                      <a:pt x="342" y="778"/>
                    </a:lnTo>
                    <a:lnTo>
                      <a:pt x="350" y="803"/>
                    </a:lnTo>
                    <a:lnTo>
                      <a:pt x="355" y="823"/>
                    </a:lnTo>
                    <a:lnTo>
                      <a:pt x="363" y="843"/>
                    </a:lnTo>
                    <a:lnTo>
                      <a:pt x="370" y="864"/>
                    </a:lnTo>
                    <a:lnTo>
                      <a:pt x="374" y="875"/>
                    </a:lnTo>
                    <a:lnTo>
                      <a:pt x="377" y="883"/>
                    </a:lnTo>
                    <a:lnTo>
                      <a:pt x="382" y="896"/>
                    </a:lnTo>
                    <a:lnTo>
                      <a:pt x="387" y="906"/>
                    </a:lnTo>
                    <a:lnTo>
                      <a:pt x="392" y="915"/>
                    </a:lnTo>
                    <a:lnTo>
                      <a:pt x="398" y="922"/>
                    </a:lnTo>
                    <a:lnTo>
                      <a:pt x="402" y="928"/>
                    </a:lnTo>
                    <a:lnTo>
                      <a:pt x="405" y="929"/>
                    </a:lnTo>
                    <a:lnTo>
                      <a:pt x="414" y="937"/>
                    </a:lnTo>
                    <a:lnTo>
                      <a:pt x="424" y="941"/>
                    </a:lnTo>
                    <a:lnTo>
                      <a:pt x="428" y="941"/>
                    </a:lnTo>
                    <a:lnTo>
                      <a:pt x="433" y="941"/>
                    </a:lnTo>
                    <a:lnTo>
                      <a:pt x="437" y="939"/>
                    </a:lnTo>
                    <a:lnTo>
                      <a:pt x="441" y="938"/>
                    </a:lnTo>
                    <a:lnTo>
                      <a:pt x="444" y="937"/>
                    </a:lnTo>
                    <a:lnTo>
                      <a:pt x="450" y="932"/>
                    </a:lnTo>
                    <a:lnTo>
                      <a:pt x="454" y="926"/>
                    </a:lnTo>
                    <a:lnTo>
                      <a:pt x="460" y="919"/>
                    </a:lnTo>
                    <a:lnTo>
                      <a:pt x="466" y="909"/>
                    </a:lnTo>
                    <a:lnTo>
                      <a:pt x="470" y="899"/>
                    </a:lnTo>
                    <a:lnTo>
                      <a:pt x="476" y="886"/>
                    </a:lnTo>
                    <a:lnTo>
                      <a:pt x="479" y="880"/>
                    </a:lnTo>
                    <a:lnTo>
                      <a:pt x="484" y="865"/>
                    </a:lnTo>
                    <a:lnTo>
                      <a:pt x="489" y="848"/>
                    </a:lnTo>
                    <a:lnTo>
                      <a:pt x="495" y="830"/>
                    </a:lnTo>
                    <a:lnTo>
                      <a:pt x="501" y="810"/>
                    </a:lnTo>
                    <a:lnTo>
                      <a:pt x="508" y="786"/>
                    </a:lnTo>
                    <a:lnTo>
                      <a:pt x="514" y="765"/>
                    </a:lnTo>
                    <a:lnTo>
                      <a:pt x="521" y="734"/>
                    </a:lnTo>
                    <a:lnTo>
                      <a:pt x="529" y="702"/>
                    </a:lnTo>
                    <a:lnTo>
                      <a:pt x="536" y="668"/>
                    </a:lnTo>
                    <a:lnTo>
                      <a:pt x="543" y="634"/>
                    </a:lnTo>
                    <a:lnTo>
                      <a:pt x="551" y="596"/>
                    </a:lnTo>
                    <a:lnTo>
                      <a:pt x="559" y="556"/>
                    </a:lnTo>
                    <a:lnTo>
                      <a:pt x="575" y="479"/>
                    </a:lnTo>
                    <a:lnTo>
                      <a:pt x="559" y="476"/>
                    </a:lnTo>
                    <a:lnTo>
                      <a:pt x="542" y="556"/>
                    </a:lnTo>
                    <a:lnTo>
                      <a:pt x="533" y="596"/>
                    </a:lnTo>
                    <a:lnTo>
                      <a:pt x="526" y="634"/>
                    </a:lnTo>
                    <a:lnTo>
                      <a:pt x="519" y="668"/>
                    </a:lnTo>
                    <a:lnTo>
                      <a:pt x="511" y="702"/>
                    </a:lnTo>
                    <a:lnTo>
                      <a:pt x="504" y="734"/>
                    </a:lnTo>
                    <a:lnTo>
                      <a:pt x="498" y="760"/>
                    </a:lnTo>
                    <a:lnTo>
                      <a:pt x="491" y="786"/>
                    </a:lnTo>
                    <a:lnTo>
                      <a:pt x="484" y="810"/>
                    </a:lnTo>
                    <a:lnTo>
                      <a:pt x="478" y="830"/>
                    </a:lnTo>
                    <a:lnTo>
                      <a:pt x="472" y="848"/>
                    </a:lnTo>
                    <a:lnTo>
                      <a:pt x="466" y="865"/>
                    </a:lnTo>
                    <a:lnTo>
                      <a:pt x="462" y="880"/>
                    </a:lnTo>
                    <a:lnTo>
                      <a:pt x="470" y="880"/>
                    </a:lnTo>
                    <a:lnTo>
                      <a:pt x="463" y="872"/>
                    </a:lnTo>
                    <a:lnTo>
                      <a:pt x="457" y="886"/>
                    </a:lnTo>
                    <a:lnTo>
                      <a:pt x="453" y="899"/>
                    </a:lnTo>
                    <a:lnTo>
                      <a:pt x="447" y="906"/>
                    </a:lnTo>
                    <a:lnTo>
                      <a:pt x="441" y="913"/>
                    </a:lnTo>
                    <a:lnTo>
                      <a:pt x="437" y="919"/>
                    </a:lnTo>
                    <a:lnTo>
                      <a:pt x="431" y="923"/>
                    </a:lnTo>
                    <a:lnTo>
                      <a:pt x="438" y="929"/>
                    </a:lnTo>
                    <a:lnTo>
                      <a:pt x="434" y="922"/>
                    </a:lnTo>
                    <a:lnTo>
                      <a:pt x="430" y="923"/>
                    </a:lnTo>
                    <a:lnTo>
                      <a:pt x="433" y="932"/>
                    </a:lnTo>
                    <a:lnTo>
                      <a:pt x="433" y="923"/>
                    </a:lnTo>
                    <a:lnTo>
                      <a:pt x="428" y="923"/>
                    </a:lnTo>
                    <a:lnTo>
                      <a:pt x="428" y="932"/>
                    </a:lnTo>
                    <a:lnTo>
                      <a:pt x="431" y="925"/>
                    </a:lnTo>
                    <a:lnTo>
                      <a:pt x="422" y="922"/>
                    </a:lnTo>
                    <a:lnTo>
                      <a:pt x="412" y="913"/>
                    </a:lnTo>
                    <a:lnTo>
                      <a:pt x="408" y="922"/>
                    </a:lnTo>
                    <a:lnTo>
                      <a:pt x="415" y="915"/>
                    </a:lnTo>
                    <a:lnTo>
                      <a:pt x="411" y="909"/>
                    </a:lnTo>
                    <a:lnTo>
                      <a:pt x="405" y="902"/>
                    </a:lnTo>
                    <a:lnTo>
                      <a:pt x="401" y="893"/>
                    </a:lnTo>
                    <a:lnTo>
                      <a:pt x="395" y="883"/>
                    </a:lnTo>
                    <a:lnTo>
                      <a:pt x="390" y="870"/>
                    </a:lnTo>
                    <a:lnTo>
                      <a:pt x="383" y="875"/>
                    </a:lnTo>
                    <a:lnTo>
                      <a:pt x="392" y="875"/>
                    </a:lnTo>
                    <a:lnTo>
                      <a:pt x="385" y="858"/>
                    </a:lnTo>
                    <a:lnTo>
                      <a:pt x="380" y="843"/>
                    </a:lnTo>
                    <a:lnTo>
                      <a:pt x="373" y="823"/>
                    </a:lnTo>
                    <a:lnTo>
                      <a:pt x="367" y="803"/>
                    </a:lnTo>
                    <a:lnTo>
                      <a:pt x="360" y="778"/>
                    </a:lnTo>
                    <a:lnTo>
                      <a:pt x="354" y="753"/>
                    </a:lnTo>
                    <a:lnTo>
                      <a:pt x="347" y="727"/>
                    </a:lnTo>
                    <a:lnTo>
                      <a:pt x="334" y="667"/>
                    </a:lnTo>
                    <a:lnTo>
                      <a:pt x="326" y="638"/>
                    </a:lnTo>
                    <a:lnTo>
                      <a:pt x="320" y="603"/>
                    </a:lnTo>
                    <a:lnTo>
                      <a:pt x="313" y="567"/>
                    </a:lnTo>
                    <a:lnTo>
                      <a:pt x="307" y="529"/>
                    </a:lnTo>
                    <a:lnTo>
                      <a:pt x="300" y="491"/>
                    </a:lnTo>
                    <a:lnTo>
                      <a:pt x="294" y="454"/>
                    </a:lnTo>
                    <a:lnTo>
                      <a:pt x="287" y="419"/>
                    </a:lnTo>
                    <a:lnTo>
                      <a:pt x="281" y="384"/>
                    </a:lnTo>
                    <a:lnTo>
                      <a:pt x="268" y="323"/>
                    </a:lnTo>
                    <a:lnTo>
                      <a:pt x="256" y="266"/>
                    </a:lnTo>
                    <a:lnTo>
                      <a:pt x="251" y="239"/>
                    </a:lnTo>
                    <a:lnTo>
                      <a:pt x="245" y="213"/>
                    </a:lnTo>
                    <a:lnTo>
                      <a:pt x="239" y="189"/>
                    </a:lnTo>
                    <a:lnTo>
                      <a:pt x="235" y="166"/>
                    </a:lnTo>
                    <a:lnTo>
                      <a:pt x="229" y="147"/>
                    </a:lnTo>
                    <a:lnTo>
                      <a:pt x="224" y="129"/>
                    </a:lnTo>
                    <a:lnTo>
                      <a:pt x="219" y="113"/>
                    </a:lnTo>
                    <a:lnTo>
                      <a:pt x="214" y="99"/>
                    </a:lnTo>
                    <a:lnTo>
                      <a:pt x="204" y="74"/>
                    </a:lnTo>
                    <a:lnTo>
                      <a:pt x="203" y="67"/>
                    </a:lnTo>
                    <a:lnTo>
                      <a:pt x="194" y="49"/>
                    </a:lnTo>
                    <a:lnTo>
                      <a:pt x="194" y="48"/>
                    </a:lnTo>
                    <a:lnTo>
                      <a:pt x="189" y="38"/>
                    </a:lnTo>
                    <a:lnTo>
                      <a:pt x="185" y="30"/>
                    </a:lnTo>
                    <a:lnTo>
                      <a:pt x="178" y="20"/>
                    </a:lnTo>
                    <a:lnTo>
                      <a:pt x="170" y="13"/>
                    </a:lnTo>
                    <a:lnTo>
                      <a:pt x="163" y="7"/>
                    </a:lnTo>
                    <a:lnTo>
                      <a:pt x="157" y="4"/>
                    </a:lnTo>
                    <a:lnTo>
                      <a:pt x="154" y="3"/>
                    </a:lnTo>
                    <a:lnTo>
                      <a:pt x="150" y="0"/>
                    </a:lnTo>
                    <a:lnTo>
                      <a:pt x="146" y="0"/>
                    </a:lnTo>
                    <a:lnTo>
                      <a:pt x="141" y="0"/>
                    </a:lnTo>
                    <a:lnTo>
                      <a:pt x="137" y="1"/>
                    </a:lnTo>
                    <a:lnTo>
                      <a:pt x="134" y="3"/>
                    </a:lnTo>
                    <a:lnTo>
                      <a:pt x="131" y="4"/>
                    </a:lnTo>
                    <a:lnTo>
                      <a:pt x="128" y="9"/>
                    </a:lnTo>
                    <a:lnTo>
                      <a:pt x="120" y="19"/>
                    </a:lnTo>
                    <a:lnTo>
                      <a:pt x="109" y="35"/>
                    </a:lnTo>
                    <a:lnTo>
                      <a:pt x="101" y="54"/>
                    </a:lnTo>
                    <a:lnTo>
                      <a:pt x="98" y="61"/>
                    </a:lnTo>
                    <a:lnTo>
                      <a:pt x="98" y="61"/>
                    </a:lnTo>
                    <a:lnTo>
                      <a:pt x="90" y="80"/>
                    </a:lnTo>
                    <a:lnTo>
                      <a:pt x="80" y="106"/>
                    </a:lnTo>
                    <a:lnTo>
                      <a:pt x="71" y="132"/>
                    </a:lnTo>
                    <a:lnTo>
                      <a:pt x="67" y="147"/>
                    </a:lnTo>
                    <a:lnTo>
                      <a:pt x="63" y="164"/>
                    </a:lnTo>
                    <a:lnTo>
                      <a:pt x="58" y="183"/>
                    </a:lnTo>
                    <a:lnTo>
                      <a:pt x="54" y="204"/>
                    </a:lnTo>
                    <a:lnTo>
                      <a:pt x="54" y="204"/>
                    </a:lnTo>
                    <a:lnTo>
                      <a:pt x="47" y="231"/>
                    </a:lnTo>
                    <a:lnTo>
                      <a:pt x="41" y="259"/>
                    </a:lnTo>
                    <a:lnTo>
                      <a:pt x="35" y="290"/>
                    </a:lnTo>
                    <a:lnTo>
                      <a:pt x="28" y="322"/>
                    </a:lnTo>
                    <a:lnTo>
                      <a:pt x="20" y="355"/>
                    </a:lnTo>
                    <a:lnTo>
                      <a:pt x="13" y="390"/>
                    </a:lnTo>
                    <a:lnTo>
                      <a:pt x="0" y="4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0" name="Freeform 13"/>
              <p:cNvSpPr>
                <a:spLocks/>
              </p:cNvSpPr>
              <p:nvPr/>
            </p:nvSpPr>
            <p:spPr bwMode="auto">
              <a:xfrm>
                <a:off x="816" y="1274"/>
                <a:ext cx="575" cy="941"/>
              </a:xfrm>
              <a:custGeom>
                <a:avLst/>
                <a:gdLst>
                  <a:gd name="T0" fmla="*/ 38 w 575"/>
                  <a:gd name="T1" fmla="*/ 355 h 941"/>
                  <a:gd name="T2" fmla="*/ 64 w 575"/>
                  <a:gd name="T3" fmla="*/ 231 h 941"/>
                  <a:gd name="T4" fmla="*/ 76 w 575"/>
                  <a:gd name="T5" fmla="*/ 183 h 941"/>
                  <a:gd name="T6" fmla="*/ 97 w 575"/>
                  <a:gd name="T7" fmla="*/ 106 h 941"/>
                  <a:gd name="T8" fmla="*/ 113 w 575"/>
                  <a:gd name="T9" fmla="*/ 67 h 941"/>
                  <a:gd name="T10" fmla="*/ 144 w 575"/>
                  <a:gd name="T11" fmla="*/ 17 h 941"/>
                  <a:gd name="T12" fmla="*/ 141 w 575"/>
                  <a:gd name="T13" fmla="*/ 17 h 941"/>
                  <a:gd name="T14" fmla="*/ 147 w 575"/>
                  <a:gd name="T15" fmla="*/ 18 h 941"/>
                  <a:gd name="T16" fmla="*/ 157 w 575"/>
                  <a:gd name="T17" fmla="*/ 26 h 941"/>
                  <a:gd name="T18" fmla="*/ 179 w 575"/>
                  <a:gd name="T19" fmla="*/ 56 h 941"/>
                  <a:gd name="T20" fmla="*/ 195 w 575"/>
                  <a:gd name="T21" fmla="*/ 74 h 941"/>
                  <a:gd name="T22" fmla="*/ 207 w 575"/>
                  <a:gd name="T23" fmla="*/ 129 h 941"/>
                  <a:gd name="T24" fmla="*/ 227 w 575"/>
                  <a:gd name="T25" fmla="*/ 212 h 941"/>
                  <a:gd name="T26" fmla="*/ 265 w 575"/>
                  <a:gd name="T27" fmla="*/ 387 h 941"/>
                  <a:gd name="T28" fmla="*/ 290 w 575"/>
                  <a:gd name="T29" fmla="*/ 528 h 941"/>
                  <a:gd name="T30" fmla="*/ 317 w 575"/>
                  <a:gd name="T31" fmla="*/ 670 h 941"/>
                  <a:gd name="T32" fmla="*/ 349 w 575"/>
                  <a:gd name="T33" fmla="*/ 802 h 941"/>
                  <a:gd name="T34" fmla="*/ 374 w 575"/>
                  <a:gd name="T35" fmla="*/ 875 h 941"/>
                  <a:gd name="T36" fmla="*/ 392 w 575"/>
                  <a:gd name="T37" fmla="*/ 914 h 941"/>
                  <a:gd name="T38" fmla="*/ 413 w 575"/>
                  <a:gd name="T39" fmla="*/ 936 h 941"/>
                  <a:gd name="T40" fmla="*/ 437 w 575"/>
                  <a:gd name="T41" fmla="*/ 939 h 941"/>
                  <a:gd name="T42" fmla="*/ 454 w 575"/>
                  <a:gd name="T43" fmla="*/ 926 h 941"/>
                  <a:gd name="T44" fmla="*/ 476 w 575"/>
                  <a:gd name="T45" fmla="*/ 885 h 941"/>
                  <a:gd name="T46" fmla="*/ 495 w 575"/>
                  <a:gd name="T47" fmla="*/ 830 h 941"/>
                  <a:gd name="T48" fmla="*/ 521 w 575"/>
                  <a:gd name="T49" fmla="*/ 734 h 941"/>
                  <a:gd name="T50" fmla="*/ 550 w 575"/>
                  <a:gd name="T51" fmla="*/ 595 h 941"/>
                  <a:gd name="T52" fmla="*/ 542 w 575"/>
                  <a:gd name="T53" fmla="*/ 556 h 941"/>
                  <a:gd name="T54" fmla="*/ 511 w 575"/>
                  <a:gd name="T55" fmla="*/ 702 h 941"/>
                  <a:gd name="T56" fmla="*/ 483 w 575"/>
                  <a:gd name="T57" fmla="*/ 809 h 941"/>
                  <a:gd name="T58" fmla="*/ 462 w 575"/>
                  <a:gd name="T59" fmla="*/ 879 h 941"/>
                  <a:gd name="T60" fmla="*/ 453 w 575"/>
                  <a:gd name="T61" fmla="*/ 898 h 941"/>
                  <a:gd name="T62" fmla="*/ 431 w 575"/>
                  <a:gd name="T63" fmla="*/ 923 h 941"/>
                  <a:gd name="T64" fmla="*/ 432 w 575"/>
                  <a:gd name="T65" fmla="*/ 932 h 941"/>
                  <a:gd name="T66" fmla="*/ 431 w 575"/>
                  <a:gd name="T67" fmla="*/ 925 h 941"/>
                  <a:gd name="T68" fmla="*/ 415 w 575"/>
                  <a:gd name="T69" fmla="*/ 914 h 941"/>
                  <a:gd name="T70" fmla="*/ 395 w 575"/>
                  <a:gd name="T71" fmla="*/ 882 h 941"/>
                  <a:gd name="T72" fmla="*/ 384 w 575"/>
                  <a:gd name="T73" fmla="*/ 858 h 941"/>
                  <a:gd name="T74" fmla="*/ 360 w 575"/>
                  <a:gd name="T75" fmla="*/ 777 h 941"/>
                  <a:gd name="T76" fmla="*/ 326 w 575"/>
                  <a:gd name="T77" fmla="*/ 638 h 941"/>
                  <a:gd name="T78" fmla="*/ 300 w 575"/>
                  <a:gd name="T79" fmla="*/ 490 h 941"/>
                  <a:gd name="T80" fmla="*/ 268 w 575"/>
                  <a:gd name="T81" fmla="*/ 323 h 941"/>
                  <a:gd name="T82" fmla="*/ 239 w 575"/>
                  <a:gd name="T83" fmla="*/ 189 h 941"/>
                  <a:gd name="T84" fmla="*/ 218 w 575"/>
                  <a:gd name="T85" fmla="*/ 113 h 941"/>
                  <a:gd name="T86" fmla="*/ 194 w 575"/>
                  <a:gd name="T87" fmla="*/ 49 h 941"/>
                  <a:gd name="T88" fmla="*/ 178 w 575"/>
                  <a:gd name="T89" fmla="*/ 20 h 941"/>
                  <a:gd name="T90" fmla="*/ 154 w 575"/>
                  <a:gd name="T91" fmla="*/ 2 h 941"/>
                  <a:gd name="T92" fmla="*/ 137 w 575"/>
                  <a:gd name="T93" fmla="*/ 1 h 941"/>
                  <a:gd name="T94" fmla="*/ 119 w 575"/>
                  <a:gd name="T95" fmla="*/ 18 h 941"/>
                  <a:gd name="T96" fmla="*/ 97 w 575"/>
                  <a:gd name="T97" fmla="*/ 61 h 941"/>
                  <a:gd name="T98" fmla="*/ 67 w 575"/>
                  <a:gd name="T99" fmla="*/ 147 h 941"/>
                  <a:gd name="T100" fmla="*/ 54 w 575"/>
                  <a:gd name="T101" fmla="*/ 203 h 941"/>
                  <a:gd name="T102" fmla="*/ 28 w 575"/>
                  <a:gd name="T103" fmla="*/ 321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75" h="941">
                    <a:moveTo>
                      <a:pt x="0" y="460"/>
                    </a:moveTo>
                    <a:lnTo>
                      <a:pt x="16" y="463"/>
                    </a:lnTo>
                    <a:lnTo>
                      <a:pt x="30" y="390"/>
                    </a:lnTo>
                    <a:lnTo>
                      <a:pt x="38" y="355"/>
                    </a:lnTo>
                    <a:lnTo>
                      <a:pt x="45" y="321"/>
                    </a:lnTo>
                    <a:lnTo>
                      <a:pt x="52" y="289"/>
                    </a:lnTo>
                    <a:lnTo>
                      <a:pt x="58" y="259"/>
                    </a:lnTo>
                    <a:lnTo>
                      <a:pt x="64" y="231"/>
                    </a:lnTo>
                    <a:lnTo>
                      <a:pt x="70" y="206"/>
                    </a:lnTo>
                    <a:lnTo>
                      <a:pt x="61" y="205"/>
                    </a:lnTo>
                    <a:lnTo>
                      <a:pt x="70" y="208"/>
                    </a:lnTo>
                    <a:lnTo>
                      <a:pt x="76" y="183"/>
                    </a:lnTo>
                    <a:lnTo>
                      <a:pt x="80" y="164"/>
                    </a:lnTo>
                    <a:lnTo>
                      <a:pt x="84" y="147"/>
                    </a:lnTo>
                    <a:lnTo>
                      <a:pt x="89" y="132"/>
                    </a:lnTo>
                    <a:lnTo>
                      <a:pt x="97" y="106"/>
                    </a:lnTo>
                    <a:lnTo>
                      <a:pt x="105" y="85"/>
                    </a:lnTo>
                    <a:lnTo>
                      <a:pt x="115" y="61"/>
                    </a:lnTo>
                    <a:lnTo>
                      <a:pt x="106" y="61"/>
                    </a:lnTo>
                    <a:lnTo>
                      <a:pt x="113" y="67"/>
                    </a:lnTo>
                    <a:lnTo>
                      <a:pt x="122" y="48"/>
                    </a:lnTo>
                    <a:lnTo>
                      <a:pt x="132" y="32"/>
                    </a:lnTo>
                    <a:lnTo>
                      <a:pt x="140" y="21"/>
                    </a:lnTo>
                    <a:lnTo>
                      <a:pt x="144" y="17"/>
                    </a:lnTo>
                    <a:lnTo>
                      <a:pt x="147" y="16"/>
                    </a:lnTo>
                    <a:lnTo>
                      <a:pt x="141" y="8"/>
                    </a:lnTo>
                    <a:lnTo>
                      <a:pt x="144" y="17"/>
                    </a:lnTo>
                    <a:lnTo>
                      <a:pt x="141" y="17"/>
                    </a:lnTo>
                    <a:lnTo>
                      <a:pt x="146" y="17"/>
                    </a:lnTo>
                    <a:lnTo>
                      <a:pt x="146" y="8"/>
                    </a:lnTo>
                    <a:lnTo>
                      <a:pt x="143" y="16"/>
                    </a:lnTo>
                    <a:lnTo>
                      <a:pt x="147" y="18"/>
                    </a:lnTo>
                    <a:lnTo>
                      <a:pt x="151" y="10"/>
                    </a:lnTo>
                    <a:lnTo>
                      <a:pt x="144" y="17"/>
                    </a:lnTo>
                    <a:lnTo>
                      <a:pt x="153" y="21"/>
                    </a:lnTo>
                    <a:lnTo>
                      <a:pt x="157" y="26"/>
                    </a:lnTo>
                    <a:lnTo>
                      <a:pt x="164" y="33"/>
                    </a:lnTo>
                    <a:lnTo>
                      <a:pt x="172" y="43"/>
                    </a:lnTo>
                    <a:lnTo>
                      <a:pt x="176" y="51"/>
                    </a:lnTo>
                    <a:lnTo>
                      <a:pt x="179" y="56"/>
                    </a:lnTo>
                    <a:lnTo>
                      <a:pt x="186" y="52"/>
                    </a:lnTo>
                    <a:lnTo>
                      <a:pt x="179" y="56"/>
                    </a:lnTo>
                    <a:lnTo>
                      <a:pt x="189" y="80"/>
                    </a:lnTo>
                    <a:lnTo>
                      <a:pt x="195" y="74"/>
                    </a:lnTo>
                    <a:lnTo>
                      <a:pt x="186" y="74"/>
                    </a:lnTo>
                    <a:lnTo>
                      <a:pt x="197" y="99"/>
                    </a:lnTo>
                    <a:lnTo>
                      <a:pt x="201" y="113"/>
                    </a:lnTo>
                    <a:lnTo>
                      <a:pt x="207" y="129"/>
                    </a:lnTo>
                    <a:lnTo>
                      <a:pt x="211" y="147"/>
                    </a:lnTo>
                    <a:lnTo>
                      <a:pt x="218" y="170"/>
                    </a:lnTo>
                    <a:lnTo>
                      <a:pt x="221" y="189"/>
                    </a:lnTo>
                    <a:lnTo>
                      <a:pt x="227" y="212"/>
                    </a:lnTo>
                    <a:lnTo>
                      <a:pt x="233" y="238"/>
                    </a:lnTo>
                    <a:lnTo>
                      <a:pt x="239" y="266"/>
                    </a:lnTo>
                    <a:lnTo>
                      <a:pt x="250" y="323"/>
                    </a:lnTo>
                    <a:lnTo>
                      <a:pt x="265" y="387"/>
                    </a:lnTo>
                    <a:lnTo>
                      <a:pt x="269" y="419"/>
                    </a:lnTo>
                    <a:lnTo>
                      <a:pt x="277" y="454"/>
                    </a:lnTo>
                    <a:lnTo>
                      <a:pt x="282" y="490"/>
                    </a:lnTo>
                    <a:lnTo>
                      <a:pt x="290" y="528"/>
                    </a:lnTo>
                    <a:lnTo>
                      <a:pt x="296" y="566"/>
                    </a:lnTo>
                    <a:lnTo>
                      <a:pt x="303" y="603"/>
                    </a:lnTo>
                    <a:lnTo>
                      <a:pt x="309" y="638"/>
                    </a:lnTo>
                    <a:lnTo>
                      <a:pt x="317" y="670"/>
                    </a:lnTo>
                    <a:lnTo>
                      <a:pt x="329" y="726"/>
                    </a:lnTo>
                    <a:lnTo>
                      <a:pt x="336" y="753"/>
                    </a:lnTo>
                    <a:lnTo>
                      <a:pt x="342" y="777"/>
                    </a:lnTo>
                    <a:lnTo>
                      <a:pt x="349" y="802"/>
                    </a:lnTo>
                    <a:lnTo>
                      <a:pt x="355" y="823"/>
                    </a:lnTo>
                    <a:lnTo>
                      <a:pt x="363" y="843"/>
                    </a:lnTo>
                    <a:lnTo>
                      <a:pt x="370" y="863"/>
                    </a:lnTo>
                    <a:lnTo>
                      <a:pt x="374" y="875"/>
                    </a:lnTo>
                    <a:lnTo>
                      <a:pt x="377" y="882"/>
                    </a:lnTo>
                    <a:lnTo>
                      <a:pt x="381" y="895"/>
                    </a:lnTo>
                    <a:lnTo>
                      <a:pt x="387" y="906"/>
                    </a:lnTo>
                    <a:lnTo>
                      <a:pt x="392" y="914"/>
                    </a:lnTo>
                    <a:lnTo>
                      <a:pt x="397" y="922"/>
                    </a:lnTo>
                    <a:lnTo>
                      <a:pt x="402" y="927"/>
                    </a:lnTo>
                    <a:lnTo>
                      <a:pt x="405" y="929"/>
                    </a:lnTo>
                    <a:lnTo>
                      <a:pt x="413" y="936"/>
                    </a:lnTo>
                    <a:lnTo>
                      <a:pt x="424" y="941"/>
                    </a:lnTo>
                    <a:lnTo>
                      <a:pt x="428" y="941"/>
                    </a:lnTo>
                    <a:lnTo>
                      <a:pt x="432" y="941"/>
                    </a:lnTo>
                    <a:lnTo>
                      <a:pt x="437" y="939"/>
                    </a:lnTo>
                    <a:lnTo>
                      <a:pt x="441" y="938"/>
                    </a:lnTo>
                    <a:lnTo>
                      <a:pt x="444" y="936"/>
                    </a:lnTo>
                    <a:lnTo>
                      <a:pt x="450" y="932"/>
                    </a:lnTo>
                    <a:lnTo>
                      <a:pt x="454" y="926"/>
                    </a:lnTo>
                    <a:lnTo>
                      <a:pt x="460" y="919"/>
                    </a:lnTo>
                    <a:lnTo>
                      <a:pt x="466" y="909"/>
                    </a:lnTo>
                    <a:lnTo>
                      <a:pt x="470" y="898"/>
                    </a:lnTo>
                    <a:lnTo>
                      <a:pt x="476" y="885"/>
                    </a:lnTo>
                    <a:lnTo>
                      <a:pt x="479" y="879"/>
                    </a:lnTo>
                    <a:lnTo>
                      <a:pt x="483" y="865"/>
                    </a:lnTo>
                    <a:lnTo>
                      <a:pt x="489" y="847"/>
                    </a:lnTo>
                    <a:lnTo>
                      <a:pt x="495" y="830"/>
                    </a:lnTo>
                    <a:lnTo>
                      <a:pt x="501" y="809"/>
                    </a:lnTo>
                    <a:lnTo>
                      <a:pt x="508" y="786"/>
                    </a:lnTo>
                    <a:lnTo>
                      <a:pt x="514" y="764"/>
                    </a:lnTo>
                    <a:lnTo>
                      <a:pt x="521" y="734"/>
                    </a:lnTo>
                    <a:lnTo>
                      <a:pt x="529" y="702"/>
                    </a:lnTo>
                    <a:lnTo>
                      <a:pt x="536" y="668"/>
                    </a:lnTo>
                    <a:lnTo>
                      <a:pt x="543" y="633"/>
                    </a:lnTo>
                    <a:lnTo>
                      <a:pt x="550" y="595"/>
                    </a:lnTo>
                    <a:lnTo>
                      <a:pt x="559" y="556"/>
                    </a:lnTo>
                    <a:lnTo>
                      <a:pt x="575" y="479"/>
                    </a:lnTo>
                    <a:lnTo>
                      <a:pt x="559" y="476"/>
                    </a:lnTo>
                    <a:lnTo>
                      <a:pt x="542" y="556"/>
                    </a:lnTo>
                    <a:lnTo>
                      <a:pt x="533" y="595"/>
                    </a:lnTo>
                    <a:lnTo>
                      <a:pt x="526" y="633"/>
                    </a:lnTo>
                    <a:lnTo>
                      <a:pt x="518" y="668"/>
                    </a:lnTo>
                    <a:lnTo>
                      <a:pt x="511" y="702"/>
                    </a:lnTo>
                    <a:lnTo>
                      <a:pt x="504" y="734"/>
                    </a:lnTo>
                    <a:lnTo>
                      <a:pt x="498" y="760"/>
                    </a:lnTo>
                    <a:lnTo>
                      <a:pt x="491" y="786"/>
                    </a:lnTo>
                    <a:lnTo>
                      <a:pt x="483" y="809"/>
                    </a:lnTo>
                    <a:lnTo>
                      <a:pt x="478" y="830"/>
                    </a:lnTo>
                    <a:lnTo>
                      <a:pt x="472" y="847"/>
                    </a:lnTo>
                    <a:lnTo>
                      <a:pt x="466" y="865"/>
                    </a:lnTo>
                    <a:lnTo>
                      <a:pt x="462" y="879"/>
                    </a:lnTo>
                    <a:lnTo>
                      <a:pt x="470" y="879"/>
                    </a:lnTo>
                    <a:lnTo>
                      <a:pt x="463" y="872"/>
                    </a:lnTo>
                    <a:lnTo>
                      <a:pt x="457" y="885"/>
                    </a:lnTo>
                    <a:lnTo>
                      <a:pt x="453" y="898"/>
                    </a:lnTo>
                    <a:lnTo>
                      <a:pt x="447" y="906"/>
                    </a:lnTo>
                    <a:lnTo>
                      <a:pt x="441" y="913"/>
                    </a:lnTo>
                    <a:lnTo>
                      <a:pt x="437" y="919"/>
                    </a:lnTo>
                    <a:lnTo>
                      <a:pt x="431" y="923"/>
                    </a:lnTo>
                    <a:lnTo>
                      <a:pt x="438" y="929"/>
                    </a:lnTo>
                    <a:lnTo>
                      <a:pt x="434" y="922"/>
                    </a:lnTo>
                    <a:lnTo>
                      <a:pt x="429" y="923"/>
                    </a:lnTo>
                    <a:lnTo>
                      <a:pt x="432" y="932"/>
                    </a:lnTo>
                    <a:lnTo>
                      <a:pt x="432" y="923"/>
                    </a:lnTo>
                    <a:lnTo>
                      <a:pt x="428" y="923"/>
                    </a:lnTo>
                    <a:lnTo>
                      <a:pt x="428" y="932"/>
                    </a:lnTo>
                    <a:lnTo>
                      <a:pt x="431" y="925"/>
                    </a:lnTo>
                    <a:lnTo>
                      <a:pt x="422" y="922"/>
                    </a:lnTo>
                    <a:lnTo>
                      <a:pt x="412" y="913"/>
                    </a:lnTo>
                    <a:lnTo>
                      <a:pt x="408" y="922"/>
                    </a:lnTo>
                    <a:lnTo>
                      <a:pt x="415" y="914"/>
                    </a:lnTo>
                    <a:lnTo>
                      <a:pt x="411" y="909"/>
                    </a:lnTo>
                    <a:lnTo>
                      <a:pt x="405" y="901"/>
                    </a:lnTo>
                    <a:lnTo>
                      <a:pt x="400" y="893"/>
                    </a:lnTo>
                    <a:lnTo>
                      <a:pt x="395" y="882"/>
                    </a:lnTo>
                    <a:lnTo>
                      <a:pt x="390" y="869"/>
                    </a:lnTo>
                    <a:lnTo>
                      <a:pt x="383" y="875"/>
                    </a:lnTo>
                    <a:lnTo>
                      <a:pt x="392" y="875"/>
                    </a:lnTo>
                    <a:lnTo>
                      <a:pt x="384" y="858"/>
                    </a:lnTo>
                    <a:lnTo>
                      <a:pt x="380" y="843"/>
                    </a:lnTo>
                    <a:lnTo>
                      <a:pt x="373" y="823"/>
                    </a:lnTo>
                    <a:lnTo>
                      <a:pt x="367" y="802"/>
                    </a:lnTo>
                    <a:lnTo>
                      <a:pt x="360" y="777"/>
                    </a:lnTo>
                    <a:lnTo>
                      <a:pt x="354" y="753"/>
                    </a:lnTo>
                    <a:lnTo>
                      <a:pt x="346" y="726"/>
                    </a:lnTo>
                    <a:lnTo>
                      <a:pt x="333" y="667"/>
                    </a:lnTo>
                    <a:lnTo>
                      <a:pt x="326" y="638"/>
                    </a:lnTo>
                    <a:lnTo>
                      <a:pt x="320" y="603"/>
                    </a:lnTo>
                    <a:lnTo>
                      <a:pt x="313" y="566"/>
                    </a:lnTo>
                    <a:lnTo>
                      <a:pt x="307" y="528"/>
                    </a:lnTo>
                    <a:lnTo>
                      <a:pt x="300" y="490"/>
                    </a:lnTo>
                    <a:lnTo>
                      <a:pt x="294" y="454"/>
                    </a:lnTo>
                    <a:lnTo>
                      <a:pt x="287" y="419"/>
                    </a:lnTo>
                    <a:lnTo>
                      <a:pt x="281" y="384"/>
                    </a:lnTo>
                    <a:lnTo>
                      <a:pt x="268" y="323"/>
                    </a:lnTo>
                    <a:lnTo>
                      <a:pt x="256" y="266"/>
                    </a:lnTo>
                    <a:lnTo>
                      <a:pt x="250" y="238"/>
                    </a:lnTo>
                    <a:lnTo>
                      <a:pt x="245" y="212"/>
                    </a:lnTo>
                    <a:lnTo>
                      <a:pt x="239" y="189"/>
                    </a:lnTo>
                    <a:lnTo>
                      <a:pt x="234" y="166"/>
                    </a:lnTo>
                    <a:lnTo>
                      <a:pt x="229" y="147"/>
                    </a:lnTo>
                    <a:lnTo>
                      <a:pt x="224" y="129"/>
                    </a:lnTo>
                    <a:lnTo>
                      <a:pt x="218" y="113"/>
                    </a:lnTo>
                    <a:lnTo>
                      <a:pt x="214" y="99"/>
                    </a:lnTo>
                    <a:lnTo>
                      <a:pt x="204" y="74"/>
                    </a:lnTo>
                    <a:lnTo>
                      <a:pt x="202" y="67"/>
                    </a:lnTo>
                    <a:lnTo>
                      <a:pt x="194" y="49"/>
                    </a:lnTo>
                    <a:lnTo>
                      <a:pt x="194" y="48"/>
                    </a:lnTo>
                    <a:lnTo>
                      <a:pt x="189" y="37"/>
                    </a:lnTo>
                    <a:lnTo>
                      <a:pt x="185" y="30"/>
                    </a:lnTo>
                    <a:lnTo>
                      <a:pt x="178" y="20"/>
                    </a:lnTo>
                    <a:lnTo>
                      <a:pt x="170" y="13"/>
                    </a:lnTo>
                    <a:lnTo>
                      <a:pt x="163" y="7"/>
                    </a:lnTo>
                    <a:lnTo>
                      <a:pt x="157" y="4"/>
                    </a:lnTo>
                    <a:lnTo>
                      <a:pt x="154" y="2"/>
                    </a:lnTo>
                    <a:lnTo>
                      <a:pt x="150" y="0"/>
                    </a:lnTo>
                    <a:lnTo>
                      <a:pt x="146" y="0"/>
                    </a:lnTo>
                    <a:lnTo>
                      <a:pt x="141" y="0"/>
                    </a:lnTo>
                    <a:lnTo>
                      <a:pt x="137" y="1"/>
                    </a:lnTo>
                    <a:lnTo>
                      <a:pt x="134" y="2"/>
                    </a:lnTo>
                    <a:lnTo>
                      <a:pt x="131" y="4"/>
                    </a:lnTo>
                    <a:lnTo>
                      <a:pt x="128" y="8"/>
                    </a:lnTo>
                    <a:lnTo>
                      <a:pt x="119" y="18"/>
                    </a:lnTo>
                    <a:lnTo>
                      <a:pt x="109" y="34"/>
                    </a:lnTo>
                    <a:lnTo>
                      <a:pt x="100" y="53"/>
                    </a:lnTo>
                    <a:lnTo>
                      <a:pt x="97" y="61"/>
                    </a:lnTo>
                    <a:lnTo>
                      <a:pt x="97" y="61"/>
                    </a:lnTo>
                    <a:lnTo>
                      <a:pt x="90" y="80"/>
                    </a:lnTo>
                    <a:lnTo>
                      <a:pt x="80" y="106"/>
                    </a:lnTo>
                    <a:lnTo>
                      <a:pt x="71" y="132"/>
                    </a:lnTo>
                    <a:lnTo>
                      <a:pt x="67" y="147"/>
                    </a:lnTo>
                    <a:lnTo>
                      <a:pt x="63" y="164"/>
                    </a:lnTo>
                    <a:lnTo>
                      <a:pt x="58" y="183"/>
                    </a:lnTo>
                    <a:lnTo>
                      <a:pt x="54" y="203"/>
                    </a:lnTo>
                    <a:lnTo>
                      <a:pt x="54" y="203"/>
                    </a:lnTo>
                    <a:lnTo>
                      <a:pt x="47" y="231"/>
                    </a:lnTo>
                    <a:lnTo>
                      <a:pt x="41" y="259"/>
                    </a:lnTo>
                    <a:lnTo>
                      <a:pt x="35" y="289"/>
                    </a:lnTo>
                    <a:lnTo>
                      <a:pt x="28" y="321"/>
                    </a:lnTo>
                    <a:lnTo>
                      <a:pt x="20" y="355"/>
                    </a:lnTo>
                    <a:lnTo>
                      <a:pt x="13" y="390"/>
                    </a:lnTo>
                    <a:lnTo>
                      <a:pt x="0" y="4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</p:grpSp>
      <p:grpSp>
        <p:nvGrpSpPr>
          <p:cNvPr id="9" name="Group 26"/>
          <p:cNvGrpSpPr>
            <a:grpSpLocks/>
          </p:cNvGrpSpPr>
          <p:nvPr/>
        </p:nvGrpSpPr>
        <p:grpSpPr bwMode="auto">
          <a:xfrm>
            <a:off x="3065463" y="1781175"/>
            <a:ext cx="2370138" cy="2192338"/>
            <a:chOff x="1931" y="1122"/>
            <a:chExt cx="1493" cy="1381"/>
          </a:xfrm>
        </p:grpSpPr>
        <p:grpSp>
          <p:nvGrpSpPr>
            <p:cNvPr id="57" name="Group 22"/>
            <p:cNvGrpSpPr>
              <a:grpSpLocks/>
            </p:cNvGrpSpPr>
            <p:nvPr/>
          </p:nvGrpSpPr>
          <p:grpSpPr bwMode="auto">
            <a:xfrm>
              <a:off x="1931" y="1122"/>
              <a:ext cx="1493" cy="978"/>
              <a:chOff x="1931" y="1122"/>
              <a:chExt cx="1493" cy="978"/>
            </a:xfrm>
          </p:grpSpPr>
          <p:grpSp>
            <p:nvGrpSpPr>
              <p:cNvPr id="61" name="Group 18"/>
              <p:cNvGrpSpPr>
                <a:grpSpLocks/>
              </p:cNvGrpSpPr>
              <p:nvPr/>
            </p:nvGrpSpPr>
            <p:grpSpPr bwMode="auto">
              <a:xfrm>
                <a:off x="1931" y="1122"/>
                <a:ext cx="136" cy="909"/>
                <a:chOff x="1931" y="1122"/>
                <a:chExt cx="136" cy="909"/>
              </a:xfrm>
            </p:grpSpPr>
            <p:sp>
              <p:nvSpPr>
                <p:cNvPr id="65" name="Rectangle 16"/>
                <p:cNvSpPr>
                  <a:spLocks noChangeArrowheads="1"/>
                </p:cNvSpPr>
                <p:nvPr/>
              </p:nvSpPr>
              <p:spPr bwMode="auto">
                <a:xfrm>
                  <a:off x="1985" y="1253"/>
                  <a:ext cx="26" cy="77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66" name="Freeform 17"/>
                <p:cNvSpPr>
                  <a:spLocks/>
                </p:cNvSpPr>
                <p:nvPr/>
              </p:nvSpPr>
              <p:spPr bwMode="auto">
                <a:xfrm>
                  <a:off x="1931" y="1122"/>
                  <a:ext cx="136" cy="134"/>
                </a:xfrm>
                <a:custGeom>
                  <a:avLst/>
                  <a:gdLst>
                    <a:gd name="T0" fmla="*/ 136 w 136"/>
                    <a:gd name="T1" fmla="*/ 134 h 134"/>
                    <a:gd name="T2" fmla="*/ 67 w 136"/>
                    <a:gd name="T3" fmla="*/ 0 h 134"/>
                    <a:gd name="T4" fmla="*/ 0 w 136"/>
                    <a:gd name="T5" fmla="*/ 134 h 134"/>
                    <a:gd name="T6" fmla="*/ 136 w 136"/>
                    <a:gd name="T7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6" h="134">
                      <a:moveTo>
                        <a:pt x="136" y="134"/>
                      </a:moveTo>
                      <a:lnTo>
                        <a:pt x="67" y="0"/>
                      </a:lnTo>
                      <a:lnTo>
                        <a:pt x="0" y="134"/>
                      </a:lnTo>
                      <a:lnTo>
                        <a:pt x="136" y="1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  <p:grpSp>
            <p:nvGrpSpPr>
              <p:cNvPr id="62" name="Group 21"/>
              <p:cNvGrpSpPr>
                <a:grpSpLocks/>
              </p:cNvGrpSpPr>
              <p:nvPr/>
            </p:nvGrpSpPr>
            <p:grpSpPr bwMode="auto">
              <a:xfrm>
                <a:off x="1998" y="1964"/>
                <a:ext cx="1426" cy="136"/>
                <a:chOff x="1998" y="1964"/>
                <a:chExt cx="1426" cy="136"/>
              </a:xfrm>
            </p:grpSpPr>
            <p:sp>
              <p:nvSpPr>
                <p:cNvPr id="63" name="Rectangle 19"/>
                <p:cNvSpPr>
                  <a:spLocks noChangeArrowheads="1"/>
                </p:cNvSpPr>
                <p:nvPr/>
              </p:nvSpPr>
              <p:spPr bwMode="auto">
                <a:xfrm>
                  <a:off x="1998" y="2018"/>
                  <a:ext cx="1295" cy="26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64" name="Freeform 20"/>
                <p:cNvSpPr>
                  <a:spLocks/>
                </p:cNvSpPr>
                <p:nvPr/>
              </p:nvSpPr>
              <p:spPr bwMode="auto">
                <a:xfrm>
                  <a:off x="3290" y="1964"/>
                  <a:ext cx="134" cy="136"/>
                </a:xfrm>
                <a:custGeom>
                  <a:avLst/>
                  <a:gdLst>
                    <a:gd name="T0" fmla="*/ 0 w 134"/>
                    <a:gd name="T1" fmla="*/ 136 h 136"/>
                    <a:gd name="T2" fmla="*/ 134 w 134"/>
                    <a:gd name="T3" fmla="*/ 67 h 136"/>
                    <a:gd name="T4" fmla="*/ 0 w 134"/>
                    <a:gd name="T5" fmla="*/ 0 h 136"/>
                    <a:gd name="T6" fmla="*/ 0 w 134"/>
                    <a:gd name="T7" fmla="*/ 13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4" h="136">
                      <a:moveTo>
                        <a:pt x="0" y="136"/>
                      </a:moveTo>
                      <a:lnTo>
                        <a:pt x="134" y="67"/>
                      </a:lnTo>
                      <a:lnTo>
                        <a:pt x="0" y="0"/>
                      </a:lnTo>
                      <a:lnTo>
                        <a:pt x="0" y="1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</p:grpSp>
        <p:grpSp>
          <p:nvGrpSpPr>
            <p:cNvPr id="58" name="Group 25"/>
            <p:cNvGrpSpPr>
              <a:grpSpLocks/>
            </p:cNvGrpSpPr>
            <p:nvPr/>
          </p:nvGrpSpPr>
          <p:grpSpPr bwMode="auto">
            <a:xfrm>
              <a:off x="2003" y="1534"/>
              <a:ext cx="1130" cy="969"/>
              <a:chOff x="2003" y="1534"/>
              <a:chExt cx="1130" cy="969"/>
            </a:xfrm>
          </p:grpSpPr>
          <p:sp>
            <p:nvSpPr>
              <p:cNvPr id="59" name="Freeform 23"/>
              <p:cNvSpPr>
                <a:spLocks/>
              </p:cNvSpPr>
              <p:nvPr/>
            </p:nvSpPr>
            <p:spPr bwMode="auto">
              <a:xfrm>
                <a:off x="2003" y="1534"/>
                <a:ext cx="575" cy="941"/>
              </a:xfrm>
              <a:custGeom>
                <a:avLst/>
                <a:gdLst>
                  <a:gd name="T0" fmla="*/ 38 w 575"/>
                  <a:gd name="T1" fmla="*/ 356 h 941"/>
                  <a:gd name="T2" fmla="*/ 64 w 575"/>
                  <a:gd name="T3" fmla="*/ 232 h 941"/>
                  <a:gd name="T4" fmla="*/ 75 w 575"/>
                  <a:gd name="T5" fmla="*/ 184 h 941"/>
                  <a:gd name="T6" fmla="*/ 97 w 575"/>
                  <a:gd name="T7" fmla="*/ 107 h 941"/>
                  <a:gd name="T8" fmla="*/ 113 w 575"/>
                  <a:gd name="T9" fmla="*/ 67 h 941"/>
                  <a:gd name="T10" fmla="*/ 144 w 575"/>
                  <a:gd name="T11" fmla="*/ 18 h 941"/>
                  <a:gd name="T12" fmla="*/ 141 w 575"/>
                  <a:gd name="T13" fmla="*/ 18 h 941"/>
                  <a:gd name="T14" fmla="*/ 147 w 575"/>
                  <a:gd name="T15" fmla="*/ 19 h 941"/>
                  <a:gd name="T16" fmla="*/ 157 w 575"/>
                  <a:gd name="T17" fmla="*/ 27 h 941"/>
                  <a:gd name="T18" fmla="*/ 179 w 575"/>
                  <a:gd name="T19" fmla="*/ 57 h 941"/>
                  <a:gd name="T20" fmla="*/ 195 w 575"/>
                  <a:gd name="T21" fmla="*/ 75 h 941"/>
                  <a:gd name="T22" fmla="*/ 207 w 575"/>
                  <a:gd name="T23" fmla="*/ 130 h 941"/>
                  <a:gd name="T24" fmla="*/ 227 w 575"/>
                  <a:gd name="T25" fmla="*/ 213 h 941"/>
                  <a:gd name="T26" fmla="*/ 265 w 575"/>
                  <a:gd name="T27" fmla="*/ 388 h 941"/>
                  <a:gd name="T28" fmla="*/ 290 w 575"/>
                  <a:gd name="T29" fmla="*/ 529 h 941"/>
                  <a:gd name="T30" fmla="*/ 317 w 575"/>
                  <a:gd name="T31" fmla="*/ 670 h 941"/>
                  <a:gd name="T32" fmla="*/ 349 w 575"/>
                  <a:gd name="T33" fmla="*/ 803 h 941"/>
                  <a:gd name="T34" fmla="*/ 374 w 575"/>
                  <a:gd name="T35" fmla="*/ 876 h 941"/>
                  <a:gd name="T36" fmla="*/ 391 w 575"/>
                  <a:gd name="T37" fmla="*/ 915 h 941"/>
                  <a:gd name="T38" fmla="*/ 413 w 575"/>
                  <a:gd name="T39" fmla="*/ 937 h 941"/>
                  <a:gd name="T40" fmla="*/ 437 w 575"/>
                  <a:gd name="T41" fmla="*/ 940 h 941"/>
                  <a:gd name="T42" fmla="*/ 454 w 575"/>
                  <a:gd name="T43" fmla="*/ 927 h 941"/>
                  <a:gd name="T44" fmla="*/ 476 w 575"/>
                  <a:gd name="T45" fmla="*/ 886 h 941"/>
                  <a:gd name="T46" fmla="*/ 495 w 575"/>
                  <a:gd name="T47" fmla="*/ 831 h 941"/>
                  <a:gd name="T48" fmla="*/ 521 w 575"/>
                  <a:gd name="T49" fmla="*/ 734 h 941"/>
                  <a:gd name="T50" fmla="*/ 550 w 575"/>
                  <a:gd name="T51" fmla="*/ 596 h 941"/>
                  <a:gd name="T52" fmla="*/ 541 w 575"/>
                  <a:gd name="T53" fmla="*/ 557 h 941"/>
                  <a:gd name="T54" fmla="*/ 511 w 575"/>
                  <a:gd name="T55" fmla="*/ 702 h 941"/>
                  <a:gd name="T56" fmla="*/ 483 w 575"/>
                  <a:gd name="T57" fmla="*/ 810 h 941"/>
                  <a:gd name="T58" fmla="*/ 461 w 575"/>
                  <a:gd name="T59" fmla="*/ 880 h 941"/>
                  <a:gd name="T60" fmla="*/ 453 w 575"/>
                  <a:gd name="T61" fmla="*/ 899 h 941"/>
                  <a:gd name="T62" fmla="*/ 431 w 575"/>
                  <a:gd name="T63" fmla="*/ 924 h 941"/>
                  <a:gd name="T64" fmla="*/ 432 w 575"/>
                  <a:gd name="T65" fmla="*/ 933 h 941"/>
                  <a:gd name="T66" fmla="*/ 431 w 575"/>
                  <a:gd name="T67" fmla="*/ 925 h 941"/>
                  <a:gd name="T68" fmla="*/ 415 w 575"/>
                  <a:gd name="T69" fmla="*/ 915 h 941"/>
                  <a:gd name="T70" fmla="*/ 394 w 575"/>
                  <a:gd name="T71" fmla="*/ 883 h 941"/>
                  <a:gd name="T72" fmla="*/ 384 w 575"/>
                  <a:gd name="T73" fmla="*/ 858 h 941"/>
                  <a:gd name="T74" fmla="*/ 359 w 575"/>
                  <a:gd name="T75" fmla="*/ 778 h 941"/>
                  <a:gd name="T76" fmla="*/ 326 w 575"/>
                  <a:gd name="T77" fmla="*/ 638 h 941"/>
                  <a:gd name="T78" fmla="*/ 300 w 575"/>
                  <a:gd name="T79" fmla="*/ 491 h 941"/>
                  <a:gd name="T80" fmla="*/ 268 w 575"/>
                  <a:gd name="T81" fmla="*/ 324 h 941"/>
                  <a:gd name="T82" fmla="*/ 239 w 575"/>
                  <a:gd name="T83" fmla="*/ 190 h 941"/>
                  <a:gd name="T84" fmla="*/ 218 w 575"/>
                  <a:gd name="T85" fmla="*/ 114 h 941"/>
                  <a:gd name="T86" fmla="*/ 193 w 575"/>
                  <a:gd name="T87" fmla="*/ 50 h 941"/>
                  <a:gd name="T88" fmla="*/ 177 w 575"/>
                  <a:gd name="T89" fmla="*/ 21 h 941"/>
                  <a:gd name="T90" fmla="*/ 154 w 575"/>
                  <a:gd name="T91" fmla="*/ 3 h 941"/>
                  <a:gd name="T92" fmla="*/ 137 w 575"/>
                  <a:gd name="T93" fmla="*/ 2 h 941"/>
                  <a:gd name="T94" fmla="*/ 119 w 575"/>
                  <a:gd name="T95" fmla="*/ 19 h 941"/>
                  <a:gd name="T96" fmla="*/ 97 w 575"/>
                  <a:gd name="T97" fmla="*/ 61 h 941"/>
                  <a:gd name="T98" fmla="*/ 67 w 575"/>
                  <a:gd name="T99" fmla="*/ 147 h 941"/>
                  <a:gd name="T100" fmla="*/ 54 w 575"/>
                  <a:gd name="T101" fmla="*/ 204 h 941"/>
                  <a:gd name="T102" fmla="*/ 27 w 575"/>
                  <a:gd name="T103" fmla="*/ 322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75" h="941">
                    <a:moveTo>
                      <a:pt x="0" y="461"/>
                    </a:moveTo>
                    <a:lnTo>
                      <a:pt x="16" y="464"/>
                    </a:lnTo>
                    <a:lnTo>
                      <a:pt x="30" y="391"/>
                    </a:lnTo>
                    <a:lnTo>
                      <a:pt x="38" y="356"/>
                    </a:lnTo>
                    <a:lnTo>
                      <a:pt x="45" y="322"/>
                    </a:lnTo>
                    <a:lnTo>
                      <a:pt x="52" y="290"/>
                    </a:lnTo>
                    <a:lnTo>
                      <a:pt x="58" y="260"/>
                    </a:lnTo>
                    <a:lnTo>
                      <a:pt x="64" y="232"/>
                    </a:lnTo>
                    <a:lnTo>
                      <a:pt x="70" y="207"/>
                    </a:lnTo>
                    <a:lnTo>
                      <a:pt x="61" y="206"/>
                    </a:lnTo>
                    <a:lnTo>
                      <a:pt x="70" y="209"/>
                    </a:lnTo>
                    <a:lnTo>
                      <a:pt x="75" y="184"/>
                    </a:lnTo>
                    <a:lnTo>
                      <a:pt x="80" y="165"/>
                    </a:lnTo>
                    <a:lnTo>
                      <a:pt x="84" y="147"/>
                    </a:lnTo>
                    <a:lnTo>
                      <a:pt x="89" y="133"/>
                    </a:lnTo>
                    <a:lnTo>
                      <a:pt x="97" y="107"/>
                    </a:lnTo>
                    <a:lnTo>
                      <a:pt x="105" y="86"/>
                    </a:lnTo>
                    <a:lnTo>
                      <a:pt x="115" y="61"/>
                    </a:lnTo>
                    <a:lnTo>
                      <a:pt x="106" y="61"/>
                    </a:lnTo>
                    <a:lnTo>
                      <a:pt x="113" y="67"/>
                    </a:lnTo>
                    <a:lnTo>
                      <a:pt x="122" y="48"/>
                    </a:lnTo>
                    <a:lnTo>
                      <a:pt x="132" y="32"/>
                    </a:lnTo>
                    <a:lnTo>
                      <a:pt x="140" y="22"/>
                    </a:lnTo>
                    <a:lnTo>
                      <a:pt x="144" y="18"/>
                    </a:lnTo>
                    <a:lnTo>
                      <a:pt x="147" y="16"/>
                    </a:lnTo>
                    <a:lnTo>
                      <a:pt x="141" y="9"/>
                    </a:lnTo>
                    <a:lnTo>
                      <a:pt x="144" y="18"/>
                    </a:lnTo>
                    <a:lnTo>
                      <a:pt x="141" y="18"/>
                    </a:lnTo>
                    <a:lnTo>
                      <a:pt x="145" y="18"/>
                    </a:lnTo>
                    <a:lnTo>
                      <a:pt x="145" y="9"/>
                    </a:lnTo>
                    <a:lnTo>
                      <a:pt x="142" y="16"/>
                    </a:lnTo>
                    <a:lnTo>
                      <a:pt x="147" y="19"/>
                    </a:lnTo>
                    <a:lnTo>
                      <a:pt x="151" y="10"/>
                    </a:lnTo>
                    <a:lnTo>
                      <a:pt x="144" y="18"/>
                    </a:lnTo>
                    <a:lnTo>
                      <a:pt x="153" y="22"/>
                    </a:lnTo>
                    <a:lnTo>
                      <a:pt x="157" y="27"/>
                    </a:lnTo>
                    <a:lnTo>
                      <a:pt x="164" y="34"/>
                    </a:lnTo>
                    <a:lnTo>
                      <a:pt x="172" y="44"/>
                    </a:lnTo>
                    <a:lnTo>
                      <a:pt x="176" y="51"/>
                    </a:lnTo>
                    <a:lnTo>
                      <a:pt x="179" y="57"/>
                    </a:lnTo>
                    <a:lnTo>
                      <a:pt x="186" y="53"/>
                    </a:lnTo>
                    <a:lnTo>
                      <a:pt x="179" y="57"/>
                    </a:lnTo>
                    <a:lnTo>
                      <a:pt x="189" y="80"/>
                    </a:lnTo>
                    <a:lnTo>
                      <a:pt x="195" y="75"/>
                    </a:lnTo>
                    <a:lnTo>
                      <a:pt x="186" y="75"/>
                    </a:lnTo>
                    <a:lnTo>
                      <a:pt x="196" y="99"/>
                    </a:lnTo>
                    <a:lnTo>
                      <a:pt x="201" y="114"/>
                    </a:lnTo>
                    <a:lnTo>
                      <a:pt x="207" y="130"/>
                    </a:lnTo>
                    <a:lnTo>
                      <a:pt x="211" y="147"/>
                    </a:lnTo>
                    <a:lnTo>
                      <a:pt x="218" y="171"/>
                    </a:lnTo>
                    <a:lnTo>
                      <a:pt x="221" y="190"/>
                    </a:lnTo>
                    <a:lnTo>
                      <a:pt x="227" y="213"/>
                    </a:lnTo>
                    <a:lnTo>
                      <a:pt x="233" y="239"/>
                    </a:lnTo>
                    <a:lnTo>
                      <a:pt x="239" y="267"/>
                    </a:lnTo>
                    <a:lnTo>
                      <a:pt x="250" y="324"/>
                    </a:lnTo>
                    <a:lnTo>
                      <a:pt x="265" y="388"/>
                    </a:lnTo>
                    <a:lnTo>
                      <a:pt x="269" y="420"/>
                    </a:lnTo>
                    <a:lnTo>
                      <a:pt x="276" y="455"/>
                    </a:lnTo>
                    <a:lnTo>
                      <a:pt x="282" y="491"/>
                    </a:lnTo>
                    <a:lnTo>
                      <a:pt x="290" y="529"/>
                    </a:lnTo>
                    <a:lnTo>
                      <a:pt x="295" y="567"/>
                    </a:lnTo>
                    <a:lnTo>
                      <a:pt x="303" y="603"/>
                    </a:lnTo>
                    <a:lnTo>
                      <a:pt x="308" y="638"/>
                    </a:lnTo>
                    <a:lnTo>
                      <a:pt x="317" y="670"/>
                    </a:lnTo>
                    <a:lnTo>
                      <a:pt x="329" y="727"/>
                    </a:lnTo>
                    <a:lnTo>
                      <a:pt x="336" y="753"/>
                    </a:lnTo>
                    <a:lnTo>
                      <a:pt x="342" y="778"/>
                    </a:lnTo>
                    <a:lnTo>
                      <a:pt x="349" y="803"/>
                    </a:lnTo>
                    <a:lnTo>
                      <a:pt x="355" y="823"/>
                    </a:lnTo>
                    <a:lnTo>
                      <a:pt x="362" y="844"/>
                    </a:lnTo>
                    <a:lnTo>
                      <a:pt x="370" y="864"/>
                    </a:lnTo>
                    <a:lnTo>
                      <a:pt x="374" y="876"/>
                    </a:lnTo>
                    <a:lnTo>
                      <a:pt x="377" y="883"/>
                    </a:lnTo>
                    <a:lnTo>
                      <a:pt x="381" y="896"/>
                    </a:lnTo>
                    <a:lnTo>
                      <a:pt x="387" y="906"/>
                    </a:lnTo>
                    <a:lnTo>
                      <a:pt x="391" y="915"/>
                    </a:lnTo>
                    <a:lnTo>
                      <a:pt x="397" y="922"/>
                    </a:lnTo>
                    <a:lnTo>
                      <a:pt x="402" y="928"/>
                    </a:lnTo>
                    <a:lnTo>
                      <a:pt x="405" y="930"/>
                    </a:lnTo>
                    <a:lnTo>
                      <a:pt x="413" y="937"/>
                    </a:lnTo>
                    <a:lnTo>
                      <a:pt x="423" y="941"/>
                    </a:lnTo>
                    <a:lnTo>
                      <a:pt x="428" y="941"/>
                    </a:lnTo>
                    <a:lnTo>
                      <a:pt x="432" y="941"/>
                    </a:lnTo>
                    <a:lnTo>
                      <a:pt x="437" y="940"/>
                    </a:lnTo>
                    <a:lnTo>
                      <a:pt x="441" y="938"/>
                    </a:lnTo>
                    <a:lnTo>
                      <a:pt x="444" y="937"/>
                    </a:lnTo>
                    <a:lnTo>
                      <a:pt x="450" y="933"/>
                    </a:lnTo>
                    <a:lnTo>
                      <a:pt x="454" y="927"/>
                    </a:lnTo>
                    <a:lnTo>
                      <a:pt x="460" y="919"/>
                    </a:lnTo>
                    <a:lnTo>
                      <a:pt x="466" y="909"/>
                    </a:lnTo>
                    <a:lnTo>
                      <a:pt x="470" y="899"/>
                    </a:lnTo>
                    <a:lnTo>
                      <a:pt x="476" y="886"/>
                    </a:lnTo>
                    <a:lnTo>
                      <a:pt x="479" y="880"/>
                    </a:lnTo>
                    <a:lnTo>
                      <a:pt x="483" y="866"/>
                    </a:lnTo>
                    <a:lnTo>
                      <a:pt x="489" y="848"/>
                    </a:lnTo>
                    <a:lnTo>
                      <a:pt x="495" y="831"/>
                    </a:lnTo>
                    <a:lnTo>
                      <a:pt x="501" y="810"/>
                    </a:lnTo>
                    <a:lnTo>
                      <a:pt x="508" y="787"/>
                    </a:lnTo>
                    <a:lnTo>
                      <a:pt x="514" y="765"/>
                    </a:lnTo>
                    <a:lnTo>
                      <a:pt x="521" y="734"/>
                    </a:lnTo>
                    <a:lnTo>
                      <a:pt x="528" y="702"/>
                    </a:lnTo>
                    <a:lnTo>
                      <a:pt x="536" y="669"/>
                    </a:lnTo>
                    <a:lnTo>
                      <a:pt x="543" y="634"/>
                    </a:lnTo>
                    <a:lnTo>
                      <a:pt x="550" y="596"/>
                    </a:lnTo>
                    <a:lnTo>
                      <a:pt x="559" y="557"/>
                    </a:lnTo>
                    <a:lnTo>
                      <a:pt x="575" y="480"/>
                    </a:lnTo>
                    <a:lnTo>
                      <a:pt x="559" y="477"/>
                    </a:lnTo>
                    <a:lnTo>
                      <a:pt x="541" y="557"/>
                    </a:lnTo>
                    <a:lnTo>
                      <a:pt x="533" y="596"/>
                    </a:lnTo>
                    <a:lnTo>
                      <a:pt x="525" y="634"/>
                    </a:lnTo>
                    <a:lnTo>
                      <a:pt x="518" y="669"/>
                    </a:lnTo>
                    <a:lnTo>
                      <a:pt x="511" y="702"/>
                    </a:lnTo>
                    <a:lnTo>
                      <a:pt x="504" y="734"/>
                    </a:lnTo>
                    <a:lnTo>
                      <a:pt x="498" y="761"/>
                    </a:lnTo>
                    <a:lnTo>
                      <a:pt x="490" y="787"/>
                    </a:lnTo>
                    <a:lnTo>
                      <a:pt x="483" y="810"/>
                    </a:lnTo>
                    <a:lnTo>
                      <a:pt x="477" y="831"/>
                    </a:lnTo>
                    <a:lnTo>
                      <a:pt x="472" y="848"/>
                    </a:lnTo>
                    <a:lnTo>
                      <a:pt x="466" y="866"/>
                    </a:lnTo>
                    <a:lnTo>
                      <a:pt x="461" y="880"/>
                    </a:lnTo>
                    <a:lnTo>
                      <a:pt x="470" y="880"/>
                    </a:lnTo>
                    <a:lnTo>
                      <a:pt x="463" y="873"/>
                    </a:lnTo>
                    <a:lnTo>
                      <a:pt x="457" y="886"/>
                    </a:lnTo>
                    <a:lnTo>
                      <a:pt x="453" y="899"/>
                    </a:lnTo>
                    <a:lnTo>
                      <a:pt x="447" y="906"/>
                    </a:lnTo>
                    <a:lnTo>
                      <a:pt x="441" y="914"/>
                    </a:lnTo>
                    <a:lnTo>
                      <a:pt x="437" y="919"/>
                    </a:lnTo>
                    <a:lnTo>
                      <a:pt x="431" y="924"/>
                    </a:lnTo>
                    <a:lnTo>
                      <a:pt x="438" y="930"/>
                    </a:lnTo>
                    <a:lnTo>
                      <a:pt x="434" y="922"/>
                    </a:lnTo>
                    <a:lnTo>
                      <a:pt x="429" y="924"/>
                    </a:lnTo>
                    <a:lnTo>
                      <a:pt x="432" y="933"/>
                    </a:lnTo>
                    <a:lnTo>
                      <a:pt x="432" y="924"/>
                    </a:lnTo>
                    <a:lnTo>
                      <a:pt x="428" y="924"/>
                    </a:lnTo>
                    <a:lnTo>
                      <a:pt x="428" y="933"/>
                    </a:lnTo>
                    <a:lnTo>
                      <a:pt x="431" y="925"/>
                    </a:lnTo>
                    <a:lnTo>
                      <a:pt x="422" y="922"/>
                    </a:lnTo>
                    <a:lnTo>
                      <a:pt x="412" y="914"/>
                    </a:lnTo>
                    <a:lnTo>
                      <a:pt x="407" y="922"/>
                    </a:lnTo>
                    <a:lnTo>
                      <a:pt x="415" y="915"/>
                    </a:lnTo>
                    <a:lnTo>
                      <a:pt x="410" y="909"/>
                    </a:lnTo>
                    <a:lnTo>
                      <a:pt x="405" y="902"/>
                    </a:lnTo>
                    <a:lnTo>
                      <a:pt x="400" y="893"/>
                    </a:lnTo>
                    <a:lnTo>
                      <a:pt x="394" y="883"/>
                    </a:lnTo>
                    <a:lnTo>
                      <a:pt x="390" y="870"/>
                    </a:lnTo>
                    <a:lnTo>
                      <a:pt x="383" y="876"/>
                    </a:lnTo>
                    <a:lnTo>
                      <a:pt x="391" y="876"/>
                    </a:lnTo>
                    <a:lnTo>
                      <a:pt x="384" y="858"/>
                    </a:lnTo>
                    <a:lnTo>
                      <a:pt x="380" y="844"/>
                    </a:lnTo>
                    <a:lnTo>
                      <a:pt x="373" y="823"/>
                    </a:lnTo>
                    <a:lnTo>
                      <a:pt x="367" y="803"/>
                    </a:lnTo>
                    <a:lnTo>
                      <a:pt x="359" y="778"/>
                    </a:lnTo>
                    <a:lnTo>
                      <a:pt x="354" y="753"/>
                    </a:lnTo>
                    <a:lnTo>
                      <a:pt x="346" y="727"/>
                    </a:lnTo>
                    <a:lnTo>
                      <a:pt x="333" y="667"/>
                    </a:lnTo>
                    <a:lnTo>
                      <a:pt x="326" y="638"/>
                    </a:lnTo>
                    <a:lnTo>
                      <a:pt x="320" y="603"/>
                    </a:lnTo>
                    <a:lnTo>
                      <a:pt x="313" y="567"/>
                    </a:lnTo>
                    <a:lnTo>
                      <a:pt x="307" y="529"/>
                    </a:lnTo>
                    <a:lnTo>
                      <a:pt x="300" y="491"/>
                    </a:lnTo>
                    <a:lnTo>
                      <a:pt x="294" y="455"/>
                    </a:lnTo>
                    <a:lnTo>
                      <a:pt x="287" y="420"/>
                    </a:lnTo>
                    <a:lnTo>
                      <a:pt x="281" y="385"/>
                    </a:lnTo>
                    <a:lnTo>
                      <a:pt x="268" y="324"/>
                    </a:lnTo>
                    <a:lnTo>
                      <a:pt x="256" y="267"/>
                    </a:lnTo>
                    <a:lnTo>
                      <a:pt x="250" y="239"/>
                    </a:lnTo>
                    <a:lnTo>
                      <a:pt x="244" y="213"/>
                    </a:lnTo>
                    <a:lnTo>
                      <a:pt x="239" y="190"/>
                    </a:lnTo>
                    <a:lnTo>
                      <a:pt x="234" y="166"/>
                    </a:lnTo>
                    <a:lnTo>
                      <a:pt x="228" y="147"/>
                    </a:lnTo>
                    <a:lnTo>
                      <a:pt x="224" y="130"/>
                    </a:lnTo>
                    <a:lnTo>
                      <a:pt x="218" y="114"/>
                    </a:lnTo>
                    <a:lnTo>
                      <a:pt x="214" y="99"/>
                    </a:lnTo>
                    <a:lnTo>
                      <a:pt x="204" y="75"/>
                    </a:lnTo>
                    <a:lnTo>
                      <a:pt x="202" y="67"/>
                    </a:lnTo>
                    <a:lnTo>
                      <a:pt x="193" y="50"/>
                    </a:lnTo>
                    <a:lnTo>
                      <a:pt x="193" y="48"/>
                    </a:lnTo>
                    <a:lnTo>
                      <a:pt x="189" y="38"/>
                    </a:lnTo>
                    <a:lnTo>
                      <a:pt x="185" y="31"/>
                    </a:lnTo>
                    <a:lnTo>
                      <a:pt x="177" y="21"/>
                    </a:lnTo>
                    <a:lnTo>
                      <a:pt x="170" y="13"/>
                    </a:lnTo>
                    <a:lnTo>
                      <a:pt x="163" y="8"/>
                    </a:lnTo>
                    <a:lnTo>
                      <a:pt x="157" y="5"/>
                    </a:lnTo>
                    <a:lnTo>
                      <a:pt x="154" y="3"/>
                    </a:lnTo>
                    <a:lnTo>
                      <a:pt x="150" y="0"/>
                    </a:lnTo>
                    <a:lnTo>
                      <a:pt x="145" y="0"/>
                    </a:lnTo>
                    <a:lnTo>
                      <a:pt x="141" y="0"/>
                    </a:lnTo>
                    <a:lnTo>
                      <a:pt x="137" y="2"/>
                    </a:lnTo>
                    <a:lnTo>
                      <a:pt x="134" y="3"/>
                    </a:lnTo>
                    <a:lnTo>
                      <a:pt x="131" y="5"/>
                    </a:lnTo>
                    <a:lnTo>
                      <a:pt x="128" y="9"/>
                    </a:lnTo>
                    <a:lnTo>
                      <a:pt x="119" y="19"/>
                    </a:lnTo>
                    <a:lnTo>
                      <a:pt x="109" y="35"/>
                    </a:lnTo>
                    <a:lnTo>
                      <a:pt x="100" y="54"/>
                    </a:lnTo>
                    <a:lnTo>
                      <a:pt x="97" y="61"/>
                    </a:lnTo>
                    <a:lnTo>
                      <a:pt x="97" y="61"/>
                    </a:lnTo>
                    <a:lnTo>
                      <a:pt x="90" y="80"/>
                    </a:lnTo>
                    <a:lnTo>
                      <a:pt x="80" y="107"/>
                    </a:lnTo>
                    <a:lnTo>
                      <a:pt x="71" y="133"/>
                    </a:lnTo>
                    <a:lnTo>
                      <a:pt x="67" y="147"/>
                    </a:lnTo>
                    <a:lnTo>
                      <a:pt x="62" y="165"/>
                    </a:lnTo>
                    <a:lnTo>
                      <a:pt x="58" y="184"/>
                    </a:lnTo>
                    <a:lnTo>
                      <a:pt x="54" y="204"/>
                    </a:lnTo>
                    <a:lnTo>
                      <a:pt x="54" y="204"/>
                    </a:lnTo>
                    <a:lnTo>
                      <a:pt x="46" y="232"/>
                    </a:lnTo>
                    <a:lnTo>
                      <a:pt x="41" y="260"/>
                    </a:lnTo>
                    <a:lnTo>
                      <a:pt x="35" y="290"/>
                    </a:lnTo>
                    <a:lnTo>
                      <a:pt x="27" y="322"/>
                    </a:lnTo>
                    <a:lnTo>
                      <a:pt x="20" y="356"/>
                    </a:lnTo>
                    <a:lnTo>
                      <a:pt x="13" y="391"/>
                    </a:lnTo>
                    <a:lnTo>
                      <a:pt x="0" y="4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0" name="Freeform 24"/>
              <p:cNvSpPr>
                <a:spLocks/>
              </p:cNvSpPr>
              <p:nvPr/>
            </p:nvSpPr>
            <p:spPr bwMode="auto">
              <a:xfrm>
                <a:off x="2558" y="1562"/>
                <a:ext cx="575" cy="941"/>
              </a:xfrm>
              <a:custGeom>
                <a:avLst/>
                <a:gdLst>
                  <a:gd name="T0" fmla="*/ 37 w 575"/>
                  <a:gd name="T1" fmla="*/ 355 h 941"/>
                  <a:gd name="T2" fmla="*/ 64 w 575"/>
                  <a:gd name="T3" fmla="*/ 232 h 941"/>
                  <a:gd name="T4" fmla="*/ 75 w 575"/>
                  <a:gd name="T5" fmla="*/ 184 h 941"/>
                  <a:gd name="T6" fmla="*/ 97 w 575"/>
                  <a:gd name="T7" fmla="*/ 106 h 941"/>
                  <a:gd name="T8" fmla="*/ 113 w 575"/>
                  <a:gd name="T9" fmla="*/ 67 h 941"/>
                  <a:gd name="T10" fmla="*/ 144 w 575"/>
                  <a:gd name="T11" fmla="*/ 17 h 941"/>
                  <a:gd name="T12" fmla="*/ 141 w 575"/>
                  <a:gd name="T13" fmla="*/ 17 h 941"/>
                  <a:gd name="T14" fmla="*/ 147 w 575"/>
                  <a:gd name="T15" fmla="*/ 19 h 941"/>
                  <a:gd name="T16" fmla="*/ 157 w 575"/>
                  <a:gd name="T17" fmla="*/ 26 h 941"/>
                  <a:gd name="T18" fmla="*/ 179 w 575"/>
                  <a:gd name="T19" fmla="*/ 57 h 941"/>
                  <a:gd name="T20" fmla="*/ 195 w 575"/>
                  <a:gd name="T21" fmla="*/ 74 h 941"/>
                  <a:gd name="T22" fmla="*/ 206 w 575"/>
                  <a:gd name="T23" fmla="*/ 130 h 941"/>
                  <a:gd name="T24" fmla="*/ 227 w 575"/>
                  <a:gd name="T25" fmla="*/ 213 h 941"/>
                  <a:gd name="T26" fmla="*/ 265 w 575"/>
                  <a:gd name="T27" fmla="*/ 387 h 941"/>
                  <a:gd name="T28" fmla="*/ 289 w 575"/>
                  <a:gd name="T29" fmla="*/ 529 h 941"/>
                  <a:gd name="T30" fmla="*/ 317 w 575"/>
                  <a:gd name="T31" fmla="*/ 670 h 941"/>
                  <a:gd name="T32" fmla="*/ 349 w 575"/>
                  <a:gd name="T33" fmla="*/ 803 h 941"/>
                  <a:gd name="T34" fmla="*/ 374 w 575"/>
                  <a:gd name="T35" fmla="*/ 875 h 941"/>
                  <a:gd name="T36" fmla="*/ 391 w 575"/>
                  <a:gd name="T37" fmla="*/ 915 h 941"/>
                  <a:gd name="T38" fmla="*/ 413 w 575"/>
                  <a:gd name="T39" fmla="*/ 937 h 941"/>
                  <a:gd name="T40" fmla="*/ 436 w 575"/>
                  <a:gd name="T41" fmla="*/ 940 h 941"/>
                  <a:gd name="T42" fmla="*/ 454 w 575"/>
                  <a:gd name="T43" fmla="*/ 926 h 941"/>
                  <a:gd name="T44" fmla="*/ 476 w 575"/>
                  <a:gd name="T45" fmla="*/ 886 h 941"/>
                  <a:gd name="T46" fmla="*/ 495 w 575"/>
                  <a:gd name="T47" fmla="*/ 830 h 941"/>
                  <a:gd name="T48" fmla="*/ 521 w 575"/>
                  <a:gd name="T49" fmla="*/ 734 h 941"/>
                  <a:gd name="T50" fmla="*/ 550 w 575"/>
                  <a:gd name="T51" fmla="*/ 596 h 941"/>
                  <a:gd name="T52" fmla="*/ 541 w 575"/>
                  <a:gd name="T53" fmla="*/ 556 h 941"/>
                  <a:gd name="T54" fmla="*/ 511 w 575"/>
                  <a:gd name="T55" fmla="*/ 702 h 941"/>
                  <a:gd name="T56" fmla="*/ 483 w 575"/>
                  <a:gd name="T57" fmla="*/ 810 h 941"/>
                  <a:gd name="T58" fmla="*/ 461 w 575"/>
                  <a:gd name="T59" fmla="*/ 880 h 941"/>
                  <a:gd name="T60" fmla="*/ 452 w 575"/>
                  <a:gd name="T61" fmla="*/ 899 h 941"/>
                  <a:gd name="T62" fmla="*/ 431 w 575"/>
                  <a:gd name="T63" fmla="*/ 924 h 941"/>
                  <a:gd name="T64" fmla="*/ 432 w 575"/>
                  <a:gd name="T65" fmla="*/ 932 h 941"/>
                  <a:gd name="T66" fmla="*/ 431 w 575"/>
                  <a:gd name="T67" fmla="*/ 925 h 941"/>
                  <a:gd name="T68" fmla="*/ 415 w 575"/>
                  <a:gd name="T69" fmla="*/ 915 h 941"/>
                  <a:gd name="T70" fmla="*/ 394 w 575"/>
                  <a:gd name="T71" fmla="*/ 883 h 941"/>
                  <a:gd name="T72" fmla="*/ 384 w 575"/>
                  <a:gd name="T73" fmla="*/ 858 h 941"/>
                  <a:gd name="T74" fmla="*/ 359 w 575"/>
                  <a:gd name="T75" fmla="*/ 778 h 941"/>
                  <a:gd name="T76" fmla="*/ 326 w 575"/>
                  <a:gd name="T77" fmla="*/ 638 h 941"/>
                  <a:gd name="T78" fmla="*/ 300 w 575"/>
                  <a:gd name="T79" fmla="*/ 491 h 941"/>
                  <a:gd name="T80" fmla="*/ 267 w 575"/>
                  <a:gd name="T81" fmla="*/ 323 h 941"/>
                  <a:gd name="T82" fmla="*/ 238 w 575"/>
                  <a:gd name="T83" fmla="*/ 189 h 941"/>
                  <a:gd name="T84" fmla="*/ 218 w 575"/>
                  <a:gd name="T85" fmla="*/ 114 h 941"/>
                  <a:gd name="T86" fmla="*/ 193 w 575"/>
                  <a:gd name="T87" fmla="*/ 49 h 941"/>
                  <a:gd name="T88" fmla="*/ 177 w 575"/>
                  <a:gd name="T89" fmla="*/ 20 h 941"/>
                  <a:gd name="T90" fmla="*/ 154 w 575"/>
                  <a:gd name="T91" fmla="*/ 3 h 941"/>
                  <a:gd name="T92" fmla="*/ 136 w 575"/>
                  <a:gd name="T93" fmla="*/ 1 h 941"/>
                  <a:gd name="T94" fmla="*/ 119 w 575"/>
                  <a:gd name="T95" fmla="*/ 19 h 941"/>
                  <a:gd name="T96" fmla="*/ 97 w 575"/>
                  <a:gd name="T97" fmla="*/ 61 h 941"/>
                  <a:gd name="T98" fmla="*/ 67 w 575"/>
                  <a:gd name="T99" fmla="*/ 147 h 941"/>
                  <a:gd name="T100" fmla="*/ 53 w 575"/>
                  <a:gd name="T101" fmla="*/ 204 h 941"/>
                  <a:gd name="T102" fmla="*/ 27 w 575"/>
                  <a:gd name="T103" fmla="*/ 322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75" h="941">
                    <a:moveTo>
                      <a:pt x="0" y="460"/>
                    </a:moveTo>
                    <a:lnTo>
                      <a:pt x="16" y="463"/>
                    </a:lnTo>
                    <a:lnTo>
                      <a:pt x="30" y="390"/>
                    </a:lnTo>
                    <a:lnTo>
                      <a:pt x="37" y="355"/>
                    </a:lnTo>
                    <a:lnTo>
                      <a:pt x="45" y="322"/>
                    </a:lnTo>
                    <a:lnTo>
                      <a:pt x="52" y="290"/>
                    </a:lnTo>
                    <a:lnTo>
                      <a:pt x="58" y="259"/>
                    </a:lnTo>
                    <a:lnTo>
                      <a:pt x="64" y="232"/>
                    </a:lnTo>
                    <a:lnTo>
                      <a:pt x="69" y="207"/>
                    </a:lnTo>
                    <a:lnTo>
                      <a:pt x="61" y="205"/>
                    </a:lnTo>
                    <a:lnTo>
                      <a:pt x="69" y="208"/>
                    </a:lnTo>
                    <a:lnTo>
                      <a:pt x="75" y="184"/>
                    </a:lnTo>
                    <a:lnTo>
                      <a:pt x="80" y="165"/>
                    </a:lnTo>
                    <a:lnTo>
                      <a:pt x="84" y="147"/>
                    </a:lnTo>
                    <a:lnTo>
                      <a:pt x="88" y="133"/>
                    </a:lnTo>
                    <a:lnTo>
                      <a:pt x="97" y="106"/>
                    </a:lnTo>
                    <a:lnTo>
                      <a:pt x="104" y="86"/>
                    </a:lnTo>
                    <a:lnTo>
                      <a:pt x="115" y="61"/>
                    </a:lnTo>
                    <a:lnTo>
                      <a:pt x="106" y="61"/>
                    </a:lnTo>
                    <a:lnTo>
                      <a:pt x="113" y="67"/>
                    </a:lnTo>
                    <a:lnTo>
                      <a:pt x="122" y="48"/>
                    </a:lnTo>
                    <a:lnTo>
                      <a:pt x="132" y="32"/>
                    </a:lnTo>
                    <a:lnTo>
                      <a:pt x="139" y="22"/>
                    </a:lnTo>
                    <a:lnTo>
                      <a:pt x="144" y="17"/>
                    </a:lnTo>
                    <a:lnTo>
                      <a:pt x="147" y="16"/>
                    </a:lnTo>
                    <a:lnTo>
                      <a:pt x="141" y="9"/>
                    </a:lnTo>
                    <a:lnTo>
                      <a:pt x="144" y="17"/>
                    </a:lnTo>
                    <a:lnTo>
                      <a:pt x="141" y="17"/>
                    </a:lnTo>
                    <a:lnTo>
                      <a:pt x="145" y="17"/>
                    </a:lnTo>
                    <a:lnTo>
                      <a:pt x="145" y="9"/>
                    </a:lnTo>
                    <a:lnTo>
                      <a:pt x="142" y="16"/>
                    </a:lnTo>
                    <a:lnTo>
                      <a:pt x="147" y="19"/>
                    </a:lnTo>
                    <a:lnTo>
                      <a:pt x="151" y="10"/>
                    </a:lnTo>
                    <a:lnTo>
                      <a:pt x="144" y="17"/>
                    </a:lnTo>
                    <a:lnTo>
                      <a:pt x="152" y="22"/>
                    </a:lnTo>
                    <a:lnTo>
                      <a:pt x="157" y="26"/>
                    </a:lnTo>
                    <a:lnTo>
                      <a:pt x="164" y="33"/>
                    </a:lnTo>
                    <a:lnTo>
                      <a:pt x="171" y="44"/>
                    </a:lnTo>
                    <a:lnTo>
                      <a:pt x="176" y="51"/>
                    </a:lnTo>
                    <a:lnTo>
                      <a:pt x="179" y="57"/>
                    </a:lnTo>
                    <a:lnTo>
                      <a:pt x="186" y="52"/>
                    </a:lnTo>
                    <a:lnTo>
                      <a:pt x="179" y="57"/>
                    </a:lnTo>
                    <a:lnTo>
                      <a:pt x="189" y="80"/>
                    </a:lnTo>
                    <a:lnTo>
                      <a:pt x="195" y="74"/>
                    </a:lnTo>
                    <a:lnTo>
                      <a:pt x="186" y="74"/>
                    </a:lnTo>
                    <a:lnTo>
                      <a:pt x="196" y="99"/>
                    </a:lnTo>
                    <a:lnTo>
                      <a:pt x="201" y="114"/>
                    </a:lnTo>
                    <a:lnTo>
                      <a:pt x="206" y="130"/>
                    </a:lnTo>
                    <a:lnTo>
                      <a:pt x="211" y="147"/>
                    </a:lnTo>
                    <a:lnTo>
                      <a:pt x="218" y="170"/>
                    </a:lnTo>
                    <a:lnTo>
                      <a:pt x="221" y="189"/>
                    </a:lnTo>
                    <a:lnTo>
                      <a:pt x="227" y="213"/>
                    </a:lnTo>
                    <a:lnTo>
                      <a:pt x="233" y="239"/>
                    </a:lnTo>
                    <a:lnTo>
                      <a:pt x="238" y="267"/>
                    </a:lnTo>
                    <a:lnTo>
                      <a:pt x="250" y="323"/>
                    </a:lnTo>
                    <a:lnTo>
                      <a:pt x="265" y="387"/>
                    </a:lnTo>
                    <a:lnTo>
                      <a:pt x="269" y="420"/>
                    </a:lnTo>
                    <a:lnTo>
                      <a:pt x="276" y="454"/>
                    </a:lnTo>
                    <a:lnTo>
                      <a:pt x="282" y="491"/>
                    </a:lnTo>
                    <a:lnTo>
                      <a:pt x="289" y="529"/>
                    </a:lnTo>
                    <a:lnTo>
                      <a:pt x="295" y="567"/>
                    </a:lnTo>
                    <a:lnTo>
                      <a:pt x="302" y="603"/>
                    </a:lnTo>
                    <a:lnTo>
                      <a:pt x="308" y="638"/>
                    </a:lnTo>
                    <a:lnTo>
                      <a:pt x="317" y="670"/>
                    </a:lnTo>
                    <a:lnTo>
                      <a:pt x="329" y="727"/>
                    </a:lnTo>
                    <a:lnTo>
                      <a:pt x="336" y="753"/>
                    </a:lnTo>
                    <a:lnTo>
                      <a:pt x="342" y="778"/>
                    </a:lnTo>
                    <a:lnTo>
                      <a:pt x="349" y="803"/>
                    </a:lnTo>
                    <a:lnTo>
                      <a:pt x="355" y="823"/>
                    </a:lnTo>
                    <a:lnTo>
                      <a:pt x="362" y="843"/>
                    </a:lnTo>
                    <a:lnTo>
                      <a:pt x="369" y="864"/>
                    </a:lnTo>
                    <a:lnTo>
                      <a:pt x="374" y="875"/>
                    </a:lnTo>
                    <a:lnTo>
                      <a:pt x="377" y="883"/>
                    </a:lnTo>
                    <a:lnTo>
                      <a:pt x="381" y="896"/>
                    </a:lnTo>
                    <a:lnTo>
                      <a:pt x="387" y="906"/>
                    </a:lnTo>
                    <a:lnTo>
                      <a:pt x="391" y="915"/>
                    </a:lnTo>
                    <a:lnTo>
                      <a:pt x="397" y="922"/>
                    </a:lnTo>
                    <a:lnTo>
                      <a:pt x="401" y="928"/>
                    </a:lnTo>
                    <a:lnTo>
                      <a:pt x="404" y="929"/>
                    </a:lnTo>
                    <a:lnTo>
                      <a:pt x="413" y="937"/>
                    </a:lnTo>
                    <a:lnTo>
                      <a:pt x="423" y="941"/>
                    </a:lnTo>
                    <a:lnTo>
                      <a:pt x="428" y="941"/>
                    </a:lnTo>
                    <a:lnTo>
                      <a:pt x="432" y="941"/>
                    </a:lnTo>
                    <a:lnTo>
                      <a:pt x="436" y="940"/>
                    </a:lnTo>
                    <a:lnTo>
                      <a:pt x="441" y="938"/>
                    </a:lnTo>
                    <a:lnTo>
                      <a:pt x="444" y="937"/>
                    </a:lnTo>
                    <a:lnTo>
                      <a:pt x="450" y="932"/>
                    </a:lnTo>
                    <a:lnTo>
                      <a:pt x="454" y="926"/>
                    </a:lnTo>
                    <a:lnTo>
                      <a:pt x="460" y="919"/>
                    </a:lnTo>
                    <a:lnTo>
                      <a:pt x="466" y="909"/>
                    </a:lnTo>
                    <a:lnTo>
                      <a:pt x="470" y="899"/>
                    </a:lnTo>
                    <a:lnTo>
                      <a:pt x="476" y="886"/>
                    </a:lnTo>
                    <a:lnTo>
                      <a:pt x="479" y="880"/>
                    </a:lnTo>
                    <a:lnTo>
                      <a:pt x="483" y="865"/>
                    </a:lnTo>
                    <a:lnTo>
                      <a:pt x="489" y="848"/>
                    </a:lnTo>
                    <a:lnTo>
                      <a:pt x="495" y="830"/>
                    </a:lnTo>
                    <a:lnTo>
                      <a:pt x="500" y="810"/>
                    </a:lnTo>
                    <a:lnTo>
                      <a:pt x="508" y="787"/>
                    </a:lnTo>
                    <a:lnTo>
                      <a:pt x="514" y="765"/>
                    </a:lnTo>
                    <a:lnTo>
                      <a:pt x="521" y="734"/>
                    </a:lnTo>
                    <a:lnTo>
                      <a:pt x="528" y="702"/>
                    </a:lnTo>
                    <a:lnTo>
                      <a:pt x="535" y="669"/>
                    </a:lnTo>
                    <a:lnTo>
                      <a:pt x="543" y="634"/>
                    </a:lnTo>
                    <a:lnTo>
                      <a:pt x="550" y="596"/>
                    </a:lnTo>
                    <a:lnTo>
                      <a:pt x="559" y="556"/>
                    </a:lnTo>
                    <a:lnTo>
                      <a:pt x="575" y="479"/>
                    </a:lnTo>
                    <a:lnTo>
                      <a:pt x="559" y="476"/>
                    </a:lnTo>
                    <a:lnTo>
                      <a:pt x="541" y="556"/>
                    </a:lnTo>
                    <a:lnTo>
                      <a:pt x="533" y="596"/>
                    </a:lnTo>
                    <a:lnTo>
                      <a:pt x="525" y="634"/>
                    </a:lnTo>
                    <a:lnTo>
                      <a:pt x="518" y="669"/>
                    </a:lnTo>
                    <a:lnTo>
                      <a:pt x="511" y="702"/>
                    </a:lnTo>
                    <a:lnTo>
                      <a:pt x="503" y="734"/>
                    </a:lnTo>
                    <a:lnTo>
                      <a:pt x="498" y="760"/>
                    </a:lnTo>
                    <a:lnTo>
                      <a:pt x="490" y="787"/>
                    </a:lnTo>
                    <a:lnTo>
                      <a:pt x="483" y="810"/>
                    </a:lnTo>
                    <a:lnTo>
                      <a:pt x="477" y="830"/>
                    </a:lnTo>
                    <a:lnTo>
                      <a:pt x="471" y="848"/>
                    </a:lnTo>
                    <a:lnTo>
                      <a:pt x="466" y="865"/>
                    </a:lnTo>
                    <a:lnTo>
                      <a:pt x="461" y="880"/>
                    </a:lnTo>
                    <a:lnTo>
                      <a:pt x="470" y="880"/>
                    </a:lnTo>
                    <a:lnTo>
                      <a:pt x="463" y="873"/>
                    </a:lnTo>
                    <a:lnTo>
                      <a:pt x="457" y="886"/>
                    </a:lnTo>
                    <a:lnTo>
                      <a:pt x="452" y="899"/>
                    </a:lnTo>
                    <a:lnTo>
                      <a:pt x="447" y="906"/>
                    </a:lnTo>
                    <a:lnTo>
                      <a:pt x="441" y="913"/>
                    </a:lnTo>
                    <a:lnTo>
                      <a:pt x="436" y="919"/>
                    </a:lnTo>
                    <a:lnTo>
                      <a:pt x="431" y="924"/>
                    </a:lnTo>
                    <a:lnTo>
                      <a:pt x="438" y="929"/>
                    </a:lnTo>
                    <a:lnTo>
                      <a:pt x="434" y="922"/>
                    </a:lnTo>
                    <a:lnTo>
                      <a:pt x="429" y="924"/>
                    </a:lnTo>
                    <a:lnTo>
                      <a:pt x="432" y="932"/>
                    </a:lnTo>
                    <a:lnTo>
                      <a:pt x="432" y="924"/>
                    </a:lnTo>
                    <a:lnTo>
                      <a:pt x="428" y="924"/>
                    </a:lnTo>
                    <a:lnTo>
                      <a:pt x="428" y="932"/>
                    </a:lnTo>
                    <a:lnTo>
                      <a:pt x="431" y="925"/>
                    </a:lnTo>
                    <a:lnTo>
                      <a:pt x="422" y="922"/>
                    </a:lnTo>
                    <a:lnTo>
                      <a:pt x="412" y="913"/>
                    </a:lnTo>
                    <a:lnTo>
                      <a:pt x="407" y="922"/>
                    </a:lnTo>
                    <a:lnTo>
                      <a:pt x="415" y="915"/>
                    </a:lnTo>
                    <a:lnTo>
                      <a:pt x="410" y="909"/>
                    </a:lnTo>
                    <a:lnTo>
                      <a:pt x="404" y="902"/>
                    </a:lnTo>
                    <a:lnTo>
                      <a:pt x="400" y="893"/>
                    </a:lnTo>
                    <a:lnTo>
                      <a:pt x="394" y="883"/>
                    </a:lnTo>
                    <a:lnTo>
                      <a:pt x="390" y="870"/>
                    </a:lnTo>
                    <a:lnTo>
                      <a:pt x="383" y="875"/>
                    </a:lnTo>
                    <a:lnTo>
                      <a:pt x="391" y="875"/>
                    </a:lnTo>
                    <a:lnTo>
                      <a:pt x="384" y="858"/>
                    </a:lnTo>
                    <a:lnTo>
                      <a:pt x="380" y="843"/>
                    </a:lnTo>
                    <a:lnTo>
                      <a:pt x="372" y="823"/>
                    </a:lnTo>
                    <a:lnTo>
                      <a:pt x="367" y="803"/>
                    </a:lnTo>
                    <a:lnTo>
                      <a:pt x="359" y="778"/>
                    </a:lnTo>
                    <a:lnTo>
                      <a:pt x="353" y="753"/>
                    </a:lnTo>
                    <a:lnTo>
                      <a:pt x="346" y="727"/>
                    </a:lnTo>
                    <a:lnTo>
                      <a:pt x="333" y="667"/>
                    </a:lnTo>
                    <a:lnTo>
                      <a:pt x="326" y="638"/>
                    </a:lnTo>
                    <a:lnTo>
                      <a:pt x="320" y="603"/>
                    </a:lnTo>
                    <a:lnTo>
                      <a:pt x="313" y="567"/>
                    </a:lnTo>
                    <a:lnTo>
                      <a:pt x="307" y="529"/>
                    </a:lnTo>
                    <a:lnTo>
                      <a:pt x="300" y="491"/>
                    </a:lnTo>
                    <a:lnTo>
                      <a:pt x="294" y="454"/>
                    </a:lnTo>
                    <a:lnTo>
                      <a:pt x="286" y="420"/>
                    </a:lnTo>
                    <a:lnTo>
                      <a:pt x="281" y="385"/>
                    </a:lnTo>
                    <a:lnTo>
                      <a:pt x="267" y="323"/>
                    </a:lnTo>
                    <a:lnTo>
                      <a:pt x="256" y="267"/>
                    </a:lnTo>
                    <a:lnTo>
                      <a:pt x="250" y="239"/>
                    </a:lnTo>
                    <a:lnTo>
                      <a:pt x="244" y="213"/>
                    </a:lnTo>
                    <a:lnTo>
                      <a:pt x="238" y="189"/>
                    </a:lnTo>
                    <a:lnTo>
                      <a:pt x="234" y="166"/>
                    </a:lnTo>
                    <a:lnTo>
                      <a:pt x="228" y="147"/>
                    </a:lnTo>
                    <a:lnTo>
                      <a:pt x="224" y="130"/>
                    </a:lnTo>
                    <a:lnTo>
                      <a:pt x="218" y="114"/>
                    </a:lnTo>
                    <a:lnTo>
                      <a:pt x="214" y="99"/>
                    </a:lnTo>
                    <a:lnTo>
                      <a:pt x="203" y="74"/>
                    </a:lnTo>
                    <a:lnTo>
                      <a:pt x="202" y="67"/>
                    </a:lnTo>
                    <a:lnTo>
                      <a:pt x="193" y="49"/>
                    </a:lnTo>
                    <a:lnTo>
                      <a:pt x="193" y="48"/>
                    </a:lnTo>
                    <a:lnTo>
                      <a:pt x="189" y="38"/>
                    </a:lnTo>
                    <a:lnTo>
                      <a:pt x="184" y="31"/>
                    </a:lnTo>
                    <a:lnTo>
                      <a:pt x="177" y="20"/>
                    </a:lnTo>
                    <a:lnTo>
                      <a:pt x="170" y="13"/>
                    </a:lnTo>
                    <a:lnTo>
                      <a:pt x="163" y="7"/>
                    </a:lnTo>
                    <a:lnTo>
                      <a:pt x="157" y="4"/>
                    </a:lnTo>
                    <a:lnTo>
                      <a:pt x="154" y="3"/>
                    </a:lnTo>
                    <a:lnTo>
                      <a:pt x="150" y="0"/>
                    </a:lnTo>
                    <a:lnTo>
                      <a:pt x="145" y="0"/>
                    </a:lnTo>
                    <a:lnTo>
                      <a:pt x="141" y="0"/>
                    </a:lnTo>
                    <a:lnTo>
                      <a:pt x="136" y="1"/>
                    </a:lnTo>
                    <a:lnTo>
                      <a:pt x="134" y="3"/>
                    </a:lnTo>
                    <a:lnTo>
                      <a:pt x="131" y="4"/>
                    </a:lnTo>
                    <a:lnTo>
                      <a:pt x="128" y="9"/>
                    </a:lnTo>
                    <a:lnTo>
                      <a:pt x="119" y="19"/>
                    </a:lnTo>
                    <a:lnTo>
                      <a:pt x="109" y="35"/>
                    </a:lnTo>
                    <a:lnTo>
                      <a:pt x="100" y="54"/>
                    </a:lnTo>
                    <a:lnTo>
                      <a:pt x="97" y="61"/>
                    </a:lnTo>
                    <a:lnTo>
                      <a:pt x="97" y="61"/>
                    </a:lnTo>
                    <a:lnTo>
                      <a:pt x="90" y="80"/>
                    </a:lnTo>
                    <a:lnTo>
                      <a:pt x="80" y="106"/>
                    </a:lnTo>
                    <a:lnTo>
                      <a:pt x="71" y="133"/>
                    </a:lnTo>
                    <a:lnTo>
                      <a:pt x="67" y="147"/>
                    </a:lnTo>
                    <a:lnTo>
                      <a:pt x="62" y="165"/>
                    </a:lnTo>
                    <a:lnTo>
                      <a:pt x="58" y="184"/>
                    </a:lnTo>
                    <a:lnTo>
                      <a:pt x="53" y="204"/>
                    </a:lnTo>
                    <a:lnTo>
                      <a:pt x="53" y="204"/>
                    </a:lnTo>
                    <a:lnTo>
                      <a:pt x="46" y="232"/>
                    </a:lnTo>
                    <a:lnTo>
                      <a:pt x="40" y="259"/>
                    </a:lnTo>
                    <a:lnTo>
                      <a:pt x="35" y="290"/>
                    </a:lnTo>
                    <a:lnTo>
                      <a:pt x="27" y="322"/>
                    </a:lnTo>
                    <a:lnTo>
                      <a:pt x="20" y="355"/>
                    </a:lnTo>
                    <a:lnTo>
                      <a:pt x="13" y="390"/>
                    </a:lnTo>
                    <a:lnTo>
                      <a:pt x="0" y="4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</p:grpSp>
      <p:grpSp>
        <p:nvGrpSpPr>
          <p:cNvPr id="10" name="Group 62"/>
          <p:cNvGrpSpPr>
            <a:grpSpLocks/>
          </p:cNvGrpSpPr>
          <p:nvPr/>
        </p:nvGrpSpPr>
        <p:grpSpPr bwMode="auto">
          <a:xfrm>
            <a:off x="6096001" y="1781175"/>
            <a:ext cx="2370138" cy="1552575"/>
            <a:chOff x="3840" y="1122"/>
            <a:chExt cx="1493" cy="978"/>
          </a:xfrm>
        </p:grpSpPr>
        <p:grpSp>
          <p:nvGrpSpPr>
            <p:cNvPr id="22" name="Group 33"/>
            <p:cNvGrpSpPr>
              <a:grpSpLocks/>
            </p:cNvGrpSpPr>
            <p:nvPr/>
          </p:nvGrpSpPr>
          <p:grpSpPr bwMode="auto">
            <a:xfrm>
              <a:off x="3840" y="1122"/>
              <a:ext cx="1493" cy="978"/>
              <a:chOff x="3840" y="1122"/>
              <a:chExt cx="1493" cy="978"/>
            </a:xfrm>
          </p:grpSpPr>
          <p:grpSp>
            <p:nvGrpSpPr>
              <p:cNvPr id="51" name="Group 29"/>
              <p:cNvGrpSpPr>
                <a:grpSpLocks/>
              </p:cNvGrpSpPr>
              <p:nvPr/>
            </p:nvGrpSpPr>
            <p:grpSpPr bwMode="auto">
              <a:xfrm>
                <a:off x="3840" y="1122"/>
                <a:ext cx="136" cy="909"/>
                <a:chOff x="3840" y="1122"/>
                <a:chExt cx="136" cy="909"/>
              </a:xfrm>
            </p:grpSpPr>
            <p:sp>
              <p:nvSpPr>
                <p:cNvPr id="55" name="Rectangle 27"/>
                <p:cNvSpPr>
                  <a:spLocks noChangeArrowheads="1"/>
                </p:cNvSpPr>
                <p:nvPr/>
              </p:nvSpPr>
              <p:spPr bwMode="auto">
                <a:xfrm>
                  <a:off x="3894" y="1253"/>
                  <a:ext cx="27" cy="77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6" name="Freeform 28"/>
                <p:cNvSpPr>
                  <a:spLocks/>
                </p:cNvSpPr>
                <p:nvPr/>
              </p:nvSpPr>
              <p:spPr bwMode="auto">
                <a:xfrm>
                  <a:off x="3840" y="1122"/>
                  <a:ext cx="136" cy="134"/>
                </a:xfrm>
                <a:custGeom>
                  <a:avLst/>
                  <a:gdLst>
                    <a:gd name="T0" fmla="*/ 136 w 136"/>
                    <a:gd name="T1" fmla="*/ 134 h 134"/>
                    <a:gd name="T2" fmla="*/ 67 w 136"/>
                    <a:gd name="T3" fmla="*/ 0 h 134"/>
                    <a:gd name="T4" fmla="*/ 0 w 136"/>
                    <a:gd name="T5" fmla="*/ 134 h 134"/>
                    <a:gd name="T6" fmla="*/ 136 w 136"/>
                    <a:gd name="T7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6" h="134">
                      <a:moveTo>
                        <a:pt x="136" y="134"/>
                      </a:moveTo>
                      <a:lnTo>
                        <a:pt x="67" y="0"/>
                      </a:lnTo>
                      <a:lnTo>
                        <a:pt x="0" y="134"/>
                      </a:lnTo>
                      <a:lnTo>
                        <a:pt x="136" y="1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  <p:grpSp>
            <p:nvGrpSpPr>
              <p:cNvPr id="52" name="Group 32"/>
              <p:cNvGrpSpPr>
                <a:grpSpLocks/>
              </p:cNvGrpSpPr>
              <p:nvPr/>
            </p:nvGrpSpPr>
            <p:grpSpPr bwMode="auto">
              <a:xfrm>
                <a:off x="3907" y="1964"/>
                <a:ext cx="1426" cy="136"/>
                <a:chOff x="3907" y="1964"/>
                <a:chExt cx="1426" cy="136"/>
              </a:xfrm>
            </p:grpSpPr>
            <p:sp>
              <p:nvSpPr>
                <p:cNvPr id="53" name="Rectangle 30"/>
                <p:cNvSpPr>
                  <a:spLocks noChangeArrowheads="1"/>
                </p:cNvSpPr>
                <p:nvPr/>
              </p:nvSpPr>
              <p:spPr bwMode="auto">
                <a:xfrm>
                  <a:off x="3907" y="2018"/>
                  <a:ext cx="1295" cy="26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  <p:sp>
              <p:nvSpPr>
                <p:cNvPr id="54" name="Freeform 31"/>
                <p:cNvSpPr>
                  <a:spLocks/>
                </p:cNvSpPr>
                <p:nvPr/>
              </p:nvSpPr>
              <p:spPr bwMode="auto">
                <a:xfrm>
                  <a:off x="5199" y="1964"/>
                  <a:ext cx="134" cy="136"/>
                </a:xfrm>
                <a:custGeom>
                  <a:avLst/>
                  <a:gdLst>
                    <a:gd name="T0" fmla="*/ 0 w 134"/>
                    <a:gd name="T1" fmla="*/ 136 h 136"/>
                    <a:gd name="T2" fmla="*/ 134 w 134"/>
                    <a:gd name="T3" fmla="*/ 67 h 136"/>
                    <a:gd name="T4" fmla="*/ 0 w 134"/>
                    <a:gd name="T5" fmla="*/ 0 h 136"/>
                    <a:gd name="T6" fmla="*/ 0 w 134"/>
                    <a:gd name="T7" fmla="*/ 13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4" h="136">
                      <a:moveTo>
                        <a:pt x="0" y="136"/>
                      </a:moveTo>
                      <a:lnTo>
                        <a:pt x="134" y="67"/>
                      </a:lnTo>
                      <a:lnTo>
                        <a:pt x="0" y="0"/>
                      </a:lnTo>
                      <a:lnTo>
                        <a:pt x="0" y="1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FR"/>
                </a:p>
              </p:txBody>
            </p:sp>
          </p:grpSp>
        </p:grpSp>
        <p:grpSp>
          <p:nvGrpSpPr>
            <p:cNvPr id="23" name="Group 36"/>
            <p:cNvGrpSpPr>
              <a:grpSpLocks/>
            </p:cNvGrpSpPr>
            <p:nvPr/>
          </p:nvGrpSpPr>
          <p:grpSpPr bwMode="auto">
            <a:xfrm>
              <a:off x="3921" y="1287"/>
              <a:ext cx="1128" cy="544"/>
              <a:chOff x="3921" y="1287"/>
              <a:chExt cx="1128" cy="544"/>
            </a:xfrm>
          </p:grpSpPr>
          <p:sp>
            <p:nvSpPr>
              <p:cNvPr id="49" name="Freeform 34"/>
              <p:cNvSpPr>
                <a:spLocks/>
              </p:cNvSpPr>
              <p:nvPr/>
            </p:nvSpPr>
            <p:spPr bwMode="auto">
              <a:xfrm>
                <a:off x="3921" y="1287"/>
                <a:ext cx="573" cy="528"/>
              </a:xfrm>
              <a:custGeom>
                <a:avLst/>
                <a:gdLst>
                  <a:gd name="T0" fmla="*/ 30 w 573"/>
                  <a:gd name="T1" fmla="*/ 220 h 528"/>
                  <a:gd name="T2" fmla="*/ 64 w 573"/>
                  <a:gd name="T3" fmla="*/ 132 h 528"/>
                  <a:gd name="T4" fmla="*/ 68 w 573"/>
                  <a:gd name="T5" fmla="*/ 121 h 528"/>
                  <a:gd name="T6" fmla="*/ 72 w 573"/>
                  <a:gd name="T7" fmla="*/ 112 h 528"/>
                  <a:gd name="T8" fmla="*/ 94 w 573"/>
                  <a:gd name="T9" fmla="*/ 70 h 528"/>
                  <a:gd name="T10" fmla="*/ 113 w 573"/>
                  <a:gd name="T11" fmla="*/ 45 h 528"/>
                  <a:gd name="T12" fmla="*/ 139 w 573"/>
                  <a:gd name="T13" fmla="*/ 19 h 528"/>
                  <a:gd name="T14" fmla="*/ 144 w 573"/>
                  <a:gd name="T15" fmla="*/ 17 h 528"/>
                  <a:gd name="T16" fmla="*/ 145 w 573"/>
                  <a:gd name="T17" fmla="*/ 17 h 528"/>
                  <a:gd name="T18" fmla="*/ 147 w 573"/>
                  <a:gd name="T19" fmla="*/ 17 h 528"/>
                  <a:gd name="T20" fmla="*/ 154 w 573"/>
                  <a:gd name="T21" fmla="*/ 20 h 528"/>
                  <a:gd name="T22" fmla="*/ 170 w 573"/>
                  <a:gd name="T23" fmla="*/ 19 h 528"/>
                  <a:gd name="T24" fmla="*/ 180 w 573"/>
                  <a:gd name="T25" fmla="*/ 40 h 528"/>
                  <a:gd name="T26" fmla="*/ 208 w 573"/>
                  <a:gd name="T27" fmla="*/ 83 h 528"/>
                  <a:gd name="T28" fmla="*/ 235 w 573"/>
                  <a:gd name="T29" fmla="*/ 122 h 528"/>
                  <a:gd name="T30" fmla="*/ 250 w 573"/>
                  <a:gd name="T31" fmla="*/ 185 h 528"/>
                  <a:gd name="T32" fmla="*/ 276 w 573"/>
                  <a:gd name="T33" fmla="*/ 256 h 528"/>
                  <a:gd name="T34" fmla="*/ 308 w 573"/>
                  <a:gd name="T35" fmla="*/ 357 h 528"/>
                  <a:gd name="T36" fmla="*/ 332 w 573"/>
                  <a:gd name="T37" fmla="*/ 412 h 528"/>
                  <a:gd name="T38" fmla="*/ 364 w 573"/>
                  <a:gd name="T39" fmla="*/ 477 h 528"/>
                  <a:gd name="T40" fmla="*/ 371 w 573"/>
                  <a:gd name="T41" fmla="*/ 486 h 528"/>
                  <a:gd name="T42" fmla="*/ 401 w 573"/>
                  <a:gd name="T43" fmla="*/ 521 h 528"/>
                  <a:gd name="T44" fmla="*/ 418 w 573"/>
                  <a:gd name="T45" fmla="*/ 518 h 528"/>
                  <a:gd name="T46" fmla="*/ 428 w 573"/>
                  <a:gd name="T47" fmla="*/ 528 h 528"/>
                  <a:gd name="T48" fmla="*/ 451 w 573"/>
                  <a:gd name="T49" fmla="*/ 521 h 528"/>
                  <a:gd name="T50" fmla="*/ 476 w 573"/>
                  <a:gd name="T51" fmla="*/ 496 h 528"/>
                  <a:gd name="T52" fmla="*/ 505 w 573"/>
                  <a:gd name="T53" fmla="*/ 445 h 528"/>
                  <a:gd name="T54" fmla="*/ 525 w 573"/>
                  <a:gd name="T55" fmla="*/ 399 h 528"/>
                  <a:gd name="T56" fmla="*/ 559 w 573"/>
                  <a:gd name="T57" fmla="*/ 313 h 528"/>
                  <a:gd name="T58" fmla="*/ 541 w 573"/>
                  <a:gd name="T59" fmla="*/ 313 h 528"/>
                  <a:gd name="T60" fmla="*/ 519 w 573"/>
                  <a:gd name="T61" fmla="*/ 393 h 528"/>
                  <a:gd name="T62" fmla="*/ 498 w 573"/>
                  <a:gd name="T63" fmla="*/ 422 h 528"/>
                  <a:gd name="T64" fmla="*/ 474 w 573"/>
                  <a:gd name="T65" fmla="*/ 467 h 528"/>
                  <a:gd name="T66" fmla="*/ 441 w 573"/>
                  <a:gd name="T67" fmla="*/ 507 h 528"/>
                  <a:gd name="T68" fmla="*/ 434 w 573"/>
                  <a:gd name="T69" fmla="*/ 511 h 528"/>
                  <a:gd name="T70" fmla="*/ 428 w 573"/>
                  <a:gd name="T71" fmla="*/ 511 h 528"/>
                  <a:gd name="T72" fmla="*/ 420 w 573"/>
                  <a:gd name="T73" fmla="*/ 511 h 528"/>
                  <a:gd name="T74" fmla="*/ 407 w 573"/>
                  <a:gd name="T75" fmla="*/ 515 h 528"/>
                  <a:gd name="T76" fmla="*/ 394 w 573"/>
                  <a:gd name="T77" fmla="*/ 489 h 528"/>
                  <a:gd name="T78" fmla="*/ 377 w 573"/>
                  <a:gd name="T79" fmla="*/ 464 h 528"/>
                  <a:gd name="T80" fmla="*/ 345 w 573"/>
                  <a:gd name="T81" fmla="*/ 399 h 528"/>
                  <a:gd name="T82" fmla="*/ 332 w 573"/>
                  <a:gd name="T83" fmla="*/ 371 h 528"/>
                  <a:gd name="T84" fmla="*/ 307 w 573"/>
                  <a:gd name="T85" fmla="*/ 297 h 528"/>
                  <a:gd name="T86" fmla="*/ 279 w 573"/>
                  <a:gd name="T87" fmla="*/ 215 h 528"/>
                  <a:gd name="T88" fmla="*/ 244 w 573"/>
                  <a:gd name="T89" fmla="*/ 122 h 528"/>
                  <a:gd name="T90" fmla="*/ 221 w 573"/>
                  <a:gd name="T91" fmla="*/ 70 h 528"/>
                  <a:gd name="T92" fmla="*/ 192 w 573"/>
                  <a:gd name="T93" fmla="*/ 27 h 528"/>
                  <a:gd name="T94" fmla="*/ 174 w 573"/>
                  <a:gd name="T95" fmla="*/ 10 h 528"/>
                  <a:gd name="T96" fmla="*/ 160 w 573"/>
                  <a:gd name="T97" fmla="*/ 4 h 528"/>
                  <a:gd name="T98" fmla="*/ 145 w 573"/>
                  <a:gd name="T99" fmla="*/ 0 h 528"/>
                  <a:gd name="T100" fmla="*/ 129 w 573"/>
                  <a:gd name="T101" fmla="*/ 4 h 528"/>
                  <a:gd name="T102" fmla="*/ 109 w 573"/>
                  <a:gd name="T103" fmla="*/ 20 h 528"/>
                  <a:gd name="T104" fmla="*/ 97 w 573"/>
                  <a:gd name="T105" fmla="*/ 51 h 528"/>
                  <a:gd name="T106" fmla="*/ 74 w 573"/>
                  <a:gd name="T107" fmla="*/ 71 h 528"/>
                  <a:gd name="T108" fmla="*/ 53 w 573"/>
                  <a:gd name="T109" fmla="*/ 115 h 528"/>
                  <a:gd name="T110" fmla="*/ 46 w 573"/>
                  <a:gd name="T111" fmla="*/ 132 h 528"/>
                  <a:gd name="T112" fmla="*/ 27 w 573"/>
                  <a:gd name="T113" fmla="*/ 182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3" h="528">
                    <a:moveTo>
                      <a:pt x="0" y="257"/>
                    </a:moveTo>
                    <a:lnTo>
                      <a:pt x="14" y="263"/>
                    </a:lnTo>
                    <a:lnTo>
                      <a:pt x="30" y="220"/>
                    </a:lnTo>
                    <a:lnTo>
                      <a:pt x="45" y="182"/>
                    </a:lnTo>
                    <a:lnTo>
                      <a:pt x="58" y="147"/>
                    </a:lnTo>
                    <a:lnTo>
                      <a:pt x="64" y="132"/>
                    </a:lnTo>
                    <a:lnTo>
                      <a:pt x="55" y="132"/>
                    </a:lnTo>
                    <a:lnTo>
                      <a:pt x="62" y="138"/>
                    </a:lnTo>
                    <a:lnTo>
                      <a:pt x="68" y="121"/>
                    </a:lnTo>
                    <a:lnTo>
                      <a:pt x="61" y="118"/>
                    </a:lnTo>
                    <a:lnTo>
                      <a:pt x="68" y="122"/>
                    </a:lnTo>
                    <a:lnTo>
                      <a:pt x="72" y="112"/>
                    </a:lnTo>
                    <a:lnTo>
                      <a:pt x="78" y="102"/>
                    </a:lnTo>
                    <a:lnTo>
                      <a:pt x="87" y="84"/>
                    </a:lnTo>
                    <a:lnTo>
                      <a:pt x="94" y="70"/>
                    </a:lnTo>
                    <a:lnTo>
                      <a:pt x="103" y="58"/>
                    </a:lnTo>
                    <a:lnTo>
                      <a:pt x="104" y="56"/>
                    </a:lnTo>
                    <a:lnTo>
                      <a:pt x="113" y="45"/>
                    </a:lnTo>
                    <a:lnTo>
                      <a:pt x="122" y="33"/>
                    </a:lnTo>
                    <a:lnTo>
                      <a:pt x="132" y="24"/>
                    </a:lnTo>
                    <a:lnTo>
                      <a:pt x="139" y="19"/>
                    </a:lnTo>
                    <a:lnTo>
                      <a:pt x="134" y="11"/>
                    </a:lnTo>
                    <a:lnTo>
                      <a:pt x="138" y="19"/>
                    </a:lnTo>
                    <a:lnTo>
                      <a:pt x="144" y="17"/>
                    </a:lnTo>
                    <a:lnTo>
                      <a:pt x="141" y="8"/>
                    </a:lnTo>
                    <a:lnTo>
                      <a:pt x="141" y="17"/>
                    </a:lnTo>
                    <a:lnTo>
                      <a:pt x="145" y="17"/>
                    </a:lnTo>
                    <a:lnTo>
                      <a:pt x="145" y="8"/>
                    </a:lnTo>
                    <a:lnTo>
                      <a:pt x="142" y="16"/>
                    </a:lnTo>
                    <a:lnTo>
                      <a:pt x="147" y="17"/>
                    </a:lnTo>
                    <a:lnTo>
                      <a:pt x="154" y="20"/>
                    </a:lnTo>
                    <a:lnTo>
                      <a:pt x="157" y="11"/>
                    </a:lnTo>
                    <a:lnTo>
                      <a:pt x="154" y="20"/>
                    </a:lnTo>
                    <a:lnTo>
                      <a:pt x="160" y="23"/>
                    </a:lnTo>
                    <a:lnTo>
                      <a:pt x="167" y="26"/>
                    </a:lnTo>
                    <a:lnTo>
                      <a:pt x="170" y="19"/>
                    </a:lnTo>
                    <a:lnTo>
                      <a:pt x="164" y="24"/>
                    </a:lnTo>
                    <a:lnTo>
                      <a:pt x="171" y="30"/>
                    </a:lnTo>
                    <a:lnTo>
                      <a:pt x="180" y="40"/>
                    </a:lnTo>
                    <a:lnTo>
                      <a:pt x="189" y="52"/>
                    </a:lnTo>
                    <a:lnTo>
                      <a:pt x="198" y="65"/>
                    </a:lnTo>
                    <a:lnTo>
                      <a:pt x="208" y="83"/>
                    </a:lnTo>
                    <a:lnTo>
                      <a:pt x="218" y="102"/>
                    </a:lnTo>
                    <a:lnTo>
                      <a:pt x="230" y="129"/>
                    </a:lnTo>
                    <a:lnTo>
                      <a:pt x="235" y="122"/>
                    </a:lnTo>
                    <a:lnTo>
                      <a:pt x="227" y="122"/>
                    </a:lnTo>
                    <a:lnTo>
                      <a:pt x="238" y="151"/>
                    </a:lnTo>
                    <a:lnTo>
                      <a:pt x="250" y="185"/>
                    </a:lnTo>
                    <a:lnTo>
                      <a:pt x="265" y="221"/>
                    </a:lnTo>
                    <a:lnTo>
                      <a:pt x="269" y="236"/>
                    </a:lnTo>
                    <a:lnTo>
                      <a:pt x="276" y="256"/>
                    </a:lnTo>
                    <a:lnTo>
                      <a:pt x="289" y="297"/>
                    </a:lnTo>
                    <a:lnTo>
                      <a:pt x="302" y="338"/>
                    </a:lnTo>
                    <a:lnTo>
                      <a:pt x="308" y="357"/>
                    </a:lnTo>
                    <a:lnTo>
                      <a:pt x="317" y="377"/>
                    </a:lnTo>
                    <a:lnTo>
                      <a:pt x="329" y="406"/>
                    </a:lnTo>
                    <a:lnTo>
                      <a:pt x="332" y="412"/>
                    </a:lnTo>
                    <a:lnTo>
                      <a:pt x="345" y="441"/>
                    </a:lnTo>
                    <a:lnTo>
                      <a:pt x="358" y="467"/>
                    </a:lnTo>
                    <a:lnTo>
                      <a:pt x="364" y="477"/>
                    </a:lnTo>
                    <a:lnTo>
                      <a:pt x="371" y="488"/>
                    </a:lnTo>
                    <a:lnTo>
                      <a:pt x="377" y="480"/>
                    </a:lnTo>
                    <a:lnTo>
                      <a:pt x="371" y="486"/>
                    </a:lnTo>
                    <a:lnTo>
                      <a:pt x="381" y="502"/>
                    </a:lnTo>
                    <a:lnTo>
                      <a:pt x="391" y="514"/>
                    </a:lnTo>
                    <a:lnTo>
                      <a:pt x="401" y="521"/>
                    </a:lnTo>
                    <a:lnTo>
                      <a:pt x="404" y="523"/>
                    </a:lnTo>
                    <a:lnTo>
                      <a:pt x="416" y="527"/>
                    </a:lnTo>
                    <a:lnTo>
                      <a:pt x="418" y="518"/>
                    </a:lnTo>
                    <a:lnTo>
                      <a:pt x="415" y="527"/>
                    </a:lnTo>
                    <a:lnTo>
                      <a:pt x="423" y="528"/>
                    </a:lnTo>
                    <a:lnTo>
                      <a:pt x="428" y="528"/>
                    </a:lnTo>
                    <a:lnTo>
                      <a:pt x="438" y="527"/>
                    </a:lnTo>
                    <a:lnTo>
                      <a:pt x="441" y="527"/>
                    </a:lnTo>
                    <a:lnTo>
                      <a:pt x="451" y="521"/>
                    </a:lnTo>
                    <a:lnTo>
                      <a:pt x="454" y="520"/>
                    </a:lnTo>
                    <a:lnTo>
                      <a:pt x="464" y="511"/>
                    </a:lnTo>
                    <a:lnTo>
                      <a:pt x="476" y="496"/>
                    </a:lnTo>
                    <a:lnTo>
                      <a:pt x="487" y="480"/>
                    </a:lnTo>
                    <a:lnTo>
                      <a:pt x="499" y="459"/>
                    </a:lnTo>
                    <a:lnTo>
                      <a:pt x="505" y="445"/>
                    </a:lnTo>
                    <a:lnTo>
                      <a:pt x="512" y="429"/>
                    </a:lnTo>
                    <a:lnTo>
                      <a:pt x="518" y="416"/>
                    </a:lnTo>
                    <a:lnTo>
                      <a:pt x="525" y="399"/>
                    </a:lnTo>
                    <a:lnTo>
                      <a:pt x="528" y="393"/>
                    </a:lnTo>
                    <a:lnTo>
                      <a:pt x="543" y="354"/>
                    </a:lnTo>
                    <a:lnTo>
                      <a:pt x="559" y="313"/>
                    </a:lnTo>
                    <a:lnTo>
                      <a:pt x="573" y="272"/>
                    </a:lnTo>
                    <a:lnTo>
                      <a:pt x="559" y="266"/>
                    </a:lnTo>
                    <a:lnTo>
                      <a:pt x="541" y="313"/>
                    </a:lnTo>
                    <a:lnTo>
                      <a:pt x="525" y="354"/>
                    </a:lnTo>
                    <a:lnTo>
                      <a:pt x="511" y="393"/>
                    </a:lnTo>
                    <a:lnTo>
                      <a:pt x="519" y="393"/>
                    </a:lnTo>
                    <a:lnTo>
                      <a:pt x="512" y="386"/>
                    </a:lnTo>
                    <a:lnTo>
                      <a:pt x="505" y="403"/>
                    </a:lnTo>
                    <a:lnTo>
                      <a:pt x="498" y="422"/>
                    </a:lnTo>
                    <a:lnTo>
                      <a:pt x="492" y="432"/>
                    </a:lnTo>
                    <a:lnTo>
                      <a:pt x="486" y="445"/>
                    </a:lnTo>
                    <a:lnTo>
                      <a:pt x="474" y="467"/>
                    </a:lnTo>
                    <a:lnTo>
                      <a:pt x="463" y="483"/>
                    </a:lnTo>
                    <a:lnTo>
                      <a:pt x="452" y="498"/>
                    </a:lnTo>
                    <a:lnTo>
                      <a:pt x="441" y="507"/>
                    </a:lnTo>
                    <a:lnTo>
                      <a:pt x="448" y="514"/>
                    </a:lnTo>
                    <a:lnTo>
                      <a:pt x="444" y="505"/>
                    </a:lnTo>
                    <a:lnTo>
                      <a:pt x="434" y="511"/>
                    </a:lnTo>
                    <a:lnTo>
                      <a:pt x="438" y="518"/>
                    </a:lnTo>
                    <a:lnTo>
                      <a:pt x="438" y="510"/>
                    </a:lnTo>
                    <a:lnTo>
                      <a:pt x="428" y="511"/>
                    </a:lnTo>
                    <a:lnTo>
                      <a:pt x="428" y="520"/>
                    </a:lnTo>
                    <a:lnTo>
                      <a:pt x="431" y="512"/>
                    </a:lnTo>
                    <a:lnTo>
                      <a:pt x="420" y="511"/>
                    </a:lnTo>
                    <a:lnTo>
                      <a:pt x="419" y="510"/>
                    </a:lnTo>
                    <a:lnTo>
                      <a:pt x="412" y="507"/>
                    </a:lnTo>
                    <a:lnTo>
                      <a:pt x="407" y="515"/>
                    </a:lnTo>
                    <a:lnTo>
                      <a:pt x="415" y="508"/>
                    </a:lnTo>
                    <a:lnTo>
                      <a:pt x="404" y="501"/>
                    </a:lnTo>
                    <a:lnTo>
                      <a:pt x="394" y="489"/>
                    </a:lnTo>
                    <a:lnTo>
                      <a:pt x="383" y="475"/>
                    </a:lnTo>
                    <a:lnTo>
                      <a:pt x="383" y="475"/>
                    </a:lnTo>
                    <a:lnTo>
                      <a:pt x="377" y="464"/>
                    </a:lnTo>
                    <a:lnTo>
                      <a:pt x="371" y="454"/>
                    </a:lnTo>
                    <a:lnTo>
                      <a:pt x="358" y="428"/>
                    </a:lnTo>
                    <a:lnTo>
                      <a:pt x="345" y="399"/>
                    </a:lnTo>
                    <a:lnTo>
                      <a:pt x="337" y="406"/>
                    </a:lnTo>
                    <a:lnTo>
                      <a:pt x="346" y="406"/>
                    </a:lnTo>
                    <a:lnTo>
                      <a:pt x="332" y="371"/>
                    </a:lnTo>
                    <a:lnTo>
                      <a:pt x="326" y="357"/>
                    </a:lnTo>
                    <a:lnTo>
                      <a:pt x="320" y="338"/>
                    </a:lnTo>
                    <a:lnTo>
                      <a:pt x="307" y="297"/>
                    </a:lnTo>
                    <a:lnTo>
                      <a:pt x="294" y="256"/>
                    </a:lnTo>
                    <a:lnTo>
                      <a:pt x="286" y="236"/>
                    </a:lnTo>
                    <a:lnTo>
                      <a:pt x="279" y="215"/>
                    </a:lnTo>
                    <a:lnTo>
                      <a:pt x="268" y="185"/>
                    </a:lnTo>
                    <a:lnTo>
                      <a:pt x="256" y="151"/>
                    </a:lnTo>
                    <a:lnTo>
                      <a:pt x="244" y="122"/>
                    </a:lnTo>
                    <a:lnTo>
                      <a:pt x="243" y="116"/>
                    </a:lnTo>
                    <a:lnTo>
                      <a:pt x="233" y="94"/>
                    </a:lnTo>
                    <a:lnTo>
                      <a:pt x="221" y="70"/>
                    </a:lnTo>
                    <a:lnTo>
                      <a:pt x="211" y="52"/>
                    </a:lnTo>
                    <a:lnTo>
                      <a:pt x="202" y="39"/>
                    </a:lnTo>
                    <a:lnTo>
                      <a:pt x="192" y="27"/>
                    </a:lnTo>
                    <a:lnTo>
                      <a:pt x="185" y="17"/>
                    </a:lnTo>
                    <a:lnTo>
                      <a:pt x="177" y="11"/>
                    </a:lnTo>
                    <a:lnTo>
                      <a:pt x="174" y="10"/>
                    </a:lnTo>
                    <a:lnTo>
                      <a:pt x="167" y="7"/>
                    </a:lnTo>
                    <a:lnTo>
                      <a:pt x="161" y="4"/>
                    </a:lnTo>
                    <a:lnTo>
                      <a:pt x="160" y="4"/>
                    </a:lnTo>
                    <a:lnTo>
                      <a:pt x="154" y="1"/>
                    </a:lnTo>
                    <a:lnTo>
                      <a:pt x="150" y="0"/>
                    </a:lnTo>
                    <a:lnTo>
                      <a:pt x="145" y="0"/>
                    </a:lnTo>
                    <a:lnTo>
                      <a:pt x="141" y="0"/>
                    </a:lnTo>
                    <a:lnTo>
                      <a:pt x="136" y="1"/>
                    </a:lnTo>
                    <a:lnTo>
                      <a:pt x="129" y="4"/>
                    </a:lnTo>
                    <a:lnTo>
                      <a:pt x="129" y="4"/>
                    </a:lnTo>
                    <a:lnTo>
                      <a:pt x="119" y="11"/>
                    </a:lnTo>
                    <a:lnTo>
                      <a:pt x="109" y="20"/>
                    </a:lnTo>
                    <a:lnTo>
                      <a:pt x="100" y="32"/>
                    </a:lnTo>
                    <a:lnTo>
                      <a:pt x="91" y="45"/>
                    </a:lnTo>
                    <a:lnTo>
                      <a:pt x="97" y="51"/>
                    </a:lnTo>
                    <a:lnTo>
                      <a:pt x="91" y="45"/>
                    </a:lnTo>
                    <a:lnTo>
                      <a:pt x="81" y="56"/>
                    </a:lnTo>
                    <a:lnTo>
                      <a:pt x="74" y="71"/>
                    </a:lnTo>
                    <a:lnTo>
                      <a:pt x="65" y="88"/>
                    </a:lnTo>
                    <a:lnTo>
                      <a:pt x="59" y="99"/>
                    </a:lnTo>
                    <a:lnTo>
                      <a:pt x="53" y="115"/>
                    </a:lnTo>
                    <a:lnTo>
                      <a:pt x="53" y="115"/>
                    </a:lnTo>
                    <a:lnTo>
                      <a:pt x="49" y="125"/>
                    </a:lnTo>
                    <a:lnTo>
                      <a:pt x="46" y="132"/>
                    </a:lnTo>
                    <a:lnTo>
                      <a:pt x="46" y="132"/>
                    </a:lnTo>
                    <a:lnTo>
                      <a:pt x="40" y="147"/>
                    </a:lnTo>
                    <a:lnTo>
                      <a:pt x="27" y="182"/>
                    </a:lnTo>
                    <a:lnTo>
                      <a:pt x="13" y="220"/>
                    </a:lnTo>
                    <a:lnTo>
                      <a:pt x="0" y="2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0" name="Freeform 35"/>
              <p:cNvSpPr>
                <a:spLocks/>
              </p:cNvSpPr>
              <p:nvPr/>
            </p:nvSpPr>
            <p:spPr bwMode="auto">
              <a:xfrm>
                <a:off x="4475" y="1303"/>
                <a:ext cx="574" cy="528"/>
              </a:xfrm>
              <a:custGeom>
                <a:avLst/>
                <a:gdLst>
                  <a:gd name="T0" fmla="*/ 31 w 574"/>
                  <a:gd name="T1" fmla="*/ 220 h 528"/>
                  <a:gd name="T2" fmla="*/ 64 w 574"/>
                  <a:gd name="T3" fmla="*/ 132 h 528"/>
                  <a:gd name="T4" fmla="*/ 69 w 574"/>
                  <a:gd name="T5" fmla="*/ 121 h 528"/>
                  <a:gd name="T6" fmla="*/ 73 w 574"/>
                  <a:gd name="T7" fmla="*/ 112 h 528"/>
                  <a:gd name="T8" fmla="*/ 95 w 574"/>
                  <a:gd name="T9" fmla="*/ 70 h 528"/>
                  <a:gd name="T10" fmla="*/ 114 w 574"/>
                  <a:gd name="T11" fmla="*/ 45 h 528"/>
                  <a:gd name="T12" fmla="*/ 140 w 574"/>
                  <a:gd name="T13" fmla="*/ 19 h 528"/>
                  <a:gd name="T14" fmla="*/ 145 w 574"/>
                  <a:gd name="T15" fmla="*/ 17 h 528"/>
                  <a:gd name="T16" fmla="*/ 146 w 574"/>
                  <a:gd name="T17" fmla="*/ 17 h 528"/>
                  <a:gd name="T18" fmla="*/ 147 w 574"/>
                  <a:gd name="T19" fmla="*/ 17 h 528"/>
                  <a:gd name="T20" fmla="*/ 155 w 574"/>
                  <a:gd name="T21" fmla="*/ 20 h 528"/>
                  <a:gd name="T22" fmla="*/ 171 w 574"/>
                  <a:gd name="T23" fmla="*/ 19 h 528"/>
                  <a:gd name="T24" fmla="*/ 181 w 574"/>
                  <a:gd name="T25" fmla="*/ 40 h 528"/>
                  <a:gd name="T26" fmla="*/ 209 w 574"/>
                  <a:gd name="T27" fmla="*/ 83 h 528"/>
                  <a:gd name="T28" fmla="*/ 236 w 574"/>
                  <a:gd name="T29" fmla="*/ 122 h 528"/>
                  <a:gd name="T30" fmla="*/ 251 w 574"/>
                  <a:gd name="T31" fmla="*/ 185 h 528"/>
                  <a:gd name="T32" fmla="*/ 277 w 574"/>
                  <a:gd name="T33" fmla="*/ 256 h 528"/>
                  <a:gd name="T34" fmla="*/ 309 w 574"/>
                  <a:gd name="T35" fmla="*/ 357 h 528"/>
                  <a:gd name="T36" fmla="*/ 332 w 574"/>
                  <a:gd name="T37" fmla="*/ 412 h 528"/>
                  <a:gd name="T38" fmla="*/ 364 w 574"/>
                  <a:gd name="T39" fmla="*/ 477 h 528"/>
                  <a:gd name="T40" fmla="*/ 372 w 574"/>
                  <a:gd name="T41" fmla="*/ 486 h 528"/>
                  <a:gd name="T42" fmla="*/ 402 w 574"/>
                  <a:gd name="T43" fmla="*/ 521 h 528"/>
                  <a:gd name="T44" fmla="*/ 418 w 574"/>
                  <a:gd name="T45" fmla="*/ 518 h 528"/>
                  <a:gd name="T46" fmla="*/ 429 w 574"/>
                  <a:gd name="T47" fmla="*/ 528 h 528"/>
                  <a:gd name="T48" fmla="*/ 452 w 574"/>
                  <a:gd name="T49" fmla="*/ 521 h 528"/>
                  <a:gd name="T50" fmla="*/ 477 w 574"/>
                  <a:gd name="T51" fmla="*/ 496 h 528"/>
                  <a:gd name="T52" fmla="*/ 506 w 574"/>
                  <a:gd name="T53" fmla="*/ 445 h 528"/>
                  <a:gd name="T54" fmla="*/ 526 w 574"/>
                  <a:gd name="T55" fmla="*/ 399 h 528"/>
                  <a:gd name="T56" fmla="*/ 560 w 574"/>
                  <a:gd name="T57" fmla="*/ 313 h 528"/>
                  <a:gd name="T58" fmla="*/ 542 w 574"/>
                  <a:gd name="T59" fmla="*/ 313 h 528"/>
                  <a:gd name="T60" fmla="*/ 520 w 574"/>
                  <a:gd name="T61" fmla="*/ 393 h 528"/>
                  <a:gd name="T62" fmla="*/ 498 w 574"/>
                  <a:gd name="T63" fmla="*/ 422 h 528"/>
                  <a:gd name="T64" fmla="*/ 475 w 574"/>
                  <a:gd name="T65" fmla="*/ 467 h 528"/>
                  <a:gd name="T66" fmla="*/ 442 w 574"/>
                  <a:gd name="T67" fmla="*/ 507 h 528"/>
                  <a:gd name="T68" fmla="*/ 434 w 574"/>
                  <a:gd name="T69" fmla="*/ 511 h 528"/>
                  <a:gd name="T70" fmla="*/ 429 w 574"/>
                  <a:gd name="T71" fmla="*/ 511 h 528"/>
                  <a:gd name="T72" fmla="*/ 421 w 574"/>
                  <a:gd name="T73" fmla="*/ 511 h 528"/>
                  <a:gd name="T74" fmla="*/ 408 w 574"/>
                  <a:gd name="T75" fmla="*/ 515 h 528"/>
                  <a:gd name="T76" fmla="*/ 395 w 574"/>
                  <a:gd name="T77" fmla="*/ 489 h 528"/>
                  <a:gd name="T78" fmla="*/ 378 w 574"/>
                  <a:gd name="T79" fmla="*/ 464 h 528"/>
                  <a:gd name="T80" fmla="*/ 346 w 574"/>
                  <a:gd name="T81" fmla="*/ 399 h 528"/>
                  <a:gd name="T82" fmla="*/ 332 w 574"/>
                  <a:gd name="T83" fmla="*/ 371 h 528"/>
                  <a:gd name="T84" fmla="*/ 308 w 574"/>
                  <a:gd name="T85" fmla="*/ 297 h 528"/>
                  <a:gd name="T86" fmla="*/ 280 w 574"/>
                  <a:gd name="T87" fmla="*/ 215 h 528"/>
                  <a:gd name="T88" fmla="*/ 245 w 574"/>
                  <a:gd name="T89" fmla="*/ 122 h 528"/>
                  <a:gd name="T90" fmla="*/ 222 w 574"/>
                  <a:gd name="T91" fmla="*/ 70 h 528"/>
                  <a:gd name="T92" fmla="*/ 193 w 574"/>
                  <a:gd name="T93" fmla="*/ 27 h 528"/>
                  <a:gd name="T94" fmla="*/ 175 w 574"/>
                  <a:gd name="T95" fmla="*/ 10 h 528"/>
                  <a:gd name="T96" fmla="*/ 161 w 574"/>
                  <a:gd name="T97" fmla="*/ 4 h 528"/>
                  <a:gd name="T98" fmla="*/ 146 w 574"/>
                  <a:gd name="T99" fmla="*/ 0 h 528"/>
                  <a:gd name="T100" fmla="*/ 130 w 574"/>
                  <a:gd name="T101" fmla="*/ 4 h 528"/>
                  <a:gd name="T102" fmla="*/ 110 w 574"/>
                  <a:gd name="T103" fmla="*/ 20 h 528"/>
                  <a:gd name="T104" fmla="*/ 98 w 574"/>
                  <a:gd name="T105" fmla="*/ 51 h 528"/>
                  <a:gd name="T106" fmla="*/ 75 w 574"/>
                  <a:gd name="T107" fmla="*/ 71 h 528"/>
                  <a:gd name="T108" fmla="*/ 54 w 574"/>
                  <a:gd name="T109" fmla="*/ 115 h 528"/>
                  <a:gd name="T110" fmla="*/ 47 w 574"/>
                  <a:gd name="T111" fmla="*/ 132 h 528"/>
                  <a:gd name="T112" fmla="*/ 28 w 574"/>
                  <a:gd name="T113" fmla="*/ 182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4" h="528">
                    <a:moveTo>
                      <a:pt x="0" y="258"/>
                    </a:moveTo>
                    <a:lnTo>
                      <a:pt x="15" y="263"/>
                    </a:lnTo>
                    <a:lnTo>
                      <a:pt x="31" y="220"/>
                    </a:lnTo>
                    <a:lnTo>
                      <a:pt x="46" y="182"/>
                    </a:lnTo>
                    <a:lnTo>
                      <a:pt x="59" y="147"/>
                    </a:lnTo>
                    <a:lnTo>
                      <a:pt x="64" y="132"/>
                    </a:lnTo>
                    <a:lnTo>
                      <a:pt x="56" y="132"/>
                    </a:lnTo>
                    <a:lnTo>
                      <a:pt x="63" y="138"/>
                    </a:lnTo>
                    <a:lnTo>
                      <a:pt x="69" y="121"/>
                    </a:lnTo>
                    <a:lnTo>
                      <a:pt x="62" y="118"/>
                    </a:lnTo>
                    <a:lnTo>
                      <a:pt x="69" y="122"/>
                    </a:lnTo>
                    <a:lnTo>
                      <a:pt x="73" y="112"/>
                    </a:lnTo>
                    <a:lnTo>
                      <a:pt x="79" y="102"/>
                    </a:lnTo>
                    <a:lnTo>
                      <a:pt x="88" y="84"/>
                    </a:lnTo>
                    <a:lnTo>
                      <a:pt x="95" y="70"/>
                    </a:lnTo>
                    <a:lnTo>
                      <a:pt x="104" y="58"/>
                    </a:lnTo>
                    <a:lnTo>
                      <a:pt x="105" y="56"/>
                    </a:lnTo>
                    <a:lnTo>
                      <a:pt x="114" y="45"/>
                    </a:lnTo>
                    <a:lnTo>
                      <a:pt x="123" y="33"/>
                    </a:lnTo>
                    <a:lnTo>
                      <a:pt x="133" y="24"/>
                    </a:lnTo>
                    <a:lnTo>
                      <a:pt x="140" y="19"/>
                    </a:lnTo>
                    <a:lnTo>
                      <a:pt x="134" y="11"/>
                    </a:lnTo>
                    <a:lnTo>
                      <a:pt x="139" y="19"/>
                    </a:lnTo>
                    <a:lnTo>
                      <a:pt x="145" y="17"/>
                    </a:lnTo>
                    <a:lnTo>
                      <a:pt x="142" y="8"/>
                    </a:lnTo>
                    <a:lnTo>
                      <a:pt x="142" y="17"/>
                    </a:lnTo>
                    <a:lnTo>
                      <a:pt x="146" y="17"/>
                    </a:lnTo>
                    <a:lnTo>
                      <a:pt x="146" y="8"/>
                    </a:lnTo>
                    <a:lnTo>
                      <a:pt x="143" y="16"/>
                    </a:lnTo>
                    <a:lnTo>
                      <a:pt x="147" y="17"/>
                    </a:lnTo>
                    <a:lnTo>
                      <a:pt x="155" y="20"/>
                    </a:lnTo>
                    <a:lnTo>
                      <a:pt x="158" y="11"/>
                    </a:lnTo>
                    <a:lnTo>
                      <a:pt x="155" y="20"/>
                    </a:lnTo>
                    <a:lnTo>
                      <a:pt x="161" y="23"/>
                    </a:lnTo>
                    <a:lnTo>
                      <a:pt x="168" y="26"/>
                    </a:lnTo>
                    <a:lnTo>
                      <a:pt x="171" y="19"/>
                    </a:lnTo>
                    <a:lnTo>
                      <a:pt x="165" y="24"/>
                    </a:lnTo>
                    <a:lnTo>
                      <a:pt x="172" y="30"/>
                    </a:lnTo>
                    <a:lnTo>
                      <a:pt x="181" y="40"/>
                    </a:lnTo>
                    <a:lnTo>
                      <a:pt x="190" y="52"/>
                    </a:lnTo>
                    <a:lnTo>
                      <a:pt x="198" y="65"/>
                    </a:lnTo>
                    <a:lnTo>
                      <a:pt x="209" y="83"/>
                    </a:lnTo>
                    <a:lnTo>
                      <a:pt x="219" y="102"/>
                    </a:lnTo>
                    <a:lnTo>
                      <a:pt x="230" y="129"/>
                    </a:lnTo>
                    <a:lnTo>
                      <a:pt x="236" y="122"/>
                    </a:lnTo>
                    <a:lnTo>
                      <a:pt x="228" y="122"/>
                    </a:lnTo>
                    <a:lnTo>
                      <a:pt x="239" y="151"/>
                    </a:lnTo>
                    <a:lnTo>
                      <a:pt x="251" y="185"/>
                    </a:lnTo>
                    <a:lnTo>
                      <a:pt x="265" y="221"/>
                    </a:lnTo>
                    <a:lnTo>
                      <a:pt x="270" y="236"/>
                    </a:lnTo>
                    <a:lnTo>
                      <a:pt x="277" y="256"/>
                    </a:lnTo>
                    <a:lnTo>
                      <a:pt x="290" y="297"/>
                    </a:lnTo>
                    <a:lnTo>
                      <a:pt x="303" y="338"/>
                    </a:lnTo>
                    <a:lnTo>
                      <a:pt x="309" y="357"/>
                    </a:lnTo>
                    <a:lnTo>
                      <a:pt x="318" y="377"/>
                    </a:lnTo>
                    <a:lnTo>
                      <a:pt x="330" y="406"/>
                    </a:lnTo>
                    <a:lnTo>
                      <a:pt x="332" y="412"/>
                    </a:lnTo>
                    <a:lnTo>
                      <a:pt x="346" y="441"/>
                    </a:lnTo>
                    <a:lnTo>
                      <a:pt x="359" y="467"/>
                    </a:lnTo>
                    <a:lnTo>
                      <a:pt x="364" y="477"/>
                    </a:lnTo>
                    <a:lnTo>
                      <a:pt x="372" y="488"/>
                    </a:lnTo>
                    <a:lnTo>
                      <a:pt x="378" y="480"/>
                    </a:lnTo>
                    <a:lnTo>
                      <a:pt x="372" y="486"/>
                    </a:lnTo>
                    <a:lnTo>
                      <a:pt x="382" y="502"/>
                    </a:lnTo>
                    <a:lnTo>
                      <a:pt x="392" y="514"/>
                    </a:lnTo>
                    <a:lnTo>
                      <a:pt x="402" y="521"/>
                    </a:lnTo>
                    <a:lnTo>
                      <a:pt x="405" y="523"/>
                    </a:lnTo>
                    <a:lnTo>
                      <a:pt x="417" y="527"/>
                    </a:lnTo>
                    <a:lnTo>
                      <a:pt x="418" y="518"/>
                    </a:lnTo>
                    <a:lnTo>
                      <a:pt x="415" y="527"/>
                    </a:lnTo>
                    <a:lnTo>
                      <a:pt x="424" y="528"/>
                    </a:lnTo>
                    <a:lnTo>
                      <a:pt x="429" y="528"/>
                    </a:lnTo>
                    <a:lnTo>
                      <a:pt x="439" y="527"/>
                    </a:lnTo>
                    <a:lnTo>
                      <a:pt x="442" y="527"/>
                    </a:lnTo>
                    <a:lnTo>
                      <a:pt x="452" y="521"/>
                    </a:lnTo>
                    <a:lnTo>
                      <a:pt x="455" y="520"/>
                    </a:lnTo>
                    <a:lnTo>
                      <a:pt x="465" y="511"/>
                    </a:lnTo>
                    <a:lnTo>
                      <a:pt x="477" y="496"/>
                    </a:lnTo>
                    <a:lnTo>
                      <a:pt x="488" y="480"/>
                    </a:lnTo>
                    <a:lnTo>
                      <a:pt x="500" y="459"/>
                    </a:lnTo>
                    <a:lnTo>
                      <a:pt x="506" y="445"/>
                    </a:lnTo>
                    <a:lnTo>
                      <a:pt x="513" y="429"/>
                    </a:lnTo>
                    <a:lnTo>
                      <a:pt x="519" y="416"/>
                    </a:lnTo>
                    <a:lnTo>
                      <a:pt x="526" y="399"/>
                    </a:lnTo>
                    <a:lnTo>
                      <a:pt x="529" y="393"/>
                    </a:lnTo>
                    <a:lnTo>
                      <a:pt x="544" y="354"/>
                    </a:lnTo>
                    <a:lnTo>
                      <a:pt x="560" y="313"/>
                    </a:lnTo>
                    <a:lnTo>
                      <a:pt x="574" y="272"/>
                    </a:lnTo>
                    <a:lnTo>
                      <a:pt x="560" y="266"/>
                    </a:lnTo>
                    <a:lnTo>
                      <a:pt x="542" y="313"/>
                    </a:lnTo>
                    <a:lnTo>
                      <a:pt x="526" y="354"/>
                    </a:lnTo>
                    <a:lnTo>
                      <a:pt x="512" y="393"/>
                    </a:lnTo>
                    <a:lnTo>
                      <a:pt x="520" y="393"/>
                    </a:lnTo>
                    <a:lnTo>
                      <a:pt x="513" y="386"/>
                    </a:lnTo>
                    <a:lnTo>
                      <a:pt x="506" y="403"/>
                    </a:lnTo>
                    <a:lnTo>
                      <a:pt x="498" y="422"/>
                    </a:lnTo>
                    <a:lnTo>
                      <a:pt x="493" y="432"/>
                    </a:lnTo>
                    <a:lnTo>
                      <a:pt x="487" y="445"/>
                    </a:lnTo>
                    <a:lnTo>
                      <a:pt x="475" y="467"/>
                    </a:lnTo>
                    <a:lnTo>
                      <a:pt x="463" y="483"/>
                    </a:lnTo>
                    <a:lnTo>
                      <a:pt x="453" y="498"/>
                    </a:lnTo>
                    <a:lnTo>
                      <a:pt x="442" y="507"/>
                    </a:lnTo>
                    <a:lnTo>
                      <a:pt x="449" y="514"/>
                    </a:lnTo>
                    <a:lnTo>
                      <a:pt x="445" y="505"/>
                    </a:lnTo>
                    <a:lnTo>
                      <a:pt x="434" y="511"/>
                    </a:lnTo>
                    <a:lnTo>
                      <a:pt x="439" y="518"/>
                    </a:lnTo>
                    <a:lnTo>
                      <a:pt x="439" y="510"/>
                    </a:lnTo>
                    <a:lnTo>
                      <a:pt x="429" y="511"/>
                    </a:lnTo>
                    <a:lnTo>
                      <a:pt x="429" y="520"/>
                    </a:lnTo>
                    <a:lnTo>
                      <a:pt x="431" y="512"/>
                    </a:lnTo>
                    <a:lnTo>
                      <a:pt x="421" y="511"/>
                    </a:lnTo>
                    <a:lnTo>
                      <a:pt x="420" y="510"/>
                    </a:lnTo>
                    <a:lnTo>
                      <a:pt x="413" y="507"/>
                    </a:lnTo>
                    <a:lnTo>
                      <a:pt x="408" y="515"/>
                    </a:lnTo>
                    <a:lnTo>
                      <a:pt x="415" y="508"/>
                    </a:lnTo>
                    <a:lnTo>
                      <a:pt x="405" y="501"/>
                    </a:lnTo>
                    <a:lnTo>
                      <a:pt x="395" y="489"/>
                    </a:lnTo>
                    <a:lnTo>
                      <a:pt x="383" y="475"/>
                    </a:lnTo>
                    <a:lnTo>
                      <a:pt x="383" y="475"/>
                    </a:lnTo>
                    <a:lnTo>
                      <a:pt x="378" y="464"/>
                    </a:lnTo>
                    <a:lnTo>
                      <a:pt x="372" y="454"/>
                    </a:lnTo>
                    <a:lnTo>
                      <a:pt x="359" y="428"/>
                    </a:lnTo>
                    <a:lnTo>
                      <a:pt x="346" y="399"/>
                    </a:lnTo>
                    <a:lnTo>
                      <a:pt x="338" y="406"/>
                    </a:lnTo>
                    <a:lnTo>
                      <a:pt x="347" y="406"/>
                    </a:lnTo>
                    <a:lnTo>
                      <a:pt x="332" y="371"/>
                    </a:lnTo>
                    <a:lnTo>
                      <a:pt x="327" y="357"/>
                    </a:lnTo>
                    <a:lnTo>
                      <a:pt x="321" y="338"/>
                    </a:lnTo>
                    <a:lnTo>
                      <a:pt x="308" y="297"/>
                    </a:lnTo>
                    <a:lnTo>
                      <a:pt x="295" y="256"/>
                    </a:lnTo>
                    <a:lnTo>
                      <a:pt x="287" y="236"/>
                    </a:lnTo>
                    <a:lnTo>
                      <a:pt x="280" y="215"/>
                    </a:lnTo>
                    <a:lnTo>
                      <a:pt x="268" y="185"/>
                    </a:lnTo>
                    <a:lnTo>
                      <a:pt x="257" y="151"/>
                    </a:lnTo>
                    <a:lnTo>
                      <a:pt x="245" y="122"/>
                    </a:lnTo>
                    <a:lnTo>
                      <a:pt x="244" y="116"/>
                    </a:lnTo>
                    <a:lnTo>
                      <a:pt x="233" y="94"/>
                    </a:lnTo>
                    <a:lnTo>
                      <a:pt x="222" y="70"/>
                    </a:lnTo>
                    <a:lnTo>
                      <a:pt x="212" y="52"/>
                    </a:lnTo>
                    <a:lnTo>
                      <a:pt x="203" y="39"/>
                    </a:lnTo>
                    <a:lnTo>
                      <a:pt x="193" y="27"/>
                    </a:lnTo>
                    <a:lnTo>
                      <a:pt x="185" y="17"/>
                    </a:lnTo>
                    <a:lnTo>
                      <a:pt x="178" y="11"/>
                    </a:lnTo>
                    <a:lnTo>
                      <a:pt x="175" y="10"/>
                    </a:lnTo>
                    <a:lnTo>
                      <a:pt x="168" y="7"/>
                    </a:lnTo>
                    <a:lnTo>
                      <a:pt x="162" y="4"/>
                    </a:lnTo>
                    <a:lnTo>
                      <a:pt x="161" y="4"/>
                    </a:lnTo>
                    <a:lnTo>
                      <a:pt x="155" y="1"/>
                    </a:lnTo>
                    <a:lnTo>
                      <a:pt x="150" y="0"/>
                    </a:lnTo>
                    <a:lnTo>
                      <a:pt x="146" y="0"/>
                    </a:lnTo>
                    <a:lnTo>
                      <a:pt x="142" y="0"/>
                    </a:lnTo>
                    <a:lnTo>
                      <a:pt x="137" y="1"/>
                    </a:lnTo>
                    <a:lnTo>
                      <a:pt x="130" y="4"/>
                    </a:lnTo>
                    <a:lnTo>
                      <a:pt x="130" y="4"/>
                    </a:lnTo>
                    <a:lnTo>
                      <a:pt x="120" y="11"/>
                    </a:lnTo>
                    <a:lnTo>
                      <a:pt x="110" y="20"/>
                    </a:lnTo>
                    <a:lnTo>
                      <a:pt x="101" y="32"/>
                    </a:lnTo>
                    <a:lnTo>
                      <a:pt x="92" y="45"/>
                    </a:lnTo>
                    <a:lnTo>
                      <a:pt x="98" y="51"/>
                    </a:lnTo>
                    <a:lnTo>
                      <a:pt x="92" y="45"/>
                    </a:lnTo>
                    <a:lnTo>
                      <a:pt x="82" y="56"/>
                    </a:lnTo>
                    <a:lnTo>
                      <a:pt x="75" y="71"/>
                    </a:lnTo>
                    <a:lnTo>
                      <a:pt x="66" y="89"/>
                    </a:lnTo>
                    <a:lnTo>
                      <a:pt x="60" y="99"/>
                    </a:lnTo>
                    <a:lnTo>
                      <a:pt x="54" y="115"/>
                    </a:lnTo>
                    <a:lnTo>
                      <a:pt x="54" y="115"/>
                    </a:lnTo>
                    <a:lnTo>
                      <a:pt x="50" y="125"/>
                    </a:lnTo>
                    <a:lnTo>
                      <a:pt x="47" y="132"/>
                    </a:lnTo>
                    <a:lnTo>
                      <a:pt x="47" y="132"/>
                    </a:lnTo>
                    <a:lnTo>
                      <a:pt x="41" y="147"/>
                    </a:lnTo>
                    <a:lnTo>
                      <a:pt x="28" y="182"/>
                    </a:lnTo>
                    <a:lnTo>
                      <a:pt x="14" y="220"/>
                    </a:lnTo>
                    <a:lnTo>
                      <a:pt x="0" y="2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24" name="Group 61"/>
            <p:cNvGrpSpPr>
              <a:grpSpLocks/>
            </p:cNvGrpSpPr>
            <p:nvPr/>
          </p:nvGrpSpPr>
          <p:grpSpPr bwMode="auto">
            <a:xfrm>
              <a:off x="3909" y="1550"/>
              <a:ext cx="1136" cy="13"/>
              <a:chOff x="3909" y="1550"/>
              <a:chExt cx="1136" cy="13"/>
            </a:xfrm>
          </p:grpSpPr>
          <p:sp>
            <p:nvSpPr>
              <p:cNvPr id="25" name="Freeform 37"/>
              <p:cNvSpPr>
                <a:spLocks/>
              </p:cNvSpPr>
              <p:nvPr/>
            </p:nvSpPr>
            <p:spPr bwMode="auto">
              <a:xfrm>
                <a:off x="3909" y="1555"/>
                <a:ext cx="44" cy="8"/>
              </a:xfrm>
              <a:custGeom>
                <a:avLst/>
                <a:gdLst>
                  <a:gd name="T0" fmla="*/ 4 w 44"/>
                  <a:gd name="T1" fmla="*/ 0 h 8"/>
                  <a:gd name="T2" fmla="*/ 3 w 44"/>
                  <a:gd name="T3" fmla="*/ 1 h 8"/>
                  <a:gd name="T4" fmla="*/ 1 w 44"/>
                  <a:gd name="T5" fmla="*/ 3 h 8"/>
                  <a:gd name="T6" fmla="*/ 0 w 44"/>
                  <a:gd name="T7" fmla="*/ 4 h 8"/>
                  <a:gd name="T8" fmla="*/ 0 w 44"/>
                  <a:gd name="T9" fmla="*/ 4 h 8"/>
                  <a:gd name="T10" fmla="*/ 1 w 44"/>
                  <a:gd name="T11" fmla="*/ 6 h 8"/>
                  <a:gd name="T12" fmla="*/ 3 w 44"/>
                  <a:gd name="T13" fmla="*/ 7 h 8"/>
                  <a:gd name="T14" fmla="*/ 4 w 44"/>
                  <a:gd name="T15" fmla="*/ 8 h 8"/>
                  <a:gd name="T16" fmla="*/ 6 w 44"/>
                  <a:gd name="T17" fmla="*/ 8 h 8"/>
                  <a:gd name="T18" fmla="*/ 39 w 44"/>
                  <a:gd name="T19" fmla="*/ 8 h 8"/>
                  <a:gd name="T20" fmla="*/ 41 w 44"/>
                  <a:gd name="T21" fmla="*/ 7 h 8"/>
                  <a:gd name="T22" fmla="*/ 42 w 44"/>
                  <a:gd name="T23" fmla="*/ 6 h 8"/>
                  <a:gd name="T24" fmla="*/ 44 w 44"/>
                  <a:gd name="T25" fmla="*/ 4 h 8"/>
                  <a:gd name="T26" fmla="*/ 44 w 44"/>
                  <a:gd name="T27" fmla="*/ 3 h 8"/>
                  <a:gd name="T28" fmla="*/ 42 w 44"/>
                  <a:gd name="T29" fmla="*/ 1 h 8"/>
                  <a:gd name="T30" fmla="*/ 41 w 44"/>
                  <a:gd name="T31" fmla="*/ 0 h 8"/>
                  <a:gd name="T32" fmla="*/ 39 w 44"/>
                  <a:gd name="T33" fmla="*/ 0 h 8"/>
                  <a:gd name="T34" fmla="*/ 38 w 44"/>
                  <a:gd name="T35" fmla="*/ 0 h 8"/>
                  <a:gd name="T36" fmla="*/ 4 w 44"/>
                  <a:gd name="T3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8">
                    <a:moveTo>
                      <a:pt x="4" y="0"/>
                    </a:moveTo>
                    <a:lnTo>
                      <a:pt x="3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39" y="8"/>
                    </a:lnTo>
                    <a:lnTo>
                      <a:pt x="41" y="7"/>
                    </a:lnTo>
                    <a:lnTo>
                      <a:pt x="42" y="6"/>
                    </a:lnTo>
                    <a:lnTo>
                      <a:pt x="44" y="4"/>
                    </a:lnTo>
                    <a:lnTo>
                      <a:pt x="44" y="3"/>
                    </a:lnTo>
                    <a:lnTo>
                      <a:pt x="42" y="1"/>
                    </a:lnTo>
                    <a:lnTo>
                      <a:pt x="41" y="0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" name="Freeform 38"/>
              <p:cNvSpPr>
                <a:spLocks/>
              </p:cNvSpPr>
              <p:nvPr/>
            </p:nvSpPr>
            <p:spPr bwMode="auto">
              <a:xfrm>
                <a:off x="3970" y="1555"/>
                <a:ext cx="18" cy="8"/>
              </a:xfrm>
              <a:custGeom>
                <a:avLst/>
                <a:gdLst>
                  <a:gd name="T0" fmla="*/ 3 w 18"/>
                  <a:gd name="T1" fmla="*/ 0 h 8"/>
                  <a:gd name="T2" fmla="*/ 2 w 18"/>
                  <a:gd name="T3" fmla="*/ 0 h 8"/>
                  <a:gd name="T4" fmla="*/ 0 w 18"/>
                  <a:gd name="T5" fmla="*/ 1 h 8"/>
                  <a:gd name="T6" fmla="*/ 0 w 18"/>
                  <a:gd name="T7" fmla="*/ 3 h 8"/>
                  <a:gd name="T8" fmla="*/ 0 w 18"/>
                  <a:gd name="T9" fmla="*/ 4 h 8"/>
                  <a:gd name="T10" fmla="*/ 0 w 18"/>
                  <a:gd name="T11" fmla="*/ 6 h 8"/>
                  <a:gd name="T12" fmla="*/ 2 w 18"/>
                  <a:gd name="T13" fmla="*/ 7 h 8"/>
                  <a:gd name="T14" fmla="*/ 3 w 18"/>
                  <a:gd name="T15" fmla="*/ 8 h 8"/>
                  <a:gd name="T16" fmla="*/ 4 w 18"/>
                  <a:gd name="T17" fmla="*/ 8 h 8"/>
                  <a:gd name="T18" fmla="*/ 13 w 18"/>
                  <a:gd name="T19" fmla="*/ 8 h 8"/>
                  <a:gd name="T20" fmla="*/ 15 w 18"/>
                  <a:gd name="T21" fmla="*/ 7 h 8"/>
                  <a:gd name="T22" fmla="*/ 16 w 18"/>
                  <a:gd name="T23" fmla="*/ 6 h 8"/>
                  <a:gd name="T24" fmla="*/ 18 w 18"/>
                  <a:gd name="T25" fmla="*/ 4 h 8"/>
                  <a:gd name="T26" fmla="*/ 18 w 18"/>
                  <a:gd name="T27" fmla="*/ 3 h 8"/>
                  <a:gd name="T28" fmla="*/ 16 w 18"/>
                  <a:gd name="T29" fmla="*/ 1 h 8"/>
                  <a:gd name="T30" fmla="*/ 15 w 18"/>
                  <a:gd name="T31" fmla="*/ 0 h 8"/>
                  <a:gd name="T32" fmla="*/ 13 w 18"/>
                  <a:gd name="T33" fmla="*/ 0 h 8"/>
                  <a:gd name="T34" fmla="*/ 12 w 18"/>
                  <a:gd name="T35" fmla="*/ 0 h 8"/>
                  <a:gd name="T36" fmla="*/ 3 w 18"/>
                  <a:gd name="T3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8">
                    <a:moveTo>
                      <a:pt x="3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13" y="8"/>
                    </a:lnTo>
                    <a:lnTo>
                      <a:pt x="15" y="7"/>
                    </a:lnTo>
                    <a:lnTo>
                      <a:pt x="16" y="6"/>
                    </a:lnTo>
                    <a:lnTo>
                      <a:pt x="18" y="4"/>
                    </a:lnTo>
                    <a:lnTo>
                      <a:pt x="18" y="3"/>
                    </a:lnTo>
                    <a:lnTo>
                      <a:pt x="16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" name="Freeform 39"/>
              <p:cNvSpPr>
                <a:spLocks/>
              </p:cNvSpPr>
              <p:nvPr/>
            </p:nvSpPr>
            <p:spPr bwMode="auto">
              <a:xfrm>
                <a:off x="4005" y="1555"/>
                <a:ext cx="44" cy="8"/>
              </a:xfrm>
              <a:custGeom>
                <a:avLst/>
                <a:gdLst>
                  <a:gd name="T0" fmla="*/ 3 w 44"/>
                  <a:gd name="T1" fmla="*/ 0 h 8"/>
                  <a:gd name="T2" fmla="*/ 1 w 44"/>
                  <a:gd name="T3" fmla="*/ 0 h 8"/>
                  <a:gd name="T4" fmla="*/ 0 w 44"/>
                  <a:gd name="T5" fmla="*/ 1 h 8"/>
                  <a:gd name="T6" fmla="*/ 0 w 44"/>
                  <a:gd name="T7" fmla="*/ 3 h 8"/>
                  <a:gd name="T8" fmla="*/ 0 w 44"/>
                  <a:gd name="T9" fmla="*/ 4 h 8"/>
                  <a:gd name="T10" fmla="*/ 0 w 44"/>
                  <a:gd name="T11" fmla="*/ 6 h 8"/>
                  <a:gd name="T12" fmla="*/ 1 w 44"/>
                  <a:gd name="T13" fmla="*/ 7 h 8"/>
                  <a:gd name="T14" fmla="*/ 3 w 44"/>
                  <a:gd name="T15" fmla="*/ 8 h 8"/>
                  <a:gd name="T16" fmla="*/ 4 w 44"/>
                  <a:gd name="T17" fmla="*/ 8 h 8"/>
                  <a:gd name="T18" fmla="*/ 39 w 44"/>
                  <a:gd name="T19" fmla="*/ 8 h 8"/>
                  <a:gd name="T20" fmla="*/ 41 w 44"/>
                  <a:gd name="T21" fmla="*/ 7 h 8"/>
                  <a:gd name="T22" fmla="*/ 42 w 44"/>
                  <a:gd name="T23" fmla="*/ 6 h 8"/>
                  <a:gd name="T24" fmla="*/ 44 w 44"/>
                  <a:gd name="T25" fmla="*/ 4 h 8"/>
                  <a:gd name="T26" fmla="*/ 44 w 44"/>
                  <a:gd name="T27" fmla="*/ 3 h 8"/>
                  <a:gd name="T28" fmla="*/ 42 w 44"/>
                  <a:gd name="T29" fmla="*/ 1 h 8"/>
                  <a:gd name="T30" fmla="*/ 41 w 44"/>
                  <a:gd name="T31" fmla="*/ 0 h 8"/>
                  <a:gd name="T32" fmla="*/ 39 w 44"/>
                  <a:gd name="T33" fmla="*/ 0 h 8"/>
                  <a:gd name="T34" fmla="*/ 38 w 44"/>
                  <a:gd name="T35" fmla="*/ 0 h 8"/>
                  <a:gd name="T36" fmla="*/ 3 w 44"/>
                  <a:gd name="T3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8">
                    <a:moveTo>
                      <a:pt x="3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39" y="8"/>
                    </a:lnTo>
                    <a:lnTo>
                      <a:pt x="41" y="7"/>
                    </a:lnTo>
                    <a:lnTo>
                      <a:pt x="42" y="6"/>
                    </a:lnTo>
                    <a:lnTo>
                      <a:pt x="44" y="4"/>
                    </a:lnTo>
                    <a:lnTo>
                      <a:pt x="44" y="3"/>
                    </a:lnTo>
                    <a:lnTo>
                      <a:pt x="42" y="1"/>
                    </a:lnTo>
                    <a:lnTo>
                      <a:pt x="41" y="0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" name="Freeform 40"/>
              <p:cNvSpPr>
                <a:spLocks/>
              </p:cNvSpPr>
              <p:nvPr/>
            </p:nvSpPr>
            <p:spPr bwMode="auto">
              <a:xfrm>
                <a:off x="4066" y="1555"/>
                <a:ext cx="18" cy="8"/>
              </a:xfrm>
              <a:custGeom>
                <a:avLst/>
                <a:gdLst>
                  <a:gd name="T0" fmla="*/ 3 w 18"/>
                  <a:gd name="T1" fmla="*/ 0 h 8"/>
                  <a:gd name="T2" fmla="*/ 2 w 18"/>
                  <a:gd name="T3" fmla="*/ 0 h 8"/>
                  <a:gd name="T4" fmla="*/ 0 w 18"/>
                  <a:gd name="T5" fmla="*/ 1 h 8"/>
                  <a:gd name="T6" fmla="*/ 0 w 18"/>
                  <a:gd name="T7" fmla="*/ 3 h 8"/>
                  <a:gd name="T8" fmla="*/ 0 w 18"/>
                  <a:gd name="T9" fmla="*/ 4 h 8"/>
                  <a:gd name="T10" fmla="*/ 0 w 18"/>
                  <a:gd name="T11" fmla="*/ 6 h 8"/>
                  <a:gd name="T12" fmla="*/ 2 w 18"/>
                  <a:gd name="T13" fmla="*/ 7 h 8"/>
                  <a:gd name="T14" fmla="*/ 3 w 18"/>
                  <a:gd name="T15" fmla="*/ 8 h 8"/>
                  <a:gd name="T16" fmla="*/ 5 w 18"/>
                  <a:gd name="T17" fmla="*/ 8 h 8"/>
                  <a:gd name="T18" fmla="*/ 13 w 18"/>
                  <a:gd name="T19" fmla="*/ 8 h 8"/>
                  <a:gd name="T20" fmla="*/ 15 w 18"/>
                  <a:gd name="T21" fmla="*/ 7 h 8"/>
                  <a:gd name="T22" fmla="*/ 16 w 18"/>
                  <a:gd name="T23" fmla="*/ 6 h 8"/>
                  <a:gd name="T24" fmla="*/ 18 w 18"/>
                  <a:gd name="T25" fmla="*/ 4 h 8"/>
                  <a:gd name="T26" fmla="*/ 18 w 18"/>
                  <a:gd name="T27" fmla="*/ 3 h 8"/>
                  <a:gd name="T28" fmla="*/ 16 w 18"/>
                  <a:gd name="T29" fmla="*/ 1 h 8"/>
                  <a:gd name="T30" fmla="*/ 15 w 18"/>
                  <a:gd name="T31" fmla="*/ 0 h 8"/>
                  <a:gd name="T32" fmla="*/ 13 w 18"/>
                  <a:gd name="T33" fmla="*/ 0 h 8"/>
                  <a:gd name="T34" fmla="*/ 12 w 18"/>
                  <a:gd name="T35" fmla="*/ 0 h 8"/>
                  <a:gd name="T36" fmla="*/ 3 w 18"/>
                  <a:gd name="T3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8">
                    <a:moveTo>
                      <a:pt x="3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3" y="8"/>
                    </a:lnTo>
                    <a:lnTo>
                      <a:pt x="5" y="8"/>
                    </a:lnTo>
                    <a:lnTo>
                      <a:pt x="13" y="8"/>
                    </a:lnTo>
                    <a:lnTo>
                      <a:pt x="15" y="7"/>
                    </a:lnTo>
                    <a:lnTo>
                      <a:pt x="16" y="6"/>
                    </a:lnTo>
                    <a:lnTo>
                      <a:pt x="18" y="4"/>
                    </a:lnTo>
                    <a:lnTo>
                      <a:pt x="18" y="3"/>
                    </a:lnTo>
                    <a:lnTo>
                      <a:pt x="16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" name="Freeform 41"/>
              <p:cNvSpPr>
                <a:spLocks/>
              </p:cNvSpPr>
              <p:nvPr/>
            </p:nvSpPr>
            <p:spPr bwMode="auto">
              <a:xfrm>
                <a:off x="4101" y="1553"/>
                <a:ext cx="44" cy="9"/>
              </a:xfrm>
              <a:custGeom>
                <a:avLst/>
                <a:gdLst>
                  <a:gd name="T0" fmla="*/ 3 w 44"/>
                  <a:gd name="T1" fmla="*/ 0 h 9"/>
                  <a:gd name="T2" fmla="*/ 2 w 44"/>
                  <a:gd name="T3" fmla="*/ 2 h 9"/>
                  <a:gd name="T4" fmla="*/ 0 w 44"/>
                  <a:gd name="T5" fmla="*/ 3 h 9"/>
                  <a:gd name="T6" fmla="*/ 0 w 44"/>
                  <a:gd name="T7" fmla="*/ 5 h 9"/>
                  <a:gd name="T8" fmla="*/ 0 w 44"/>
                  <a:gd name="T9" fmla="*/ 6 h 9"/>
                  <a:gd name="T10" fmla="*/ 0 w 44"/>
                  <a:gd name="T11" fmla="*/ 8 h 9"/>
                  <a:gd name="T12" fmla="*/ 2 w 44"/>
                  <a:gd name="T13" fmla="*/ 9 h 9"/>
                  <a:gd name="T14" fmla="*/ 3 w 44"/>
                  <a:gd name="T15" fmla="*/ 9 h 9"/>
                  <a:gd name="T16" fmla="*/ 5 w 44"/>
                  <a:gd name="T17" fmla="*/ 9 h 9"/>
                  <a:gd name="T18" fmla="*/ 39 w 44"/>
                  <a:gd name="T19" fmla="*/ 9 h 9"/>
                  <a:gd name="T20" fmla="*/ 41 w 44"/>
                  <a:gd name="T21" fmla="*/ 9 h 9"/>
                  <a:gd name="T22" fmla="*/ 42 w 44"/>
                  <a:gd name="T23" fmla="*/ 8 h 9"/>
                  <a:gd name="T24" fmla="*/ 44 w 44"/>
                  <a:gd name="T25" fmla="*/ 6 h 9"/>
                  <a:gd name="T26" fmla="*/ 44 w 44"/>
                  <a:gd name="T27" fmla="*/ 5 h 9"/>
                  <a:gd name="T28" fmla="*/ 42 w 44"/>
                  <a:gd name="T29" fmla="*/ 3 h 9"/>
                  <a:gd name="T30" fmla="*/ 41 w 44"/>
                  <a:gd name="T31" fmla="*/ 2 h 9"/>
                  <a:gd name="T32" fmla="*/ 39 w 44"/>
                  <a:gd name="T33" fmla="*/ 0 h 9"/>
                  <a:gd name="T34" fmla="*/ 38 w 44"/>
                  <a:gd name="T35" fmla="*/ 0 h 9"/>
                  <a:gd name="T36" fmla="*/ 3 w 44"/>
                  <a:gd name="T3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9">
                    <a:moveTo>
                      <a:pt x="3" y="0"/>
                    </a:move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39" y="9"/>
                    </a:lnTo>
                    <a:lnTo>
                      <a:pt x="41" y="9"/>
                    </a:lnTo>
                    <a:lnTo>
                      <a:pt x="42" y="8"/>
                    </a:lnTo>
                    <a:lnTo>
                      <a:pt x="44" y="6"/>
                    </a:lnTo>
                    <a:lnTo>
                      <a:pt x="44" y="5"/>
                    </a:lnTo>
                    <a:lnTo>
                      <a:pt x="42" y="3"/>
                    </a:lnTo>
                    <a:lnTo>
                      <a:pt x="41" y="2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" name="Freeform 42"/>
              <p:cNvSpPr>
                <a:spLocks/>
              </p:cNvSpPr>
              <p:nvPr/>
            </p:nvSpPr>
            <p:spPr bwMode="auto">
              <a:xfrm>
                <a:off x="4162" y="1553"/>
                <a:ext cx="18" cy="9"/>
              </a:xfrm>
              <a:custGeom>
                <a:avLst/>
                <a:gdLst>
                  <a:gd name="T0" fmla="*/ 3 w 18"/>
                  <a:gd name="T1" fmla="*/ 0 h 9"/>
                  <a:gd name="T2" fmla="*/ 2 w 18"/>
                  <a:gd name="T3" fmla="*/ 2 h 9"/>
                  <a:gd name="T4" fmla="*/ 0 w 18"/>
                  <a:gd name="T5" fmla="*/ 3 h 9"/>
                  <a:gd name="T6" fmla="*/ 0 w 18"/>
                  <a:gd name="T7" fmla="*/ 5 h 9"/>
                  <a:gd name="T8" fmla="*/ 0 w 18"/>
                  <a:gd name="T9" fmla="*/ 6 h 9"/>
                  <a:gd name="T10" fmla="*/ 0 w 18"/>
                  <a:gd name="T11" fmla="*/ 8 h 9"/>
                  <a:gd name="T12" fmla="*/ 2 w 18"/>
                  <a:gd name="T13" fmla="*/ 9 h 9"/>
                  <a:gd name="T14" fmla="*/ 3 w 18"/>
                  <a:gd name="T15" fmla="*/ 9 h 9"/>
                  <a:gd name="T16" fmla="*/ 5 w 18"/>
                  <a:gd name="T17" fmla="*/ 9 h 9"/>
                  <a:gd name="T18" fmla="*/ 13 w 18"/>
                  <a:gd name="T19" fmla="*/ 9 h 9"/>
                  <a:gd name="T20" fmla="*/ 15 w 18"/>
                  <a:gd name="T21" fmla="*/ 9 h 9"/>
                  <a:gd name="T22" fmla="*/ 16 w 18"/>
                  <a:gd name="T23" fmla="*/ 8 h 9"/>
                  <a:gd name="T24" fmla="*/ 18 w 18"/>
                  <a:gd name="T25" fmla="*/ 6 h 9"/>
                  <a:gd name="T26" fmla="*/ 18 w 18"/>
                  <a:gd name="T27" fmla="*/ 5 h 9"/>
                  <a:gd name="T28" fmla="*/ 16 w 18"/>
                  <a:gd name="T29" fmla="*/ 3 h 9"/>
                  <a:gd name="T30" fmla="*/ 15 w 18"/>
                  <a:gd name="T31" fmla="*/ 2 h 9"/>
                  <a:gd name="T32" fmla="*/ 13 w 18"/>
                  <a:gd name="T33" fmla="*/ 0 h 9"/>
                  <a:gd name="T34" fmla="*/ 12 w 18"/>
                  <a:gd name="T35" fmla="*/ 0 h 9"/>
                  <a:gd name="T36" fmla="*/ 3 w 18"/>
                  <a:gd name="T3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9">
                    <a:moveTo>
                      <a:pt x="3" y="0"/>
                    </a:move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13" y="9"/>
                    </a:lnTo>
                    <a:lnTo>
                      <a:pt x="15" y="9"/>
                    </a:lnTo>
                    <a:lnTo>
                      <a:pt x="16" y="8"/>
                    </a:lnTo>
                    <a:lnTo>
                      <a:pt x="18" y="6"/>
                    </a:lnTo>
                    <a:lnTo>
                      <a:pt x="18" y="5"/>
                    </a:lnTo>
                    <a:lnTo>
                      <a:pt x="16" y="3"/>
                    </a:lnTo>
                    <a:lnTo>
                      <a:pt x="15" y="2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" name="Freeform 43"/>
              <p:cNvSpPr>
                <a:spLocks/>
              </p:cNvSpPr>
              <p:nvPr/>
            </p:nvSpPr>
            <p:spPr bwMode="auto">
              <a:xfrm>
                <a:off x="4197" y="1553"/>
                <a:ext cx="44" cy="9"/>
              </a:xfrm>
              <a:custGeom>
                <a:avLst/>
                <a:gdLst>
                  <a:gd name="T0" fmla="*/ 3 w 44"/>
                  <a:gd name="T1" fmla="*/ 0 h 9"/>
                  <a:gd name="T2" fmla="*/ 2 w 44"/>
                  <a:gd name="T3" fmla="*/ 2 h 9"/>
                  <a:gd name="T4" fmla="*/ 0 w 44"/>
                  <a:gd name="T5" fmla="*/ 3 h 9"/>
                  <a:gd name="T6" fmla="*/ 0 w 44"/>
                  <a:gd name="T7" fmla="*/ 5 h 9"/>
                  <a:gd name="T8" fmla="*/ 0 w 44"/>
                  <a:gd name="T9" fmla="*/ 6 h 9"/>
                  <a:gd name="T10" fmla="*/ 0 w 44"/>
                  <a:gd name="T11" fmla="*/ 8 h 9"/>
                  <a:gd name="T12" fmla="*/ 2 w 44"/>
                  <a:gd name="T13" fmla="*/ 9 h 9"/>
                  <a:gd name="T14" fmla="*/ 3 w 44"/>
                  <a:gd name="T15" fmla="*/ 9 h 9"/>
                  <a:gd name="T16" fmla="*/ 5 w 44"/>
                  <a:gd name="T17" fmla="*/ 9 h 9"/>
                  <a:gd name="T18" fmla="*/ 40 w 44"/>
                  <a:gd name="T19" fmla="*/ 9 h 9"/>
                  <a:gd name="T20" fmla="*/ 41 w 44"/>
                  <a:gd name="T21" fmla="*/ 9 h 9"/>
                  <a:gd name="T22" fmla="*/ 42 w 44"/>
                  <a:gd name="T23" fmla="*/ 8 h 9"/>
                  <a:gd name="T24" fmla="*/ 44 w 44"/>
                  <a:gd name="T25" fmla="*/ 6 h 9"/>
                  <a:gd name="T26" fmla="*/ 44 w 44"/>
                  <a:gd name="T27" fmla="*/ 5 h 9"/>
                  <a:gd name="T28" fmla="*/ 42 w 44"/>
                  <a:gd name="T29" fmla="*/ 3 h 9"/>
                  <a:gd name="T30" fmla="*/ 41 w 44"/>
                  <a:gd name="T31" fmla="*/ 2 h 9"/>
                  <a:gd name="T32" fmla="*/ 40 w 44"/>
                  <a:gd name="T33" fmla="*/ 0 h 9"/>
                  <a:gd name="T34" fmla="*/ 38 w 44"/>
                  <a:gd name="T35" fmla="*/ 0 h 9"/>
                  <a:gd name="T36" fmla="*/ 3 w 44"/>
                  <a:gd name="T3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9">
                    <a:moveTo>
                      <a:pt x="3" y="0"/>
                    </a:move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40" y="9"/>
                    </a:lnTo>
                    <a:lnTo>
                      <a:pt x="41" y="9"/>
                    </a:lnTo>
                    <a:lnTo>
                      <a:pt x="42" y="8"/>
                    </a:lnTo>
                    <a:lnTo>
                      <a:pt x="44" y="6"/>
                    </a:lnTo>
                    <a:lnTo>
                      <a:pt x="44" y="5"/>
                    </a:lnTo>
                    <a:lnTo>
                      <a:pt x="42" y="3"/>
                    </a:lnTo>
                    <a:lnTo>
                      <a:pt x="41" y="2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" name="Freeform 44"/>
              <p:cNvSpPr>
                <a:spLocks/>
              </p:cNvSpPr>
              <p:nvPr/>
            </p:nvSpPr>
            <p:spPr bwMode="auto">
              <a:xfrm>
                <a:off x="4258" y="1553"/>
                <a:ext cx="18" cy="9"/>
              </a:xfrm>
              <a:custGeom>
                <a:avLst/>
                <a:gdLst>
                  <a:gd name="T0" fmla="*/ 3 w 18"/>
                  <a:gd name="T1" fmla="*/ 0 h 9"/>
                  <a:gd name="T2" fmla="*/ 2 w 18"/>
                  <a:gd name="T3" fmla="*/ 2 h 9"/>
                  <a:gd name="T4" fmla="*/ 0 w 18"/>
                  <a:gd name="T5" fmla="*/ 3 h 9"/>
                  <a:gd name="T6" fmla="*/ 0 w 18"/>
                  <a:gd name="T7" fmla="*/ 5 h 9"/>
                  <a:gd name="T8" fmla="*/ 0 w 18"/>
                  <a:gd name="T9" fmla="*/ 6 h 9"/>
                  <a:gd name="T10" fmla="*/ 0 w 18"/>
                  <a:gd name="T11" fmla="*/ 8 h 9"/>
                  <a:gd name="T12" fmla="*/ 2 w 18"/>
                  <a:gd name="T13" fmla="*/ 9 h 9"/>
                  <a:gd name="T14" fmla="*/ 3 w 18"/>
                  <a:gd name="T15" fmla="*/ 9 h 9"/>
                  <a:gd name="T16" fmla="*/ 5 w 18"/>
                  <a:gd name="T17" fmla="*/ 9 h 9"/>
                  <a:gd name="T18" fmla="*/ 14 w 18"/>
                  <a:gd name="T19" fmla="*/ 9 h 9"/>
                  <a:gd name="T20" fmla="*/ 15 w 18"/>
                  <a:gd name="T21" fmla="*/ 9 h 9"/>
                  <a:gd name="T22" fmla="*/ 16 w 18"/>
                  <a:gd name="T23" fmla="*/ 8 h 9"/>
                  <a:gd name="T24" fmla="*/ 18 w 18"/>
                  <a:gd name="T25" fmla="*/ 6 h 9"/>
                  <a:gd name="T26" fmla="*/ 18 w 18"/>
                  <a:gd name="T27" fmla="*/ 5 h 9"/>
                  <a:gd name="T28" fmla="*/ 16 w 18"/>
                  <a:gd name="T29" fmla="*/ 3 h 9"/>
                  <a:gd name="T30" fmla="*/ 15 w 18"/>
                  <a:gd name="T31" fmla="*/ 2 h 9"/>
                  <a:gd name="T32" fmla="*/ 14 w 18"/>
                  <a:gd name="T33" fmla="*/ 0 h 9"/>
                  <a:gd name="T34" fmla="*/ 12 w 18"/>
                  <a:gd name="T35" fmla="*/ 0 h 9"/>
                  <a:gd name="T36" fmla="*/ 3 w 18"/>
                  <a:gd name="T3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9">
                    <a:moveTo>
                      <a:pt x="3" y="0"/>
                    </a:move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14" y="9"/>
                    </a:lnTo>
                    <a:lnTo>
                      <a:pt x="15" y="9"/>
                    </a:lnTo>
                    <a:lnTo>
                      <a:pt x="16" y="8"/>
                    </a:lnTo>
                    <a:lnTo>
                      <a:pt x="18" y="6"/>
                    </a:lnTo>
                    <a:lnTo>
                      <a:pt x="18" y="5"/>
                    </a:lnTo>
                    <a:lnTo>
                      <a:pt x="16" y="3"/>
                    </a:lnTo>
                    <a:lnTo>
                      <a:pt x="15" y="2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" name="Freeform 45"/>
              <p:cNvSpPr>
                <a:spLocks/>
              </p:cNvSpPr>
              <p:nvPr/>
            </p:nvSpPr>
            <p:spPr bwMode="auto">
              <a:xfrm>
                <a:off x="4293" y="1553"/>
                <a:ext cx="44" cy="9"/>
              </a:xfrm>
              <a:custGeom>
                <a:avLst/>
                <a:gdLst>
                  <a:gd name="T0" fmla="*/ 3 w 44"/>
                  <a:gd name="T1" fmla="*/ 0 h 9"/>
                  <a:gd name="T2" fmla="*/ 2 w 44"/>
                  <a:gd name="T3" fmla="*/ 0 h 9"/>
                  <a:gd name="T4" fmla="*/ 0 w 44"/>
                  <a:gd name="T5" fmla="*/ 2 h 9"/>
                  <a:gd name="T6" fmla="*/ 0 w 44"/>
                  <a:gd name="T7" fmla="*/ 3 h 9"/>
                  <a:gd name="T8" fmla="*/ 0 w 44"/>
                  <a:gd name="T9" fmla="*/ 5 h 9"/>
                  <a:gd name="T10" fmla="*/ 0 w 44"/>
                  <a:gd name="T11" fmla="*/ 6 h 9"/>
                  <a:gd name="T12" fmla="*/ 2 w 44"/>
                  <a:gd name="T13" fmla="*/ 8 h 9"/>
                  <a:gd name="T14" fmla="*/ 3 w 44"/>
                  <a:gd name="T15" fmla="*/ 9 h 9"/>
                  <a:gd name="T16" fmla="*/ 5 w 44"/>
                  <a:gd name="T17" fmla="*/ 9 h 9"/>
                  <a:gd name="T18" fmla="*/ 40 w 44"/>
                  <a:gd name="T19" fmla="*/ 9 h 9"/>
                  <a:gd name="T20" fmla="*/ 41 w 44"/>
                  <a:gd name="T21" fmla="*/ 8 h 9"/>
                  <a:gd name="T22" fmla="*/ 43 w 44"/>
                  <a:gd name="T23" fmla="*/ 6 h 9"/>
                  <a:gd name="T24" fmla="*/ 44 w 44"/>
                  <a:gd name="T25" fmla="*/ 5 h 9"/>
                  <a:gd name="T26" fmla="*/ 44 w 44"/>
                  <a:gd name="T27" fmla="*/ 3 h 9"/>
                  <a:gd name="T28" fmla="*/ 43 w 44"/>
                  <a:gd name="T29" fmla="*/ 2 h 9"/>
                  <a:gd name="T30" fmla="*/ 41 w 44"/>
                  <a:gd name="T31" fmla="*/ 0 h 9"/>
                  <a:gd name="T32" fmla="*/ 40 w 44"/>
                  <a:gd name="T33" fmla="*/ 0 h 9"/>
                  <a:gd name="T34" fmla="*/ 38 w 44"/>
                  <a:gd name="T35" fmla="*/ 0 h 9"/>
                  <a:gd name="T36" fmla="*/ 3 w 44"/>
                  <a:gd name="T3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9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40" y="9"/>
                    </a:lnTo>
                    <a:lnTo>
                      <a:pt x="41" y="8"/>
                    </a:lnTo>
                    <a:lnTo>
                      <a:pt x="43" y="6"/>
                    </a:lnTo>
                    <a:lnTo>
                      <a:pt x="44" y="5"/>
                    </a:lnTo>
                    <a:lnTo>
                      <a:pt x="44" y="3"/>
                    </a:lnTo>
                    <a:lnTo>
                      <a:pt x="43" y="2"/>
                    </a:lnTo>
                    <a:lnTo>
                      <a:pt x="41" y="0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" name="Freeform 46"/>
              <p:cNvSpPr>
                <a:spLocks/>
              </p:cNvSpPr>
              <p:nvPr/>
            </p:nvSpPr>
            <p:spPr bwMode="auto">
              <a:xfrm>
                <a:off x="4355" y="1553"/>
                <a:ext cx="17" cy="9"/>
              </a:xfrm>
              <a:custGeom>
                <a:avLst/>
                <a:gdLst>
                  <a:gd name="T0" fmla="*/ 2 w 17"/>
                  <a:gd name="T1" fmla="*/ 0 h 9"/>
                  <a:gd name="T2" fmla="*/ 1 w 17"/>
                  <a:gd name="T3" fmla="*/ 0 h 9"/>
                  <a:gd name="T4" fmla="*/ 0 w 17"/>
                  <a:gd name="T5" fmla="*/ 2 h 9"/>
                  <a:gd name="T6" fmla="*/ 0 w 17"/>
                  <a:gd name="T7" fmla="*/ 3 h 9"/>
                  <a:gd name="T8" fmla="*/ 0 w 17"/>
                  <a:gd name="T9" fmla="*/ 5 h 9"/>
                  <a:gd name="T10" fmla="*/ 0 w 17"/>
                  <a:gd name="T11" fmla="*/ 6 h 9"/>
                  <a:gd name="T12" fmla="*/ 1 w 17"/>
                  <a:gd name="T13" fmla="*/ 8 h 9"/>
                  <a:gd name="T14" fmla="*/ 2 w 17"/>
                  <a:gd name="T15" fmla="*/ 9 h 9"/>
                  <a:gd name="T16" fmla="*/ 4 w 17"/>
                  <a:gd name="T17" fmla="*/ 9 h 9"/>
                  <a:gd name="T18" fmla="*/ 13 w 17"/>
                  <a:gd name="T19" fmla="*/ 9 h 9"/>
                  <a:gd name="T20" fmla="*/ 14 w 17"/>
                  <a:gd name="T21" fmla="*/ 8 h 9"/>
                  <a:gd name="T22" fmla="*/ 16 w 17"/>
                  <a:gd name="T23" fmla="*/ 6 h 9"/>
                  <a:gd name="T24" fmla="*/ 17 w 17"/>
                  <a:gd name="T25" fmla="*/ 5 h 9"/>
                  <a:gd name="T26" fmla="*/ 17 w 17"/>
                  <a:gd name="T27" fmla="*/ 3 h 9"/>
                  <a:gd name="T28" fmla="*/ 16 w 17"/>
                  <a:gd name="T29" fmla="*/ 2 h 9"/>
                  <a:gd name="T30" fmla="*/ 14 w 17"/>
                  <a:gd name="T31" fmla="*/ 0 h 9"/>
                  <a:gd name="T32" fmla="*/ 13 w 17"/>
                  <a:gd name="T33" fmla="*/ 0 h 9"/>
                  <a:gd name="T34" fmla="*/ 11 w 17"/>
                  <a:gd name="T35" fmla="*/ 0 h 9"/>
                  <a:gd name="T36" fmla="*/ 2 w 17"/>
                  <a:gd name="T3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" h="9">
                    <a:moveTo>
                      <a:pt x="2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2" y="9"/>
                    </a:lnTo>
                    <a:lnTo>
                      <a:pt x="4" y="9"/>
                    </a:lnTo>
                    <a:lnTo>
                      <a:pt x="13" y="9"/>
                    </a:lnTo>
                    <a:lnTo>
                      <a:pt x="14" y="8"/>
                    </a:lnTo>
                    <a:lnTo>
                      <a:pt x="16" y="6"/>
                    </a:lnTo>
                    <a:lnTo>
                      <a:pt x="17" y="5"/>
                    </a:lnTo>
                    <a:lnTo>
                      <a:pt x="17" y="3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" name="Freeform 47"/>
              <p:cNvSpPr>
                <a:spLocks/>
              </p:cNvSpPr>
              <p:nvPr/>
            </p:nvSpPr>
            <p:spPr bwMode="auto">
              <a:xfrm>
                <a:off x="4389" y="1553"/>
                <a:ext cx="44" cy="9"/>
              </a:xfrm>
              <a:custGeom>
                <a:avLst/>
                <a:gdLst>
                  <a:gd name="T0" fmla="*/ 3 w 44"/>
                  <a:gd name="T1" fmla="*/ 0 h 9"/>
                  <a:gd name="T2" fmla="*/ 2 w 44"/>
                  <a:gd name="T3" fmla="*/ 0 h 9"/>
                  <a:gd name="T4" fmla="*/ 0 w 44"/>
                  <a:gd name="T5" fmla="*/ 2 h 9"/>
                  <a:gd name="T6" fmla="*/ 0 w 44"/>
                  <a:gd name="T7" fmla="*/ 3 h 9"/>
                  <a:gd name="T8" fmla="*/ 0 w 44"/>
                  <a:gd name="T9" fmla="*/ 5 h 9"/>
                  <a:gd name="T10" fmla="*/ 0 w 44"/>
                  <a:gd name="T11" fmla="*/ 6 h 9"/>
                  <a:gd name="T12" fmla="*/ 2 w 44"/>
                  <a:gd name="T13" fmla="*/ 8 h 9"/>
                  <a:gd name="T14" fmla="*/ 3 w 44"/>
                  <a:gd name="T15" fmla="*/ 9 h 9"/>
                  <a:gd name="T16" fmla="*/ 5 w 44"/>
                  <a:gd name="T17" fmla="*/ 9 h 9"/>
                  <a:gd name="T18" fmla="*/ 40 w 44"/>
                  <a:gd name="T19" fmla="*/ 9 h 9"/>
                  <a:gd name="T20" fmla="*/ 41 w 44"/>
                  <a:gd name="T21" fmla="*/ 8 h 9"/>
                  <a:gd name="T22" fmla="*/ 43 w 44"/>
                  <a:gd name="T23" fmla="*/ 6 h 9"/>
                  <a:gd name="T24" fmla="*/ 44 w 44"/>
                  <a:gd name="T25" fmla="*/ 5 h 9"/>
                  <a:gd name="T26" fmla="*/ 44 w 44"/>
                  <a:gd name="T27" fmla="*/ 3 h 9"/>
                  <a:gd name="T28" fmla="*/ 43 w 44"/>
                  <a:gd name="T29" fmla="*/ 2 h 9"/>
                  <a:gd name="T30" fmla="*/ 41 w 44"/>
                  <a:gd name="T31" fmla="*/ 0 h 9"/>
                  <a:gd name="T32" fmla="*/ 40 w 44"/>
                  <a:gd name="T33" fmla="*/ 0 h 9"/>
                  <a:gd name="T34" fmla="*/ 38 w 44"/>
                  <a:gd name="T35" fmla="*/ 0 h 9"/>
                  <a:gd name="T36" fmla="*/ 3 w 44"/>
                  <a:gd name="T3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9">
                    <a:moveTo>
                      <a:pt x="3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40" y="9"/>
                    </a:lnTo>
                    <a:lnTo>
                      <a:pt x="41" y="8"/>
                    </a:lnTo>
                    <a:lnTo>
                      <a:pt x="43" y="6"/>
                    </a:lnTo>
                    <a:lnTo>
                      <a:pt x="44" y="5"/>
                    </a:lnTo>
                    <a:lnTo>
                      <a:pt x="44" y="3"/>
                    </a:lnTo>
                    <a:lnTo>
                      <a:pt x="43" y="2"/>
                    </a:lnTo>
                    <a:lnTo>
                      <a:pt x="41" y="0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" name="Freeform 48"/>
              <p:cNvSpPr>
                <a:spLocks/>
              </p:cNvSpPr>
              <p:nvPr/>
            </p:nvSpPr>
            <p:spPr bwMode="auto">
              <a:xfrm>
                <a:off x="4451" y="1553"/>
                <a:ext cx="17" cy="9"/>
              </a:xfrm>
              <a:custGeom>
                <a:avLst/>
                <a:gdLst>
                  <a:gd name="T0" fmla="*/ 3 w 17"/>
                  <a:gd name="T1" fmla="*/ 0 h 9"/>
                  <a:gd name="T2" fmla="*/ 1 w 17"/>
                  <a:gd name="T3" fmla="*/ 0 h 9"/>
                  <a:gd name="T4" fmla="*/ 0 w 17"/>
                  <a:gd name="T5" fmla="*/ 2 h 9"/>
                  <a:gd name="T6" fmla="*/ 0 w 17"/>
                  <a:gd name="T7" fmla="*/ 3 h 9"/>
                  <a:gd name="T8" fmla="*/ 0 w 17"/>
                  <a:gd name="T9" fmla="*/ 5 h 9"/>
                  <a:gd name="T10" fmla="*/ 0 w 17"/>
                  <a:gd name="T11" fmla="*/ 6 h 9"/>
                  <a:gd name="T12" fmla="*/ 1 w 17"/>
                  <a:gd name="T13" fmla="*/ 8 h 9"/>
                  <a:gd name="T14" fmla="*/ 3 w 17"/>
                  <a:gd name="T15" fmla="*/ 9 h 9"/>
                  <a:gd name="T16" fmla="*/ 4 w 17"/>
                  <a:gd name="T17" fmla="*/ 9 h 9"/>
                  <a:gd name="T18" fmla="*/ 13 w 17"/>
                  <a:gd name="T19" fmla="*/ 9 h 9"/>
                  <a:gd name="T20" fmla="*/ 14 w 17"/>
                  <a:gd name="T21" fmla="*/ 8 h 9"/>
                  <a:gd name="T22" fmla="*/ 16 w 17"/>
                  <a:gd name="T23" fmla="*/ 6 h 9"/>
                  <a:gd name="T24" fmla="*/ 17 w 17"/>
                  <a:gd name="T25" fmla="*/ 5 h 9"/>
                  <a:gd name="T26" fmla="*/ 17 w 17"/>
                  <a:gd name="T27" fmla="*/ 3 h 9"/>
                  <a:gd name="T28" fmla="*/ 16 w 17"/>
                  <a:gd name="T29" fmla="*/ 2 h 9"/>
                  <a:gd name="T30" fmla="*/ 14 w 17"/>
                  <a:gd name="T31" fmla="*/ 0 h 9"/>
                  <a:gd name="T32" fmla="*/ 13 w 17"/>
                  <a:gd name="T33" fmla="*/ 0 h 9"/>
                  <a:gd name="T34" fmla="*/ 11 w 17"/>
                  <a:gd name="T35" fmla="*/ 0 h 9"/>
                  <a:gd name="T36" fmla="*/ 3 w 17"/>
                  <a:gd name="T3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" h="9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13" y="9"/>
                    </a:lnTo>
                    <a:lnTo>
                      <a:pt x="14" y="8"/>
                    </a:lnTo>
                    <a:lnTo>
                      <a:pt x="16" y="6"/>
                    </a:lnTo>
                    <a:lnTo>
                      <a:pt x="17" y="5"/>
                    </a:lnTo>
                    <a:lnTo>
                      <a:pt x="17" y="3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" name="Freeform 49"/>
              <p:cNvSpPr>
                <a:spLocks/>
              </p:cNvSpPr>
              <p:nvPr/>
            </p:nvSpPr>
            <p:spPr bwMode="auto">
              <a:xfrm>
                <a:off x="4486" y="1552"/>
                <a:ext cx="43" cy="9"/>
              </a:xfrm>
              <a:custGeom>
                <a:avLst/>
                <a:gdLst>
                  <a:gd name="T0" fmla="*/ 3 w 43"/>
                  <a:gd name="T1" fmla="*/ 0 h 9"/>
                  <a:gd name="T2" fmla="*/ 1 w 43"/>
                  <a:gd name="T3" fmla="*/ 1 h 9"/>
                  <a:gd name="T4" fmla="*/ 0 w 43"/>
                  <a:gd name="T5" fmla="*/ 3 h 9"/>
                  <a:gd name="T6" fmla="*/ 0 w 43"/>
                  <a:gd name="T7" fmla="*/ 4 h 9"/>
                  <a:gd name="T8" fmla="*/ 0 w 43"/>
                  <a:gd name="T9" fmla="*/ 6 h 9"/>
                  <a:gd name="T10" fmla="*/ 0 w 43"/>
                  <a:gd name="T11" fmla="*/ 7 h 9"/>
                  <a:gd name="T12" fmla="*/ 1 w 43"/>
                  <a:gd name="T13" fmla="*/ 9 h 9"/>
                  <a:gd name="T14" fmla="*/ 3 w 43"/>
                  <a:gd name="T15" fmla="*/ 9 h 9"/>
                  <a:gd name="T16" fmla="*/ 4 w 43"/>
                  <a:gd name="T17" fmla="*/ 9 h 9"/>
                  <a:gd name="T18" fmla="*/ 39 w 43"/>
                  <a:gd name="T19" fmla="*/ 9 h 9"/>
                  <a:gd name="T20" fmla="*/ 40 w 43"/>
                  <a:gd name="T21" fmla="*/ 9 h 9"/>
                  <a:gd name="T22" fmla="*/ 42 w 43"/>
                  <a:gd name="T23" fmla="*/ 7 h 9"/>
                  <a:gd name="T24" fmla="*/ 43 w 43"/>
                  <a:gd name="T25" fmla="*/ 6 h 9"/>
                  <a:gd name="T26" fmla="*/ 43 w 43"/>
                  <a:gd name="T27" fmla="*/ 4 h 9"/>
                  <a:gd name="T28" fmla="*/ 42 w 43"/>
                  <a:gd name="T29" fmla="*/ 3 h 9"/>
                  <a:gd name="T30" fmla="*/ 40 w 43"/>
                  <a:gd name="T31" fmla="*/ 1 h 9"/>
                  <a:gd name="T32" fmla="*/ 39 w 43"/>
                  <a:gd name="T33" fmla="*/ 0 h 9"/>
                  <a:gd name="T34" fmla="*/ 37 w 43"/>
                  <a:gd name="T35" fmla="*/ 0 h 9"/>
                  <a:gd name="T36" fmla="*/ 3 w 43"/>
                  <a:gd name="T3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9">
                    <a:moveTo>
                      <a:pt x="3" y="0"/>
                    </a:moveTo>
                    <a:lnTo>
                      <a:pt x="1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39" y="9"/>
                    </a:lnTo>
                    <a:lnTo>
                      <a:pt x="40" y="9"/>
                    </a:lnTo>
                    <a:lnTo>
                      <a:pt x="42" y="7"/>
                    </a:lnTo>
                    <a:lnTo>
                      <a:pt x="43" y="6"/>
                    </a:lnTo>
                    <a:lnTo>
                      <a:pt x="43" y="4"/>
                    </a:lnTo>
                    <a:lnTo>
                      <a:pt x="42" y="3"/>
                    </a:lnTo>
                    <a:lnTo>
                      <a:pt x="40" y="1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" name="Freeform 50"/>
              <p:cNvSpPr>
                <a:spLocks/>
              </p:cNvSpPr>
              <p:nvPr/>
            </p:nvSpPr>
            <p:spPr bwMode="auto">
              <a:xfrm>
                <a:off x="4547" y="1552"/>
                <a:ext cx="17" cy="9"/>
              </a:xfrm>
              <a:custGeom>
                <a:avLst/>
                <a:gdLst>
                  <a:gd name="T0" fmla="*/ 3 w 17"/>
                  <a:gd name="T1" fmla="*/ 0 h 9"/>
                  <a:gd name="T2" fmla="*/ 1 w 17"/>
                  <a:gd name="T3" fmla="*/ 1 h 9"/>
                  <a:gd name="T4" fmla="*/ 0 w 17"/>
                  <a:gd name="T5" fmla="*/ 3 h 9"/>
                  <a:gd name="T6" fmla="*/ 0 w 17"/>
                  <a:gd name="T7" fmla="*/ 4 h 9"/>
                  <a:gd name="T8" fmla="*/ 0 w 17"/>
                  <a:gd name="T9" fmla="*/ 6 h 9"/>
                  <a:gd name="T10" fmla="*/ 0 w 17"/>
                  <a:gd name="T11" fmla="*/ 7 h 9"/>
                  <a:gd name="T12" fmla="*/ 1 w 17"/>
                  <a:gd name="T13" fmla="*/ 9 h 9"/>
                  <a:gd name="T14" fmla="*/ 3 w 17"/>
                  <a:gd name="T15" fmla="*/ 9 h 9"/>
                  <a:gd name="T16" fmla="*/ 4 w 17"/>
                  <a:gd name="T17" fmla="*/ 9 h 9"/>
                  <a:gd name="T18" fmla="*/ 13 w 17"/>
                  <a:gd name="T19" fmla="*/ 9 h 9"/>
                  <a:gd name="T20" fmla="*/ 14 w 17"/>
                  <a:gd name="T21" fmla="*/ 9 h 9"/>
                  <a:gd name="T22" fmla="*/ 16 w 17"/>
                  <a:gd name="T23" fmla="*/ 7 h 9"/>
                  <a:gd name="T24" fmla="*/ 17 w 17"/>
                  <a:gd name="T25" fmla="*/ 6 h 9"/>
                  <a:gd name="T26" fmla="*/ 17 w 17"/>
                  <a:gd name="T27" fmla="*/ 4 h 9"/>
                  <a:gd name="T28" fmla="*/ 16 w 17"/>
                  <a:gd name="T29" fmla="*/ 3 h 9"/>
                  <a:gd name="T30" fmla="*/ 14 w 17"/>
                  <a:gd name="T31" fmla="*/ 1 h 9"/>
                  <a:gd name="T32" fmla="*/ 13 w 17"/>
                  <a:gd name="T33" fmla="*/ 0 h 9"/>
                  <a:gd name="T34" fmla="*/ 11 w 17"/>
                  <a:gd name="T35" fmla="*/ 0 h 9"/>
                  <a:gd name="T36" fmla="*/ 3 w 17"/>
                  <a:gd name="T3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" h="9">
                    <a:moveTo>
                      <a:pt x="3" y="0"/>
                    </a:moveTo>
                    <a:lnTo>
                      <a:pt x="1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13" y="9"/>
                    </a:lnTo>
                    <a:lnTo>
                      <a:pt x="14" y="9"/>
                    </a:lnTo>
                    <a:lnTo>
                      <a:pt x="16" y="7"/>
                    </a:lnTo>
                    <a:lnTo>
                      <a:pt x="17" y="6"/>
                    </a:lnTo>
                    <a:lnTo>
                      <a:pt x="17" y="4"/>
                    </a:lnTo>
                    <a:lnTo>
                      <a:pt x="16" y="3"/>
                    </a:lnTo>
                    <a:lnTo>
                      <a:pt x="14" y="1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" name="Freeform 51"/>
              <p:cNvSpPr>
                <a:spLocks/>
              </p:cNvSpPr>
              <p:nvPr/>
            </p:nvSpPr>
            <p:spPr bwMode="auto">
              <a:xfrm>
                <a:off x="4582" y="1552"/>
                <a:ext cx="43" cy="9"/>
              </a:xfrm>
              <a:custGeom>
                <a:avLst/>
                <a:gdLst>
                  <a:gd name="T0" fmla="*/ 3 w 43"/>
                  <a:gd name="T1" fmla="*/ 0 h 9"/>
                  <a:gd name="T2" fmla="*/ 1 w 43"/>
                  <a:gd name="T3" fmla="*/ 1 h 9"/>
                  <a:gd name="T4" fmla="*/ 0 w 43"/>
                  <a:gd name="T5" fmla="*/ 3 h 9"/>
                  <a:gd name="T6" fmla="*/ 0 w 43"/>
                  <a:gd name="T7" fmla="*/ 4 h 9"/>
                  <a:gd name="T8" fmla="*/ 0 w 43"/>
                  <a:gd name="T9" fmla="*/ 6 h 9"/>
                  <a:gd name="T10" fmla="*/ 0 w 43"/>
                  <a:gd name="T11" fmla="*/ 7 h 9"/>
                  <a:gd name="T12" fmla="*/ 1 w 43"/>
                  <a:gd name="T13" fmla="*/ 9 h 9"/>
                  <a:gd name="T14" fmla="*/ 3 w 43"/>
                  <a:gd name="T15" fmla="*/ 9 h 9"/>
                  <a:gd name="T16" fmla="*/ 4 w 43"/>
                  <a:gd name="T17" fmla="*/ 9 h 9"/>
                  <a:gd name="T18" fmla="*/ 39 w 43"/>
                  <a:gd name="T19" fmla="*/ 9 h 9"/>
                  <a:gd name="T20" fmla="*/ 40 w 43"/>
                  <a:gd name="T21" fmla="*/ 9 h 9"/>
                  <a:gd name="T22" fmla="*/ 42 w 43"/>
                  <a:gd name="T23" fmla="*/ 7 h 9"/>
                  <a:gd name="T24" fmla="*/ 43 w 43"/>
                  <a:gd name="T25" fmla="*/ 6 h 9"/>
                  <a:gd name="T26" fmla="*/ 43 w 43"/>
                  <a:gd name="T27" fmla="*/ 4 h 9"/>
                  <a:gd name="T28" fmla="*/ 42 w 43"/>
                  <a:gd name="T29" fmla="*/ 3 h 9"/>
                  <a:gd name="T30" fmla="*/ 40 w 43"/>
                  <a:gd name="T31" fmla="*/ 1 h 9"/>
                  <a:gd name="T32" fmla="*/ 39 w 43"/>
                  <a:gd name="T33" fmla="*/ 0 h 9"/>
                  <a:gd name="T34" fmla="*/ 38 w 43"/>
                  <a:gd name="T35" fmla="*/ 0 h 9"/>
                  <a:gd name="T36" fmla="*/ 3 w 43"/>
                  <a:gd name="T3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9">
                    <a:moveTo>
                      <a:pt x="3" y="0"/>
                    </a:moveTo>
                    <a:lnTo>
                      <a:pt x="1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39" y="9"/>
                    </a:lnTo>
                    <a:lnTo>
                      <a:pt x="40" y="9"/>
                    </a:lnTo>
                    <a:lnTo>
                      <a:pt x="42" y="7"/>
                    </a:lnTo>
                    <a:lnTo>
                      <a:pt x="43" y="6"/>
                    </a:lnTo>
                    <a:lnTo>
                      <a:pt x="43" y="4"/>
                    </a:lnTo>
                    <a:lnTo>
                      <a:pt x="42" y="3"/>
                    </a:lnTo>
                    <a:lnTo>
                      <a:pt x="40" y="1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" name="Freeform 52"/>
              <p:cNvSpPr>
                <a:spLocks/>
              </p:cNvSpPr>
              <p:nvPr/>
            </p:nvSpPr>
            <p:spPr bwMode="auto">
              <a:xfrm>
                <a:off x="4643" y="1552"/>
                <a:ext cx="17" cy="9"/>
              </a:xfrm>
              <a:custGeom>
                <a:avLst/>
                <a:gdLst>
                  <a:gd name="T0" fmla="*/ 3 w 17"/>
                  <a:gd name="T1" fmla="*/ 0 h 9"/>
                  <a:gd name="T2" fmla="*/ 1 w 17"/>
                  <a:gd name="T3" fmla="*/ 1 h 9"/>
                  <a:gd name="T4" fmla="*/ 0 w 17"/>
                  <a:gd name="T5" fmla="*/ 3 h 9"/>
                  <a:gd name="T6" fmla="*/ 0 w 17"/>
                  <a:gd name="T7" fmla="*/ 4 h 9"/>
                  <a:gd name="T8" fmla="*/ 0 w 17"/>
                  <a:gd name="T9" fmla="*/ 6 h 9"/>
                  <a:gd name="T10" fmla="*/ 0 w 17"/>
                  <a:gd name="T11" fmla="*/ 7 h 9"/>
                  <a:gd name="T12" fmla="*/ 1 w 17"/>
                  <a:gd name="T13" fmla="*/ 9 h 9"/>
                  <a:gd name="T14" fmla="*/ 3 w 17"/>
                  <a:gd name="T15" fmla="*/ 9 h 9"/>
                  <a:gd name="T16" fmla="*/ 4 w 17"/>
                  <a:gd name="T17" fmla="*/ 9 h 9"/>
                  <a:gd name="T18" fmla="*/ 13 w 17"/>
                  <a:gd name="T19" fmla="*/ 9 h 9"/>
                  <a:gd name="T20" fmla="*/ 14 w 17"/>
                  <a:gd name="T21" fmla="*/ 9 h 9"/>
                  <a:gd name="T22" fmla="*/ 16 w 17"/>
                  <a:gd name="T23" fmla="*/ 7 h 9"/>
                  <a:gd name="T24" fmla="*/ 17 w 17"/>
                  <a:gd name="T25" fmla="*/ 6 h 9"/>
                  <a:gd name="T26" fmla="*/ 17 w 17"/>
                  <a:gd name="T27" fmla="*/ 4 h 9"/>
                  <a:gd name="T28" fmla="*/ 16 w 17"/>
                  <a:gd name="T29" fmla="*/ 3 h 9"/>
                  <a:gd name="T30" fmla="*/ 14 w 17"/>
                  <a:gd name="T31" fmla="*/ 1 h 9"/>
                  <a:gd name="T32" fmla="*/ 13 w 17"/>
                  <a:gd name="T33" fmla="*/ 0 h 9"/>
                  <a:gd name="T34" fmla="*/ 12 w 17"/>
                  <a:gd name="T35" fmla="*/ 0 h 9"/>
                  <a:gd name="T36" fmla="*/ 3 w 17"/>
                  <a:gd name="T3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" h="9">
                    <a:moveTo>
                      <a:pt x="3" y="0"/>
                    </a:moveTo>
                    <a:lnTo>
                      <a:pt x="1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13" y="9"/>
                    </a:lnTo>
                    <a:lnTo>
                      <a:pt x="14" y="9"/>
                    </a:lnTo>
                    <a:lnTo>
                      <a:pt x="16" y="7"/>
                    </a:lnTo>
                    <a:lnTo>
                      <a:pt x="17" y="6"/>
                    </a:lnTo>
                    <a:lnTo>
                      <a:pt x="17" y="4"/>
                    </a:lnTo>
                    <a:lnTo>
                      <a:pt x="16" y="3"/>
                    </a:lnTo>
                    <a:lnTo>
                      <a:pt x="14" y="1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" name="Freeform 53"/>
              <p:cNvSpPr>
                <a:spLocks/>
              </p:cNvSpPr>
              <p:nvPr/>
            </p:nvSpPr>
            <p:spPr bwMode="auto">
              <a:xfrm>
                <a:off x="4678" y="1552"/>
                <a:ext cx="43" cy="9"/>
              </a:xfrm>
              <a:custGeom>
                <a:avLst/>
                <a:gdLst>
                  <a:gd name="T0" fmla="*/ 3 w 43"/>
                  <a:gd name="T1" fmla="*/ 0 h 9"/>
                  <a:gd name="T2" fmla="*/ 1 w 43"/>
                  <a:gd name="T3" fmla="*/ 0 h 9"/>
                  <a:gd name="T4" fmla="*/ 0 w 43"/>
                  <a:gd name="T5" fmla="*/ 1 h 9"/>
                  <a:gd name="T6" fmla="*/ 0 w 43"/>
                  <a:gd name="T7" fmla="*/ 3 h 9"/>
                  <a:gd name="T8" fmla="*/ 0 w 43"/>
                  <a:gd name="T9" fmla="*/ 4 h 9"/>
                  <a:gd name="T10" fmla="*/ 0 w 43"/>
                  <a:gd name="T11" fmla="*/ 6 h 9"/>
                  <a:gd name="T12" fmla="*/ 1 w 43"/>
                  <a:gd name="T13" fmla="*/ 7 h 9"/>
                  <a:gd name="T14" fmla="*/ 3 w 43"/>
                  <a:gd name="T15" fmla="*/ 9 h 9"/>
                  <a:gd name="T16" fmla="*/ 4 w 43"/>
                  <a:gd name="T17" fmla="*/ 9 h 9"/>
                  <a:gd name="T18" fmla="*/ 39 w 43"/>
                  <a:gd name="T19" fmla="*/ 9 h 9"/>
                  <a:gd name="T20" fmla="*/ 41 w 43"/>
                  <a:gd name="T21" fmla="*/ 7 h 9"/>
                  <a:gd name="T22" fmla="*/ 42 w 43"/>
                  <a:gd name="T23" fmla="*/ 6 h 9"/>
                  <a:gd name="T24" fmla="*/ 43 w 43"/>
                  <a:gd name="T25" fmla="*/ 4 h 9"/>
                  <a:gd name="T26" fmla="*/ 43 w 43"/>
                  <a:gd name="T27" fmla="*/ 3 h 9"/>
                  <a:gd name="T28" fmla="*/ 42 w 43"/>
                  <a:gd name="T29" fmla="*/ 1 h 9"/>
                  <a:gd name="T30" fmla="*/ 41 w 43"/>
                  <a:gd name="T31" fmla="*/ 0 h 9"/>
                  <a:gd name="T32" fmla="*/ 39 w 43"/>
                  <a:gd name="T33" fmla="*/ 0 h 9"/>
                  <a:gd name="T34" fmla="*/ 38 w 43"/>
                  <a:gd name="T35" fmla="*/ 0 h 9"/>
                  <a:gd name="T36" fmla="*/ 3 w 43"/>
                  <a:gd name="T3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9">
                    <a:moveTo>
                      <a:pt x="3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39" y="9"/>
                    </a:lnTo>
                    <a:lnTo>
                      <a:pt x="41" y="7"/>
                    </a:lnTo>
                    <a:lnTo>
                      <a:pt x="42" y="6"/>
                    </a:lnTo>
                    <a:lnTo>
                      <a:pt x="43" y="4"/>
                    </a:lnTo>
                    <a:lnTo>
                      <a:pt x="43" y="3"/>
                    </a:lnTo>
                    <a:lnTo>
                      <a:pt x="42" y="1"/>
                    </a:lnTo>
                    <a:lnTo>
                      <a:pt x="41" y="0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" name="Freeform 54"/>
              <p:cNvSpPr>
                <a:spLocks/>
              </p:cNvSpPr>
              <p:nvPr/>
            </p:nvSpPr>
            <p:spPr bwMode="auto">
              <a:xfrm>
                <a:off x="4739" y="1552"/>
                <a:ext cx="17" cy="9"/>
              </a:xfrm>
              <a:custGeom>
                <a:avLst/>
                <a:gdLst>
                  <a:gd name="T0" fmla="*/ 3 w 17"/>
                  <a:gd name="T1" fmla="*/ 0 h 9"/>
                  <a:gd name="T2" fmla="*/ 1 w 17"/>
                  <a:gd name="T3" fmla="*/ 0 h 9"/>
                  <a:gd name="T4" fmla="*/ 0 w 17"/>
                  <a:gd name="T5" fmla="*/ 1 h 9"/>
                  <a:gd name="T6" fmla="*/ 0 w 17"/>
                  <a:gd name="T7" fmla="*/ 3 h 9"/>
                  <a:gd name="T8" fmla="*/ 0 w 17"/>
                  <a:gd name="T9" fmla="*/ 4 h 9"/>
                  <a:gd name="T10" fmla="*/ 0 w 17"/>
                  <a:gd name="T11" fmla="*/ 6 h 9"/>
                  <a:gd name="T12" fmla="*/ 1 w 17"/>
                  <a:gd name="T13" fmla="*/ 7 h 9"/>
                  <a:gd name="T14" fmla="*/ 3 w 17"/>
                  <a:gd name="T15" fmla="*/ 9 h 9"/>
                  <a:gd name="T16" fmla="*/ 4 w 17"/>
                  <a:gd name="T17" fmla="*/ 9 h 9"/>
                  <a:gd name="T18" fmla="*/ 13 w 17"/>
                  <a:gd name="T19" fmla="*/ 9 h 9"/>
                  <a:gd name="T20" fmla="*/ 15 w 17"/>
                  <a:gd name="T21" fmla="*/ 7 h 9"/>
                  <a:gd name="T22" fmla="*/ 16 w 17"/>
                  <a:gd name="T23" fmla="*/ 6 h 9"/>
                  <a:gd name="T24" fmla="*/ 17 w 17"/>
                  <a:gd name="T25" fmla="*/ 4 h 9"/>
                  <a:gd name="T26" fmla="*/ 17 w 17"/>
                  <a:gd name="T27" fmla="*/ 3 h 9"/>
                  <a:gd name="T28" fmla="*/ 16 w 17"/>
                  <a:gd name="T29" fmla="*/ 1 h 9"/>
                  <a:gd name="T30" fmla="*/ 15 w 17"/>
                  <a:gd name="T31" fmla="*/ 0 h 9"/>
                  <a:gd name="T32" fmla="*/ 13 w 17"/>
                  <a:gd name="T33" fmla="*/ 0 h 9"/>
                  <a:gd name="T34" fmla="*/ 12 w 17"/>
                  <a:gd name="T35" fmla="*/ 0 h 9"/>
                  <a:gd name="T36" fmla="*/ 3 w 17"/>
                  <a:gd name="T3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" h="9">
                    <a:moveTo>
                      <a:pt x="3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13" y="9"/>
                    </a:lnTo>
                    <a:lnTo>
                      <a:pt x="15" y="7"/>
                    </a:lnTo>
                    <a:lnTo>
                      <a:pt x="16" y="6"/>
                    </a:lnTo>
                    <a:lnTo>
                      <a:pt x="17" y="4"/>
                    </a:lnTo>
                    <a:lnTo>
                      <a:pt x="17" y="3"/>
                    </a:lnTo>
                    <a:lnTo>
                      <a:pt x="16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" name="Freeform 55"/>
              <p:cNvSpPr>
                <a:spLocks/>
              </p:cNvSpPr>
              <p:nvPr/>
            </p:nvSpPr>
            <p:spPr bwMode="auto">
              <a:xfrm>
                <a:off x="4774" y="1552"/>
                <a:ext cx="44" cy="9"/>
              </a:xfrm>
              <a:custGeom>
                <a:avLst/>
                <a:gdLst>
                  <a:gd name="T0" fmla="*/ 3 w 44"/>
                  <a:gd name="T1" fmla="*/ 0 h 9"/>
                  <a:gd name="T2" fmla="*/ 1 w 44"/>
                  <a:gd name="T3" fmla="*/ 0 h 9"/>
                  <a:gd name="T4" fmla="*/ 0 w 44"/>
                  <a:gd name="T5" fmla="*/ 1 h 9"/>
                  <a:gd name="T6" fmla="*/ 0 w 44"/>
                  <a:gd name="T7" fmla="*/ 3 h 9"/>
                  <a:gd name="T8" fmla="*/ 0 w 44"/>
                  <a:gd name="T9" fmla="*/ 4 h 9"/>
                  <a:gd name="T10" fmla="*/ 0 w 44"/>
                  <a:gd name="T11" fmla="*/ 6 h 9"/>
                  <a:gd name="T12" fmla="*/ 1 w 44"/>
                  <a:gd name="T13" fmla="*/ 7 h 9"/>
                  <a:gd name="T14" fmla="*/ 3 w 44"/>
                  <a:gd name="T15" fmla="*/ 9 h 9"/>
                  <a:gd name="T16" fmla="*/ 4 w 44"/>
                  <a:gd name="T17" fmla="*/ 9 h 9"/>
                  <a:gd name="T18" fmla="*/ 39 w 44"/>
                  <a:gd name="T19" fmla="*/ 9 h 9"/>
                  <a:gd name="T20" fmla="*/ 41 w 44"/>
                  <a:gd name="T21" fmla="*/ 7 h 9"/>
                  <a:gd name="T22" fmla="*/ 42 w 44"/>
                  <a:gd name="T23" fmla="*/ 6 h 9"/>
                  <a:gd name="T24" fmla="*/ 44 w 44"/>
                  <a:gd name="T25" fmla="*/ 4 h 9"/>
                  <a:gd name="T26" fmla="*/ 44 w 44"/>
                  <a:gd name="T27" fmla="*/ 3 h 9"/>
                  <a:gd name="T28" fmla="*/ 42 w 44"/>
                  <a:gd name="T29" fmla="*/ 1 h 9"/>
                  <a:gd name="T30" fmla="*/ 41 w 44"/>
                  <a:gd name="T31" fmla="*/ 0 h 9"/>
                  <a:gd name="T32" fmla="*/ 39 w 44"/>
                  <a:gd name="T33" fmla="*/ 0 h 9"/>
                  <a:gd name="T34" fmla="*/ 38 w 44"/>
                  <a:gd name="T35" fmla="*/ 0 h 9"/>
                  <a:gd name="T36" fmla="*/ 3 w 44"/>
                  <a:gd name="T3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9">
                    <a:moveTo>
                      <a:pt x="3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39" y="9"/>
                    </a:lnTo>
                    <a:lnTo>
                      <a:pt x="41" y="7"/>
                    </a:lnTo>
                    <a:lnTo>
                      <a:pt x="42" y="6"/>
                    </a:lnTo>
                    <a:lnTo>
                      <a:pt x="44" y="4"/>
                    </a:lnTo>
                    <a:lnTo>
                      <a:pt x="44" y="3"/>
                    </a:lnTo>
                    <a:lnTo>
                      <a:pt x="42" y="1"/>
                    </a:lnTo>
                    <a:lnTo>
                      <a:pt x="41" y="0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" name="Freeform 56"/>
              <p:cNvSpPr>
                <a:spLocks/>
              </p:cNvSpPr>
              <p:nvPr/>
            </p:nvSpPr>
            <p:spPr bwMode="auto">
              <a:xfrm>
                <a:off x="4835" y="1552"/>
                <a:ext cx="18" cy="9"/>
              </a:xfrm>
              <a:custGeom>
                <a:avLst/>
                <a:gdLst>
                  <a:gd name="T0" fmla="*/ 3 w 18"/>
                  <a:gd name="T1" fmla="*/ 0 h 9"/>
                  <a:gd name="T2" fmla="*/ 2 w 18"/>
                  <a:gd name="T3" fmla="*/ 0 h 9"/>
                  <a:gd name="T4" fmla="*/ 0 w 18"/>
                  <a:gd name="T5" fmla="*/ 1 h 9"/>
                  <a:gd name="T6" fmla="*/ 0 w 18"/>
                  <a:gd name="T7" fmla="*/ 3 h 9"/>
                  <a:gd name="T8" fmla="*/ 0 w 18"/>
                  <a:gd name="T9" fmla="*/ 4 h 9"/>
                  <a:gd name="T10" fmla="*/ 0 w 18"/>
                  <a:gd name="T11" fmla="*/ 6 h 9"/>
                  <a:gd name="T12" fmla="*/ 2 w 18"/>
                  <a:gd name="T13" fmla="*/ 7 h 9"/>
                  <a:gd name="T14" fmla="*/ 3 w 18"/>
                  <a:gd name="T15" fmla="*/ 9 h 9"/>
                  <a:gd name="T16" fmla="*/ 4 w 18"/>
                  <a:gd name="T17" fmla="*/ 9 h 9"/>
                  <a:gd name="T18" fmla="*/ 13 w 18"/>
                  <a:gd name="T19" fmla="*/ 9 h 9"/>
                  <a:gd name="T20" fmla="*/ 15 w 18"/>
                  <a:gd name="T21" fmla="*/ 7 h 9"/>
                  <a:gd name="T22" fmla="*/ 16 w 18"/>
                  <a:gd name="T23" fmla="*/ 6 h 9"/>
                  <a:gd name="T24" fmla="*/ 18 w 18"/>
                  <a:gd name="T25" fmla="*/ 4 h 9"/>
                  <a:gd name="T26" fmla="*/ 18 w 18"/>
                  <a:gd name="T27" fmla="*/ 3 h 9"/>
                  <a:gd name="T28" fmla="*/ 16 w 18"/>
                  <a:gd name="T29" fmla="*/ 1 h 9"/>
                  <a:gd name="T30" fmla="*/ 15 w 18"/>
                  <a:gd name="T31" fmla="*/ 0 h 9"/>
                  <a:gd name="T32" fmla="*/ 13 w 18"/>
                  <a:gd name="T33" fmla="*/ 0 h 9"/>
                  <a:gd name="T34" fmla="*/ 12 w 18"/>
                  <a:gd name="T35" fmla="*/ 0 h 9"/>
                  <a:gd name="T36" fmla="*/ 3 w 18"/>
                  <a:gd name="T3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9">
                    <a:moveTo>
                      <a:pt x="3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13" y="9"/>
                    </a:lnTo>
                    <a:lnTo>
                      <a:pt x="15" y="7"/>
                    </a:lnTo>
                    <a:lnTo>
                      <a:pt x="16" y="6"/>
                    </a:lnTo>
                    <a:lnTo>
                      <a:pt x="18" y="4"/>
                    </a:lnTo>
                    <a:lnTo>
                      <a:pt x="18" y="3"/>
                    </a:lnTo>
                    <a:lnTo>
                      <a:pt x="16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" name="Freeform 57"/>
              <p:cNvSpPr>
                <a:spLocks/>
              </p:cNvSpPr>
              <p:nvPr/>
            </p:nvSpPr>
            <p:spPr bwMode="auto">
              <a:xfrm>
                <a:off x="4870" y="1550"/>
                <a:ext cx="44" cy="9"/>
              </a:xfrm>
              <a:custGeom>
                <a:avLst/>
                <a:gdLst>
                  <a:gd name="T0" fmla="*/ 3 w 44"/>
                  <a:gd name="T1" fmla="*/ 0 h 9"/>
                  <a:gd name="T2" fmla="*/ 1 w 44"/>
                  <a:gd name="T3" fmla="*/ 2 h 9"/>
                  <a:gd name="T4" fmla="*/ 0 w 44"/>
                  <a:gd name="T5" fmla="*/ 3 h 9"/>
                  <a:gd name="T6" fmla="*/ 0 w 44"/>
                  <a:gd name="T7" fmla="*/ 5 h 9"/>
                  <a:gd name="T8" fmla="*/ 0 w 44"/>
                  <a:gd name="T9" fmla="*/ 6 h 9"/>
                  <a:gd name="T10" fmla="*/ 0 w 44"/>
                  <a:gd name="T11" fmla="*/ 8 h 9"/>
                  <a:gd name="T12" fmla="*/ 1 w 44"/>
                  <a:gd name="T13" fmla="*/ 9 h 9"/>
                  <a:gd name="T14" fmla="*/ 3 w 44"/>
                  <a:gd name="T15" fmla="*/ 9 h 9"/>
                  <a:gd name="T16" fmla="*/ 4 w 44"/>
                  <a:gd name="T17" fmla="*/ 9 h 9"/>
                  <a:gd name="T18" fmla="*/ 39 w 44"/>
                  <a:gd name="T19" fmla="*/ 9 h 9"/>
                  <a:gd name="T20" fmla="*/ 41 w 44"/>
                  <a:gd name="T21" fmla="*/ 9 h 9"/>
                  <a:gd name="T22" fmla="*/ 42 w 44"/>
                  <a:gd name="T23" fmla="*/ 8 h 9"/>
                  <a:gd name="T24" fmla="*/ 44 w 44"/>
                  <a:gd name="T25" fmla="*/ 6 h 9"/>
                  <a:gd name="T26" fmla="*/ 44 w 44"/>
                  <a:gd name="T27" fmla="*/ 5 h 9"/>
                  <a:gd name="T28" fmla="*/ 42 w 44"/>
                  <a:gd name="T29" fmla="*/ 3 h 9"/>
                  <a:gd name="T30" fmla="*/ 41 w 44"/>
                  <a:gd name="T31" fmla="*/ 2 h 9"/>
                  <a:gd name="T32" fmla="*/ 39 w 44"/>
                  <a:gd name="T33" fmla="*/ 0 h 9"/>
                  <a:gd name="T34" fmla="*/ 38 w 44"/>
                  <a:gd name="T35" fmla="*/ 0 h 9"/>
                  <a:gd name="T36" fmla="*/ 3 w 44"/>
                  <a:gd name="T3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9">
                    <a:moveTo>
                      <a:pt x="3" y="0"/>
                    </a:move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9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39" y="9"/>
                    </a:lnTo>
                    <a:lnTo>
                      <a:pt x="41" y="9"/>
                    </a:lnTo>
                    <a:lnTo>
                      <a:pt x="42" y="8"/>
                    </a:lnTo>
                    <a:lnTo>
                      <a:pt x="44" y="6"/>
                    </a:lnTo>
                    <a:lnTo>
                      <a:pt x="44" y="5"/>
                    </a:lnTo>
                    <a:lnTo>
                      <a:pt x="42" y="3"/>
                    </a:lnTo>
                    <a:lnTo>
                      <a:pt x="41" y="2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" name="Freeform 58"/>
              <p:cNvSpPr>
                <a:spLocks/>
              </p:cNvSpPr>
              <p:nvPr/>
            </p:nvSpPr>
            <p:spPr bwMode="auto">
              <a:xfrm>
                <a:off x="4931" y="1550"/>
                <a:ext cx="18" cy="9"/>
              </a:xfrm>
              <a:custGeom>
                <a:avLst/>
                <a:gdLst>
                  <a:gd name="T0" fmla="*/ 3 w 18"/>
                  <a:gd name="T1" fmla="*/ 0 h 9"/>
                  <a:gd name="T2" fmla="*/ 2 w 18"/>
                  <a:gd name="T3" fmla="*/ 2 h 9"/>
                  <a:gd name="T4" fmla="*/ 0 w 18"/>
                  <a:gd name="T5" fmla="*/ 3 h 9"/>
                  <a:gd name="T6" fmla="*/ 0 w 18"/>
                  <a:gd name="T7" fmla="*/ 5 h 9"/>
                  <a:gd name="T8" fmla="*/ 0 w 18"/>
                  <a:gd name="T9" fmla="*/ 6 h 9"/>
                  <a:gd name="T10" fmla="*/ 0 w 18"/>
                  <a:gd name="T11" fmla="*/ 8 h 9"/>
                  <a:gd name="T12" fmla="*/ 2 w 18"/>
                  <a:gd name="T13" fmla="*/ 9 h 9"/>
                  <a:gd name="T14" fmla="*/ 3 w 18"/>
                  <a:gd name="T15" fmla="*/ 9 h 9"/>
                  <a:gd name="T16" fmla="*/ 5 w 18"/>
                  <a:gd name="T17" fmla="*/ 9 h 9"/>
                  <a:gd name="T18" fmla="*/ 13 w 18"/>
                  <a:gd name="T19" fmla="*/ 9 h 9"/>
                  <a:gd name="T20" fmla="*/ 15 w 18"/>
                  <a:gd name="T21" fmla="*/ 9 h 9"/>
                  <a:gd name="T22" fmla="*/ 16 w 18"/>
                  <a:gd name="T23" fmla="*/ 8 h 9"/>
                  <a:gd name="T24" fmla="*/ 18 w 18"/>
                  <a:gd name="T25" fmla="*/ 6 h 9"/>
                  <a:gd name="T26" fmla="*/ 18 w 18"/>
                  <a:gd name="T27" fmla="*/ 5 h 9"/>
                  <a:gd name="T28" fmla="*/ 16 w 18"/>
                  <a:gd name="T29" fmla="*/ 3 h 9"/>
                  <a:gd name="T30" fmla="*/ 15 w 18"/>
                  <a:gd name="T31" fmla="*/ 2 h 9"/>
                  <a:gd name="T32" fmla="*/ 13 w 18"/>
                  <a:gd name="T33" fmla="*/ 0 h 9"/>
                  <a:gd name="T34" fmla="*/ 12 w 18"/>
                  <a:gd name="T35" fmla="*/ 0 h 9"/>
                  <a:gd name="T36" fmla="*/ 3 w 18"/>
                  <a:gd name="T3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9">
                    <a:moveTo>
                      <a:pt x="3" y="0"/>
                    </a:move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13" y="9"/>
                    </a:lnTo>
                    <a:lnTo>
                      <a:pt x="15" y="9"/>
                    </a:lnTo>
                    <a:lnTo>
                      <a:pt x="16" y="8"/>
                    </a:lnTo>
                    <a:lnTo>
                      <a:pt x="18" y="6"/>
                    </a:lnTo>
                    <a:lnTo>
                      <a:pt x="18" y="5"/>
                    </a:lnTo>
                    <a:lnTo>
                      <a:pt x="16" y="3"/>
                    </a:lnTo>
                    <a:lnTo>
                      <a:pt x="15" y="2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" name="Freeform 59"/>
              <p:cNvSpPr>
                <a:spLocks/>
              </p:cNvSpPr>
              <p:nvPr/>
            </p:nvSpPr>
            <p:spPr bwMode="auto">
              <a:xfrm>
                <a:off x="4966" y="1550"/>
                <a:ext cx="44" cy="9"/>
              </a:xfrm>
              <a:custGeom>
                <a:avLst/>
                <a:gdLst>
                  <a:gd name="T0" fmla="*/ 3 w 44"/>
                  <a:gd name="T1" fmla="*/ 0 h 9"/>
                  <a:gd name="T2" fmla="*/ 2 w 44"/>
                  <a:gd name="T3" fmla="*/ 2 h 9"/>
                  <a:gd name="T4" fmla="*/ 0 w 44"/>
                  <a:gd name="T5" fmla="*/ 3 h 9"/>
                  <a:gd name="T6" fmla="*/ 0 w 44"/>
                  <a:gd name="T7" fmla="*/ 5 h 9"/>
                  <a:gd name="T8" fmla="*/ 0 w 44"/>
                  <a:gd name="T9" fmla="*/ 6 h 9"/>
                  <a:gd name="T10" fmla="*/ 0 w 44"/>
                  <a:gd name="T11" fmla="*/ 8 h 9"/>
                  <a:gd name="T12" fmla="*/ 2 w 44"/>
                  <a:gd name="T13" fmla="*/ 9 h 9"/>
                  <a:gd name="T14" fmla="*/ 3 w 44"/>
                  <a:gd name="T15" fmla="*/ 9 h 9"/>
                  <a:gd name="T16" fmla="*/ 5 w 44"/>
                  <a:gd name="T17" fmla="*/ 9 h 9"/>
                  <a:gd name="T18" fmla="*/ 39 w 44"/>
                  <a:gd name="T19" fmla="*/ 9 h 9"/>
                  <a:gd name="T20" fmla="*/ 41 w 44"/>
                  <a:gd name="T21" fmla="*/ 9 h 9"/>
                  <a:gd name="T22" fmla="*/ 42 w 44"/>
                  <a:gd name="T23" fmla="*/ 8 h 9"/>
                  <a:gd name="T24" fmla="*/ 44 w 44"/>
                  <a:gd name="T25" fmla="*/ 6 h 9"/>
                  <a:gd name="T26" fmla="*/ 44 w 44"/>
                  <a:gd name="T27" fmla="*/ 5 h 9"/>
                  <a:gd name="T28" fmla="*/ 42 w 44"/>
                  <a:gd name="T29" fmla="*/ 3 h 9"/>
                  <a:gd name="T30" fmla="*/ 41 w 44"/>
                  <a:gd name="T31" fmla="*/ 2 h 9"/>
                  <a:gd name="T32" fmla="*/ 39 w 44"/>
                  <a:gd name="T33" fmla="*/ 0 h 9"/>
                  <a:gd name="T34" fmla="*/ 38 w 44"/>
                  <a:gd name="T35" fmla="*/ 0 h 9"/>
                  <a:gd name="T36" fmla="*/ 3 w 44"/>
                  <a:gd name="T3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9">
                    <a:moveTo>
                      <a:pt x="3" y="0"/>
                    </a:move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39" y="9"/>
                    </a:lnTo>
                    <a:lnTo>
                      <a:pt x="41" y="9"/>
                    </a:lnTo>
                    <a:lnTo>
                      <a:pt x="42" y="8"/>
                    </a:lnTo>
                    <a:lnTo>
                      <a:pt x="44" y="6"/>
                    </a:lnTo>
                    <a:lnTo>
                      <a:pt x="44" y="5"/>
                    </a:lnTo>
                    <a:lnTo>
                      <a:pt x="42" y="3"/>
                    </a:lnTo>
                    <a:lnTo>
                      <a:pt x="41" y="2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" name="Freeform 60"/>
              <p:cNvSpPr>
                <a:spLocks/>
              </p:cNvSpPr>
              <p:nvPr/>
            </p:nvSpPr>
            <p:spPr bwMode="auto">
              <a:xfrm>
                <a:off x="5027" y="1550"/>
                <a:ext cx="18" cy="9"/>
              </a:xfrm>
              <a:custGeom>
                <a:avLst/>
                <a:gdLst>
                  <a:gd name="T0" fmla="*/ 3 w 18"/>
                  <a:gd name="T1" fmla="*/ 0 h 9"/>
                  <a:gd name="T2" fmla="*/ 2 w 18"/>
                  <a:gd name="T3" fmla="*/ 2 h 9"/>
                  <a:gd name="T4" fmla="*/ 0 w 18"/>
                  <a:gd name="T5" fmla="*/ 3 h 9"/>
                  <a:gd name="T6" fmla="*/ 0 w 18"/>
                  <a:gd name="T7" fmla="*/ 5 h 9"/>
                  <a:gd name="T8" fmla="*/ 0 w 18"/>
                  <a:gd name="T9" fmla="*/ 6 h 9"/>
                  <a:gd name="T10" fmla="*/ 0 w 18"/>
                  <a:gd name="T11" fmla="*/ 8 h 9"/>
                  <a:gd name="T12" fmla="*/ 2 w 18"/>
                  <a:gd name="T13" fmla="*/ 9 h 9"/>
                  <a:gd name="T14" fmla="*/ 3 w 18"/>
                  <a:gd name="T15" fmla="*/ 9 h 9"/>
                  <a:gd name="T16" fmla="*/ 5 w 18"/>
                  <a:gd name="T17" fmla="*/ 9 h 9"/>
                  <a:gd name="T18" fmla="*/ 13 w 18"/>
                  <a:gd name="T19" fmla="*/ 9 h 9"/>
                  <a:gd name="T20" fmla="*/ 15 w 18"/>
                  <a:gd name="T21" fmla="*/ 9 h 9"/>
                  <a:gd name="T22" fmla="*/ 16 w 18"/>
                  <a:gd name="T23" fmla="*/ 8 h 9"/>
                  <a:gd name="T24" fmla="*/ 18 w 18"/>
                  <a:gd name="T25" fmla="*/ 6 h 9"/>
                  <a:gd name="T26" fmla="*/ 18 w 18"/>
                  <a:gd name="T27" fmla="*/ 5 h 9"/>
                  <a:gd name="T28" fmla="*/ 16 w 18"/>
                  <a:gd name="T29" fmla="*/ 3 h 9"/>
                  <a:gd name="T30" fmla="*/ 15 w 18"/>
                  <a:gd name="T31" fmla="*/ 2 h 9"/>
                  <a:gd name="T32" fmla="*/ 13 w 18"/>
                  <a:gd name="T33" fmla="*/ 0 h 9"/>
                  <a:gd name="T34" fmla="*/ 12 w 18"/>
                  <a:gd name="T35" fmla="*/ 0 h 9"/>
                  <a:gd name="T36" fmla="*/ 3 w 18"/>
                  <a:gd name="T3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9">
                    <a:moveTo>
                      <a:pt x="3" y="0"/>
                    </a:move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13" y="9"/>
                    </a:lnTo>
                    <a:lnTo>
                      <a:pt x="15" y="9"/>
                    </a:lnTo>
                    <a:lnTo>
                      <a:pt x="16" y="8"/>
                    </a:lnTo>
                    <a:lnTo>
                      <a:pt x="18" y="6"/>
                    </a:lnTo>
                    <a:lnTo>
                      <a:pt x="18" y="5"/>
                    </a:lnTo>
                    <a:lnTo>
                      <a:pt x="16" y="3"/>
                    </a:lnTo>
                    <a:lnTo>
                      <a:pt x="15" y="2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</p:grpSp>
      <p:sp>
        <p:nvSpPr>
          <p:cNvPr id="11" name="Rectangle 63"/>
          <p:cNvSpPr>
            <a:spLocks noChangeArrowheads="1"/>
          </p:cNvSpPr>
          <p:nvPr/>
        </p:nvSpPr>
        <p:spPr bwMode="auto">
          <a:xfrm>
            <a:off x="650876" y="4130676"/>
            <a:ext cx="1804988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64"/>
          <p:cNvSpPr>
            <a:spLocks noChangeArrowheads="1"/>
          </p:cNvSpPr>
          <p:nvPr/>
        </p:nvSpPr>
        <p:spPr bwMode="auto">
          <a:xfrm>
            <a:off x="381001" y="4221163"/>
            <a:ext cx="21445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Alternate</a:t>
            </a:r>
            <a:r>
              <a:rPr kumimoji="0" lang="fr-FR" sz="2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Stress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4" name="Rectangle 66"/>
          <p:cNvSpPr>
            <a:spLocks noChangeArrowheads="1"/>
          </p:cNvSpPr>
          <p:nvPr/>
        </p:nvSpPr>
        <p:spPr bwMode="auto">
          <a:xfrm>
            <a:off x="2730501" y="4130676"/>
            <a:ext cx="3146425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Rectangle 67"/>
          <p:cNvSpPr>
            <a:spLocks noChangeArrowheads="1"/>
          </p:cNvSpPr>
          <p:nvPr/>
        </p:nvSpPr>
        <p:spPr bwMode="auto">
          <a:xfrm>
            <a:off x="3231924" y="4221163"/>
            <a:ext cx="205105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Symetric</a:t>
            </a:r>
            <a:r>
              <a:rPr kumimoji="0" lang="fr-FR" sz="2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kumimoji="0" lang="fr-FR" sz="2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alternate</a:t>
            </a:r>
            <a:r>
              <a:rPr kumimoji="0" lang="fr-FR" sz="2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stress (R=-1)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8" name="Rectangle 70"/>
          <p:cNvSpPr>
            <a:spLocks noChangeArrowheads="1"/>
          </p:cNvSpPr>
          <p:nvPr/>
        </p:nvSpPr>
        <p:spPr bwMode="auto">
          <a:xfrm>
            <a:off x="5861051" y="4130676"/>
            <a:ext cx="2952750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1" name="Rectangle 73"/>
          <p:cNvSpPr>
            <a:spLocks noChangeArrowheads="1"/>
          </p:cNvSpPr>
          <p:nvPr/>
        </p:nvSpPr>
        <p:spPr bwMode="auto">
          <a:xfrm>
            <a:off x="6357487" y="4249649"/>
            <a:ext cx="187801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Tensile</a:t>
            </a:r>
            <a:r>
              <a:rPr kumimoji="0" lang="fr-FR" sz="2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kumimoji="0" lang="fr-FR" sz="2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alternate</a:t>
            </a:r>
            <a:r>
              <a:rPr kumimoji="0" lang="fr-FR" sz="2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stress (R&gt;0)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911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8473"/>
            <a:ext cx="8229600" cy="1143000"/>
          </a:xfrm>
        </p:spPr>
        <p:txBody>
          <a:bodyPr/>
          <a:lstStyle/>
          <a:p>
            <a:r>
              <a:rPr lang="fr-FR" dirty="0" err="1" smtClean="0"/>
              <a:t>Testing</a:t>
            </a:r>
            <a:r>
              <a:rPr lang="fr-FR" dirty="0" smtClean="0"/>
              <a:t> Machines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pic>
        <p:nvPicPr>
          <p:cNvPr id="6" name="Picture 3" descr="Dsc00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83" y="1057461"/>
            <a:ext cx="2752087" cy="355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08625" y="4924023"/>
            <a:ext cx="279744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lang="en-GB" sz="2000" b="0" dirty="0" smtClean="0">
                <a:solidFill>
                  <a:schemeClr val="tx1"/>
                </a:solidFill>
                <a:latin typeface="+mn-lt"/>
              </a:rPr>
              <a:t>Electro-mechanical </a:t>
            </a:r>
            <a:r>
              <a:rPr lang="en-GB" sz="2000" b="0" dirty="0">
                <a:solidFill>
                  <a:schemeClr val="tx1"/>
                </a:solidFill>
                <a:latin typeface="+mn-lt"/>
              </a:rPr>
              <a:t>: </a:t>
            </a:r>
            <a:r>
              <a:rPr lang="en-GB" sz="2000" b="0" dirty="0" smtClean="0">
                <a:solidFill>
                  <a:schemeClr val="tx1"/>
                </a:solidFill>
                <a:latin typeface="+mn-lt"/>
              </a:rPr>
              <a:t>low cycle fatigue  (</a:t>
            </a:r>
            <a:r>
              <a:rPr lang="en-GB" sz="2000" b="0" i="1" dirty="0" smtClean="0">
                <a:solidFill>
                  <a:schemeClr val="tx1"/>
                </a:solidFill>
                <a:latin typeface="+mn-lt"/>
                <a:sym typeface="Monotype Sorts" pitchFamily="2" charset="2"/>
              </a:rPr>
              <a:t>f</a:t>
            </a:r>
            <a:r>
              <a:rPr lang="en-GB" sz="2000" b="0" dirty="0" smtClean="0">
                <a:solidFill>
                  <a:schemeClr val="tx1"/>
                </a:solidFill>
                <a:latin typeface="+mn-lt"/>
                <a:sym typeface="Monotype Sorts" pitchFamily="2" charset="2"/>
              </a:rPr>
              <a:t> &lt; </a:t>
            </a:r>
            <a:r>
              <a:rPr lang="en-GB" sz="2000" b="0" dirty="0">
                <a:solidFill>
                  <a:schemeClr val="tx1"/>
                </a:solidFill>
                <a:latin typeface="+mn-lt"/>
                <a:sym typeface="Monotype Sorts" pitchFamily="2" charset="2"/>
              </a:rPr>
              <a:t>1 Hz)</a:t>
            </a:r>
            <a:endParaRPr lang="en-GB" sz="20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9" name="Picture 4" descr="Dsc00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287" y="1057461"/>
            <a:ext cx="2752087" cy="355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241434" y="4906600"/>
            <a:ext cx="282306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lang="en-GB" sz="2000" b="0" dirty="0" smtClean="0">
                <a:solidFill>
                  <a:schemeClr val="tx1"/>
                </a:solidFill>
                <a:latin typeface="+mn-lt"/>
              </a:rPr>
              <a:t>Servo-hydraulic </a:t>
            </a:r>
            <a:r>
              <a:rPr lang="en-GB" sz="2000" b="0" dirty="0">
                <a:solidFill>
                  <a:schemeClr val="tx1"/>
                </a:solidFill>
                <a:latin typeface="+mn-lt"/>
              </a:rPr>
              <a:t>: </a:t>
            </a:r>
            <a:r>
              <a:rPr lang="en-GB" sz="2000" b="0" dirty="0" smtClean="0">
                <a:solidFill>
                  <a:schemeClr val="tx1"/>
                </a:solidFill>
                <a:latin typeface="+mn-lt"/>
              </a:rPr>
              <a:t>high cycle fatigue, </a:t>
            </a:r>
            <a:r>
              <a:rPr lang="en-GB" sz="2000" b="0" dirty="0">
                <a:solidFill>
                  <a:schemeClr val="tx1"/>
                </a:solidFill>
                <a:latin typeface="+mn-lt"/>
              </a:rPr>
              <a:t>propagation</a:t>
            </a:r>
          </a:p>
          <a:p>
            <a:pPr algn="ctr"/>
            <a:r>
              <a:rPr lang="en-GB" sz="2000" b="0" dirty="0" smtClean="0">
                <a:solidFill>
                  <a:schemeClr val="tx1"/>
                </a:solidFill>
                <a:latin typeface="+mn-lt"/>
              </a:rPr>
              <a:t>(</a:t>
            </a:r>
            <a:r>
              <a:rPr lang="en-GB" sz="2000" b="0" i="1" dirty="0" smtClean="0">
                <a:solidFill>
                  <a:schemeClr val="tx1"/>
                </a:solidFill>
                <a:latin typeface="+mn-lt"/>
                <a:sym typeface="Monotype Sorts" pitchFamily="2" charset="2"/>
              </a:rPr>
              <a:t>f </a:t>
            </a:r>
            <a:r>
              <a:rPr lang="en-GB" sz="2000" b="0" dirty="0" smtClean="0">
                <a:solidFill>
                  <a:schemeClr val="tx1"/>
                </a:solidFill>
                <a:latin typeface="+mn-lt"/>
                <a:sym typeface="Monotype Sorts" pitchFamily="2" charset="2"/>
              </a:rPr>
              <a:t>&lt;50 </a:t>
            </a:r>
            <a:r>
              <a:rPr lang="en-GB" sz="2000" b="0" dirty="0">
                <a:solidFill>
                  <a:schemeClr val="tx1"/>
                </a:solidFill>
                <a:latin typeface="+mn-lt"/>
                <a:sym typeface="Monotype Sorts" pitchFamily="2" charset="2"/>
              </a:rPr>
              <a:t>Hz)</a:t>
            </a:r>
          </a:p>
        </p:txBody>
      </p:sp>
      <p:pic>
        <p:nvPicPr>
          <p:cNvPr id="12" name="Picture 5" descr="Vue générale vibro + four +éprouvette romp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591" y="1057461"/>
            <a:ext cx="2768934" cy="3577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6299862" y="4922285"/>
            <a:ext cx="250012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spcBef>
                <a:spcPts val="500"/>
              </a:spcBef>
              <a:spcAft>
                <a:spcPts val="500"/>
              </a:spcAft>
              <a:defRPr b="1">
                <a:solidFill>
                  <a:srgbClr val="000099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lang="en-GB" b="0" dirty="0">
                <a:solidFill>
                  <a:schemeClr val="tx1"/>
                </a:solidFill>
                <a:latin typeface="+mn-lt"/>
              </a:rPr>
              <a:t>R</a:t>
            </a:r>
            <a:r>
              <a:rPr lang="en-GB" b="0" dirty="0" smtClean="0">
                <a:solidFill>
                  <a:schemeClr val="tx1"/>
                </a:solidFill>
                <a:latin typeface="+mn-lt"/>
              </a:rPr>
              <a:t>esonant </a:t>
            </a:r>
            <a:r>
              <a:rPr lang="en-GB" b="0" dirty="0">
                <a:solidFill>
                  <a:schemeClr val="tx1"/>
                </a:solidFill>
                <a:latin typeface="+mn-lt"/>
              </a:rPr>
              <a:t>:</a:t>
            </a:r>
          </a:p>
          <a:p>
            <a:pPr algn="ctr"/>
            <a:r>
              <a:rPr lang="en-GB" b="0" dirty="0">
                <a:solidFill>
                  <a:schemeClr val="tx1"/>
                </a:solidFill>
                <a:latin typeface="+mn-lt"/>
              </a:rPr>
              <a:t>high cycle fatigue, propagation</a:t>
            </a:r>
          </a:p>
          <a:p>
            <a:pPr algn="ctr"/>
            <a:r>
              <a:rPr lang="en-GB" b="0" dirty="0" smtClean="0">
                <a:solidFill>
                  <a:schemeClr val="tx1"/>
                </a:solidFill>
                <a:latin typeface="+mn-lt"/>
              </a:rPr>
              <a:t>(</a:t>
            </a:r>
            <a:r>
              <a:rPr lang="en-GB" b="0" dirty="0">
                <a:solidFill>
                  <a:schemeClr val="tx1"/>
                </a:solidFill>
                <a:latin typeface="+mn-lt"/>
                <a:sym typeface="Monotype Sorts" pitchFamily="2" charset="2"/>
              </a:rPr>
              <a:t>1</a:t>
            </a:r>
            <a:r>
              <a:rPr lang="en-GB" b="0" dirty="0" smtClean="0">
                <a:solidFill>
                  <a:schemeClr val="tx1"/>
                </a:solidFill>
                <a:latin typeface="+mn-lt"/>
                <a:sym typeface="Monotype Sorts" pitchFamily="2" charset="2"/>
              </a:rPr>
              <a:t>00 </a:t>
            </a:r>
            <a:r>
              <a:rPr lang="en-GB" b="0" dirty="0">
                <a:solidFill>
                  <a:schemeClr val="tx1"/>
                </a:solidFill>
                <a:latin typeface="+mn-lt"/>
                <a:sym typeface="Monotype Sorts" pitchFamily="2" charset="2"/>
              </a:rPr>
              <a:t>Hz </a:t>
            </a:r>
            <a:r>
              <a:rPr lang="en-GB" b="0" dirty="0" smtClean="0">
                <a:solidFill>
                  <a:schemeClr val="tx1"/>
                </a:solidFill>
                <a:latin typeface="+mn-lt"/>
              </a:rPr>
              <a:t>&lt;</a:t>
            </a:r>
            <a:r>
              <a:rPr lang="en-GB" b="0" i="1" dirty="0" smtClean="0">
                <a:solidFill>
                  <a:schemeClr val="tx1"/>
                </a:solidFill>
                <a:latin typeface="+mn-lt"/>
                <a:sym typeface="Monotype Sorts" pitchFamily="2" charset="2"/>
              </a:rPr>
              <a:t>f </a:t>
            </a:r>
            <a:r>
              <a:rPr lang="en-GB" b="0" dirty="0" smtClean="0">
                <a:solidFill>
                  <a:schemeClr val="tx1"/>
                </a:solidFill>
                <a:latin typeface="+mn-lt"/>
                <a:sym typeface="Monotype Sorts" pitchFamily="2" charset="2"/>
              </a:rPr>
              <a:t>&lt;200 </a:t>
            </a:r>
            <a:r>
              <a:rPr lang="en-GB" b="0" dirty="0">
                <a:solidFill>
                  <a:schemeClr val="tx1"/>
                </a:solidFill>
                <a:latin typeface="+mn-lt"/>
                <a:sym typeface="Monotype Sorts" pitchFamily="2" charset="2"/>
              </a:rPr>
              <a:t>Hz)</a:t>
            </a:r>
          </a:p>
        </p:txBody>
      </p:sp>
    </p:spTree>
    <p:extLst>
      <p:ext uri="{BB962C8B-B14F-4D97-AF65-F5344CB8AC3E}">
        <p14:creationId xmlns:p14="http://schemas.microsoft.com/office/powerpoint/2010/main" val="42947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Methodology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Fixed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samples</a:t>
            </a:r>
            <a:r>
              <a:rPr lang="fr-FR" dirty="0"/>
              <a:t> (</a:t>
            </a:r>
            <a:r>
              <a:rPr lang="fr-FR" dirty="0" err="1"/>
              <a:t>geometry</a:t>
            </a:r>
            <a:r>
              <a:rPr lang="fr-FR" dirty="0"/>
              <a:t>, surface);</a:t>
            </a:r>
          </a:p>
          <a:p>
            <a:endParaRPr lang="fr-FR" b="1" dirty="0"/>
          </a:p>
          <a:p>
            <a:r>
              <a:rPr lang="en-US" dirty="0"/>
              <a:t>Stress amplitude levels fixed prior to testing </a:t>
            </a:r>
            <a:r>
              <a:rPr lang="en-US" dirty="0"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⇒</a:t>
            </a:r>
            <a:r>
              <a:rPr lang="en-US" dirty="0"/>
              <a:t> number of test pieces tested per stress level;</a:t>
            </a:r>
          </a:p>
          <a:p>
            <a:endParaRPr lang="en-US" dirty="0"/>
          </a:p>
          <a:p>
            <a:r>
              <a:rPr lang="en-US" dirty="0"/>
              <a:t>For a given stress level, the distribution of lifetimes (number of cycles to failure) is determined.</a:t>
            </a:r>
            <a:endParaRPr lang="fr-FR" b="1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446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Isoprobability</a:t>
            </a:r>
            <a:r>
              <a:rPr lang="fr-FR" dirty="0"/>
              <a:t> </a:t>
            </a:r>
            <a:r>
              <a:rPr lang="fr-FR" dirty="0" err="1"/>
              <a:t>curves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520700" y="1233488"/>
            <a:ext cx="7981950" cy="524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1198563" y="5737225"/>
            <a:ext cx="6997700" cy="206375"/>
            <a:chOff x="755" y="3614"/>
            <a:chExt cx="4408" cy="130"/>
          </a:xfrm>
        </p:grpSpPr>
        <p:sp>
          <p:nvSpPr>
            <p:cNvPr id="71" name="Rectangle 5"/>
            <p:cNvSpPr>
              <a:spLocks noChangeArrowheads="1"/>
            </p:cNvSpPr>
            <p:nvPr/>
          </p:nvSpPr>
          <p:spPr bwMode="auto">
            <a:xfrm>
              <a:off x="755" y="3666"/>
              <a:ext cx="4282" cy="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Freeform 6"/>
            <p:cNvSpPr>
              <a:spLocks/>
            </p:cNvSpPr>
            <p:nvPr/>
          </p:nvSpPr>
          <p:spPr bwMode="auto">
            <a:xfrm>
              <a:off x="5035" y="3614"/>
              <a:ext cx="128" cy="130"/>
            </a:xfrm>
            <a:custGeom>
              <a:avLst/>
              <a:gdLst>
                <a:gd name="T0" fmla="*/ 0 w 128"/>
                <a:gd name="T1" fmla="*/ 130 h 130"/>
                <a:gd name="T2" fmla="*/ 128 w 128"/>
                <a:gd name="T3" fmla="*/ 65 h 130"/>
                <a:gd name="T4" fmla="*/ 0 w 128"/>
                <a:gd name="T5" fmla="*/ 0 h 130"/>
                <a:gd name="T6" fmla="*/ 0 w 128"/>
                <a:gd name="T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30">
                  <a:moveTo>
                    <a:pt x="0" y="130"/>
                  </a:moveTo>
                  <a:lnTo>
                    <a:pt x="128" y="65"/>
                  </a:lnTo>
                  <a:lnTo>
                    <a:pt x="0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9" name="Group 10"/>
          <p:cNvGrpSpPr>
            <a:grpSpLocks/>
          </p:cNvGrpSpPr>
          <p:nvPr/>
        </p:nvGrpSpPr>
        <p:grpSpPr bwMode="auto">
          <a:xfrm>
            <a:off x="1096963" y="1257300"/>
            <a:ext cx="206375" cy="4583112"/>
            <a:chOff x="691" y="792"/>
            <a:chExt cx="130" cy="2887"/>
          </a:xfrm>
        </p:grpSpPr>
        <p:sp>
          <p:nvSpPr>
            <p:cNvPr id="69" name="Rectangle 8"/>
            <p:cNvSpPr>
              <a:spLocks noChangeArrowheads="1"/>
            </p:cNvSpPr>
            <p:nvPr/>
          </p:nvSpPr>
          <p:spPr bwMode="auto">
            <a:xfrm>
              <a:off x="743" y="918"/>
              <a:ext cx="25" cy="276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0" name="Freeform 9"/>
            <p:cNvSpPr>
              <a:spLocks/>
            </p:cNvSpPr>
            <p:nvPr/>
          </p:nvSpPr>
          <p:spPr bwMode="auto">
            <a:xfrm>
              <a:off x="691" y="792"/>
              <a:ext cx="130" cy="129"/>
            </a:xfrm>
            <a:custGeom>
              <a:avLst/>
              <a:gdLst>
                <a:gd name="T0" fmla="*/ 130 w 130"/>
                <a:gd name="T1" fmla="*/ 129 h 129"/>
                <a:gd name="T2" fmla="*/ 64 w 130"/>
                <a:gd name="T3" fmla="*/ 0 h 129"/>
                <a:gd name="T4" fmla="*/ 0 w 130"/>
                <a:gd name="T5" fmla="*/ 129 h 129"/>
                <a:gd name="T6" fmla="*/ 130 w 130"/>
                <a:gd name="T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29">
                  <a:moveTo>
                    <a:pt x="130" y="129"/>
                  </a:moveTo>
                  <a:lnTo>
                    <a:pt x="64" y="0"/>
                  </a:lnTo>
                  <a:lnTo>
                    <a:pt x="0" y="129"/>
                  </a:lnTo>
                  <a:lnTo>
                    <a:pt x="130" y="1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0" name="Freeform 11"/>
          <p:cNvSpPr>
            <a:spLocks/>
          </p:cNvSpPr>
          <p:nvPr/>
        </p:nvSpPr>
        <p:spPr bwMode="auto">
          <a:xfrm>
            <a:off x="1874838" y="1460500"/>
            <a:ext cx="6323013" cy="3173412"/>
          </a:xfrm>
          <a:custGeom>
            <a:avLst/>
            <a:gdLst>
              <a:gd name="T0" fmla="*/ 116 w 3983"/>
              <a:gd name="T1" fmla="*/ 179 h 1999"/>
              <a:gd name="T2" fmla="*/ 343 w 3983"/>
              <a:gd name="T3" fmla="*/ 492 h 1999"/>
              <a:gd name="T4" fmla="*/ 499 w 3983"/>
              <a:gd name="T5" fmla="*/ 710 h 1999"/>
              <a:gd name="T6" fmla="*/ 641 w 3983"/>
              <a:gd name="T7" fmla="*/ 904 h 1999"/>
              <a:gd name="T8" fmla="*/ 763 w 3983"/>
              <a:gd name="T9" fmla="*/ 1068 h 1999"/>
              <a:gd name="T10" fmla="*/ 856 w 3983"/>
              <a:gd name="T11" fmla="*/ 1194 h 1999"/>
              <a:gd name="T12" fmla="*/ 921 w 3983"/>
              <a:gd name="T13" fmla="*/ 1278 h 1999"/>
              <a:gd name="T14" fmla="*/ 965 w 3983"/>
              <a:gd name="T15" fmla="*/ 1334 h 1999"/>
              <a:gd name="T16" fmla="*/ 1013 w 3983"/>
              <a:gd name="T17" fmla="*/ 1385 h 1999"/>
              <a:gd name="T18" fmla="*/ 1070 w 3983"/>
              <a:gd name="T19" fmla="*/ 1439 h 1999"/>
              <a:gd name="T20" fmla="*/ 1161 w 3983"/>
              <a:gd name="T21" fmla="*/ 1514 h 1999"/>
              <a:gd name="T22" fmla="*/ 1227 w 3983"/>
              <a:gd name="T23" fmla="*/ 1556 h 1999"/>
              <a:gd name="T24" fmla="*/ 1282 w 3983"/>
              <a:gd name="T25" fmla="*/ 1583 h 1999"/>
              <a:gd name="T26" fmla="*/ 1355 w 3983"/>
              <a:gd name="T27" fmla="*/ 1613 h 1999"/>
              <a:gd name="T28" fmla="*/ 1541 w 3983"/>
              <a:gd name="T29" fmla="*/ 1678 h 1999"/>
              <a:gd name="T30" fmla="*/ 1773 w 3983"/>
              <a:gd name="T31" fmla="*/ 1742 h 1999"/>
              <a:gd name="T32" fmla="*/ 1953 w 3983"/>
              <a:gd name="T33" fmla="*/ 1781 h 1999"/>
              <a:gd name="T34" fmla="*/ 2254 w 3983"/>
              <a:gd name="T35" fmla="*/ 1830 h 1999"/>
              <a:gd name="T36" fmla="*/ 2595 w 3983"/>
              <a:gd name="T37" fmla="*/ 1872 h 1999"/>
              <a:gd name="T38" fmla="*/ 2907 w 3983"/>
              <a:gd name="T39" fmla="*/ 1906 h 1999"/>
              <a:gd name="T40" fmla="*/ 3246 w 3983"/>
              <a:gd name="T41" fmla="*/ 1938 h 1999"/>
              <a:gd name="T42" fmla="*/ 3682 w 3983"/>
              <a:gd name="T43" fmla="*/ 1976 h 1999"/>
              <a:gd name="T44" fmla="*/ 3983 w 3983"/>
              <a:gd name="T45" fmla="*/ 1974 h 1999"/>
              <a:gd name="T46" fmla="*/ 3535 w 3983"/>
              <a:gd name="T47" fmla="*/ 1938 h 1999"/>
              <a:gd name="T48" fmla="*/ 3106 w 3983"/>
              <a:gd name="T49" fmla="*/ 1900 h 1999"/>
              <a:gd name="T50" fmla="*/ 2844 w 3983"/>
              <a:gd name="T51" fmla="*/ 1873 h 1999"/>
              <a:gd name="T52" fmla="*/ 2478 w 3983"/>
              <a:gd name="T53" fmla="*/ 1833 h 1999"/>
              <a:gd name="T54" fmla="*/ 2150 w 3983"/>
              <a:gd name="T55" fmla="*/ 1790 h 1999"/>
              <a:gd name="T56" fmla="*/ 1863 w 3983"/>
              <a:gd name="T57" fmla="*/ 1738 h 1999"/>
              <a:gd name="T58" fmla="*/ 1782 w 3983"/>
              <a:gd name="T59" fmla="*/ 1718 h 1999"/>
              <a:gd name="T60" fmla="*/ 1551 w 3983"/>
              <a:gd name="T61" fmla="*/ 1654 h 1999"/>
              <a:gd name="T62" fmla="*/ 1365 w 3983"/>
              <a:gd name="T63" fmla="*/ 1590 h 1999"/>
              <a:gd name="T64" fmla="*/ 1292 w 3983"/>
              <a:gd name="T65" fmla="*/ 1559 h 1999"/>
              <a:gd name="T66" fmla="*/ 1236 w 3983"/>
              <a:gd name="T67" fmla="*/ 1532 h 1999"/>
              <a:gd name="T68" fmla="*/ 1208 w 3983"/>
              <a:gd name="T69" fmla="*/ 1515 h 1999"/>
              <a:gd name="T70" fmla="*/ 1120 w 3983"/>
              <a:gd name="T71" fmla="*/ 1448 h 1999"/>
              <a:gd name="T72" fmla="*/ 1056 w 3983"/>
              <a:gd name="T73" fmla="*/ 1392 h 1999"/>
              <a:gd name="T74" fmla="*/ 996 w 3983"/>
              <a:gd name="T75" fmla="*/ 1331 h 1999"/>
              <a:gd name="T76" fmla="*/ 956 w 3983"/>
              <a:gd name="T77" fmla="*/ 1281 h 1999"/>
              <a:gd name="T78" fmla="*/ 898 w 3983"/>
              <a:gd name="T79" fmla="*/ 1208 h 1999"/>
              <a:gd name="T80" fmla="*/ 816 w 3983"/>
              <a:gd name="T81" fmla="*/ 1099 h 1999"/>
              <a:gd name="T82" fmla="*/ 703 w 3983"/>
              <a:gd name="T83" fmla="*/ 945 h 1999"/>
              <a:gd name="T84" fmla="*/ 567 w 3983"/>
              <a:gd name="T85" fmla="*/ 760 h 1999"/>
              <a:gd name="T86" fmla="*/ 414 w 3983"/>
              <a:gd name="T87" fmla="*/ 549 h 1999"/>
              <a:gd name="T88" fmla="*/ 249 w 3983"/>
              <a:gd name="T89" fmla="*/ 320 h 1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983" h="1999">
                <a:moveTo>
                  <a:pt x="20" y="0"/>
                </a:moveTo>
                <a:lnTo>
                  <a:pt x="0" y="14"/>
                </a:lnTo>
                <a:lnTo>
                  <a:pt x="116" y="179"/>
                </a:lnTo>
                <a:lnTo>
                  <a:pt x="231" y="338"/>
                </a:lnTo>
                <a:lnTo>
                  <a:pt x="287" y="416"/>
                </a:lnTo>
                <a:lnTo>
                  <a:pt x="343" y="492"/>
                </a:lnTo>
                <a:lnTo>
                  <a:pt x="396" y="567"/>
                </a:lnTo>
                <a:lnTo>
                  <a:pt x="449" y="640"/>
                </a:lnTo>
                <a:lnTo>
                  <a:pt x="499" y="710"/>
                </a:lnTo>
                <a:lnTo>
                  <a:pt x="549" y="779"/>
                </a:lnTo>
                <a:lnTo>
                  <a:pt x="597" y="843"/>
                </a:lnTo>
                <a:lnTo>
                  <a:pt x="641" y="904"/>
                </a:lnTo>
                <a:lnTo>
                  <a:pt x="685" y="963"/>
                </a:lnTo>
                <a:lnTo>
                  <a:pt x="725" y="1018"/>
                </a:lnTo>
                <a:lnTo>
                  <a:pt x="763" y="1068"/>
                </a:lnTo>
                <a:lnTo>
                  <a:pt x="796" y="1114"/>
                </a:lnTo>
                <a:lnTo>
                  <a:pt x="829" y="1156"/>
                </a:lnTo>
                <a:lnTo>
                  <a:pt x="856" y="1194"/>
                </a:lnTo>
                <a:lnTo>
                  <a:pt x="880" y="1226"/>
                </a:lnTo>
                <a:lnTo>
                  <a:pt x="901" y="1254"/>
                </a:lnTo>
                <a:lnTo>
                  <a:pt x="921" y="1278"/>
                </a:lnTo>
                <a:lnTo>
                  <a:pt x="937" y="1299"/>
                </a:lnTo>
                <a:lnTo>
                  <a:pt x="951" y="1318"/>
                </a:lnTo>
                <a:lnTo>
                  <a:pt x="965" y="1334"/>
                </a:lnTo>
                <a:lnTo>
                  <a:pt x="978" y="1349"/>
                </a:lnTo>
                <a:lnTo>
                  <a:pt x="989" y="1362"/>
                </a:lnTo>
                <a:lnTo>
                  <a:pt x="1013" y="1385"/>
                </a:lnTo>
                <a:lnTo>
                  <a:pt x="1038" y="1411"/>
                </a:lnTo>
                <a:lnTo>
                  <a:pt x="1053" y="1423"/>
                </a:lnTo>
                <a:lnTo>
                  <a:pt x="1070" y="1439"/>
                </a:lnTo>
                <a:lnTo>
                  <a:pt x="1102" y="1467"/>
                </a:lnTo>
                <a:lnTo>
                  <a:pt x="1132" y="1492"/>
                </a:lnTo>
                <a:lnTo>
                  <a:pt x="1161" y="1514"/>
                </a:lnTo>
                <a:lnTo>
                  <a:pt x="1190" y="1534"/>
                </a:lnTo>
                <a:lnTo>
                  <a:pt x="1194" y="1536"/>
                </a:lnTo>
                <a:lnTo>
                  <a:pt x="1227" y="1556"/>
                </a:lnTo>
                <a:lnTo>
                  <a:pt x="1243" y="1564"/>
                </a:lnTo>
                <a:lnTo>
                  <a:pt x="1263" y="1574"/>
                </a:lnTo>
                <a:lnTo>
                  <a:pt x="1282" y="1583"/>
                </a:lnTo>
                <a:lnTo>
                  <a:pt x="1305" y="1592"/>
                </a:lnTo>
                <a:lnTo>
                  <a:pt x="1329" y="1602"/>
                </a:lnTo>
                <a:lnTo>
                  <a:pt x="1355" y="1613"/>
                </a:lnTo>
                <a:lnTo>
                  <a:pt x="1411" y="1634"/>
                </a:lnTo>
                <a:lnTo>
                  <a:pt x="1474" y="1655"/>
                </a:lnTo>
                <a:lnTo>
                  <a:pt x="1541" y="1678"/>
                </a:lnTo>
                <a:lnTo>
                  <a:pt x="1613" y="1700"/>
                </a:lnTo>
                <a:lnTo>
                  <a:pt x="1690" y="1721"/>
                </a:lnTo>
                <a:lnTo>
                  <a:pt x="1773" y="1742"/>
                </a:lnTo>
                <a:lnTo>
                  <a:pt x="1859" y="1762"/>
                </a:lnTo>
                <a:lnTo>
                  <a:pt x="1863" y="1763"/>
                </a:lnTo>
                <a:lnTo>
                  <a:pt x="1953" y="1781"/>
                </a:lnTo>
                <a:lnTo>
                  <a:pt x="2049" y="1798"/>
                </a:lnTo>
                <a:lnTo>
                  <a:pt x="2150" y="1815"/>
                </a:lnTo>
                <a:lnTo>
                  <a:pt x="2254" y="1830"/>
                </a:lnTo>
                <a:lnTo>
                  <a:pt x="2365" y="1844"/>
                </a:lnTo>
                <a:lnTo>
                  <a:pt x="2478" y="1858"/>
                </a:lnTo>
                <a:lnTo>
                  <a:pt x="2595" y="1872"/>
                </a:lnTo>
                <a:lnTo>
                  <a:pt x="2717" y="1885"/>
                </a:lnTo>
                <a:lnTo>
                  <a:pt x="2841" y="1899"/>
                </a:lnTo>
                <a:lnTo>
                  <a:pt x="2907" y="1906"/>
                </a:lnTo>
                <a:lnTo>
                  <a:pt x="2972" y="1913"/>
                </a:lnTo>
                <a:lnTo>
                  <a:pt x="3106" y="1925"/>
                </a:lnTo>
                <a:lnTo>
                  <a:pt x="3246" y="1938"/>
                </a:lnTo>
                <a:lnTo>
                  <a:pt x="3389" y="1950"/>
                </a:lnTo>
                <a:lnTo>
                  <a:pt x="3535" y="1963"/>
                </a:lnTo>
                <a:lnTo>
                  <a:pt x="3682" y="1976"/>
                </a:lnTo>
                <a:lnTo>
                  <a:pt x="3831" y="1987"/>
                </a:lnTo>
                <a:lnTo>
                  <a:pt x="3982" y="1999"/>
                </a:lnTo>
                <a:lnTo>
                  <a:pt x="3983" y="1974"/>
                </a:lnTo>
                <a:lnTo>
                  <a:pt x="3831" y="1962"/>
                </a:lnTo>
                <a:lnTo>
                  <a:pt x="3682" y="1950"/>
                </a:lnTo>
                <a:lnTo>
                  <a:pt x="3535" y="1938"/>
                </a:lnTo>
                <a:lnTo>
                  <a:pt x="3389" y="1925"/>
                </a:lnTo>
                <a:lnTo>
                  <a:pt x="3246" y="1913"/>
                </a:lnTo>
                <a:lnTo>
                  <a:pt x="3106" y="1900"/>
                </a:lnTo>
                <a:lnTo>
                  <a:pt x="2972" y="1887"/>
                </a:lnTo>
                <a:lnTo>
                  <a:pt x="2907" y="1880"/>
                </a:lnTo>
                <a:lnTo>
                  <a:pt x="2844" y="1873"/>
                </a:lnTo>
                <a:lnTo>
                  <a:pt x="2717" y="1859"/>
                </a:lnTo>
                <a:lnTo>
                  <a:pt x="2595" y="1847"/>
                </a:lnTo>
                <a:lnTo>
                  <a:pt x="2478" y="1833"/>
                </a:lnTo>
                <a:lnTo>
                  <a:pt x="2365" y="1819"/>
                </a:lnTo>
                <a:lnTo>
                  <a:pt x="2254" y="1805"/>
                </a:lnTo>
                <a:lnTo>
                  <a:pt x="2150" y="1790"/>
                </a:lnTo>
                <a:lnTo>
                  <a:pt x="2049" y="1773"/>
                </a:lnTo>
                <a:lnTo>
                  <a:pt x="1957" y="1757"/>
                </a:lnTo>
                <a:lnTo>
                  <a:pt x="1863" y="1738"/>
                </a:lnTo>
                <a:lnTo>
                  <a:pt x="1863" y="1750"/>
                </a:lnTo>
                <a:lnTo>
                  <a:pt x="1869" y="1738"/>
                </a:lnTo>
                <a:lnTo>
                  <a:pt x="1782" y="1718"/>
                </a:lnTo>
                <a:lnTo>
                  <a:pt x="1700" y="1697"/>
                </a:lnTo>
                <a:lnTo>
                  <a:pt x="1623" y="1676"/>
                </a:lnTo>
                <a:lnTo>
                  <a:pt x="1551" y="1654"/>
                </a:lnTo>
                <a:lnTo>
                  <a:pt x="1484" y="1632"/>
                </a:lnTo>
                <a:lnTo>
                  <a:pt x="1421" y="1611"/>
                </a:lnTo>
                <a:lnTo>
                  <a:pt x="1365" y="1590"/>
                </a:lnTo>
                <a:lnTo>
                  <a:pt x="1338" y="1578"/>
                </a:lnTo>
                <a:lnTo>
                  <a:pt x="1315" y="1569"/>
                </a:lnTo>
                <a:lnTo>
                  <a:pt x="1292" y="1559"/>
                </a:lnTo>
                <a:lnTo>
                  <a:pt x="1273" y="1550"/>
                </a:lnTo>
                <a:lnTo>
                  <a:pt x="1253" y="1541"/>
                </a:lnTo>
                <a:lnTo>
                  <a:pt x="1236" y="1532"/>
                </a:lnTo>
                <a:lnTo>
                  <a:pt x="1204" y="1513"/>
                </a:lnTo>
                <a:lnTo>
                  <a:pt x="1199" y="1525"/>
                </a:lnTo>
                <a:lnTo>
                  <a:pt x="1208" y="1515"/>
                </a:lnTo>
                <a:lnTo>
                  <a:pt x="1179" y="1496"/>
                </a:lnTo>
                <a:lnTo>
                  <a:pt x="1150" y="1474"/>
                </a:lnTo>
                <a:lnTo>
                  <a:pt x="1120" y="1448"/>
                </a:lnTo>
                <a:lnTo>
                  <a:pt x="1087" y="1420"/>
                </a:lnTo>
                <a:lnTo>
                  <a:pt x="1072" y="1405"/>
                </a:lnTo>
                <a:lnTo>
                  <a:pt x="1056" y="1392"/>
                </a:lnTo>
                <a:lnTo>
                  <a:pt x="1031" y="1367"/>
                </a:lnTo>
                <a:lnTo>
                  <a:pt x="1007" y="1343"/>
                </a:lnTo>
                <a:lnTo>
                  <a:pt x="996" y="1331"/>
                </a:lnTo>
                <a:lnTo>
                  <a:pt x="984" y="1316"/>
                </a:lnTo>
                <a:lnTo>
                  <a:pt x="970" y="1300"/>
                </a:lnTo>
                <a:lnTo>
                  <a:pt x="956" y="1281"/>
                </a:lnTo>
                <a:lnTo>
                  <a:pt x="939" y="1260"/>
                </a:lnTo>
                <a:lnTo>
                  <a:pt x="919" y="1236"/>
                </a:lnTo>
                <a:lnTo>
                  <a:pt x="898" y="1208"/>
                </a:lnTo>
                <a:lnTo>
                  <a:pt x="875" y="1176"/>
                </a:lnTo>
                <a:lnTo>
                  <a:pt x="847" y="1138"/>
                </a:lnTo>
                <a:lnTo>
                  <a:pt x="816" y="1099"/>
                </a:lnTo>
                <a:lnTo>
                  <a:pt x="781" y="1050"/>
                </a:lnTo>
                <a:lnTo>
                  <a:pt x="743" y="999"/>
                </a:lnTo>
                <a:lnTo>
                  <a:pt x="703" y="945"/>
                </a:lnTo>
                <a:lnTo>
                  <a:pt x="660" y="886"/>
                </a:lnTo>
                <a:lnTo>
                  <a:pt x="615" y="825"/>
                </a:lnTo>
                <a:lnTo>
                  <a:pt x="567" y="760"/>
                </a:lnTo>
                <a:lnTo>
                  <a:pt x="517" y="692"/>
                </a:lnTo>
                <a:lnTo>
                  <a:pt x="467" y="622"/>
                </a:lnTo>
                <a:lnTo>
                  <a:pt x="414" y="549"/>
                </a:lnTo>
                <a:lnTo>
                  <a:pt x="361" y="474"/>
                </a:lnTo>
                <a:lnTo>
                  <a:pt x="305" y="398"/>
                </a:lnTo>
                <a:lnTo>
                  <a:pt x="249" y="320"/>
                </a:lnTo>
                <a:lnTo>
                  <a:pt x="134" y="160"/>
                </a:lnTo>
                <a:lnTo>
                  <a:pt x="2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1989138" y="2870200"/>
            <a:ext cx="134938" cy="134937"/>
          </a:xfrm>
          <a:prstGeom prst="ellipse">
            <a:avLst/>
          </a:prstGeom>
          <a:noFill/>
          <a:ln w="2698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Oval 13"/>
          <p:cNvSpPr>
            <a:spLocks noChangeArrowheads="1"/>
          </p:cNvSpPr>
          <p:nvPr/>
        </p:nvSpPr>
        <p:spPr bwMode="auto">
          <a:xfrm>
            <a:off x="2232025" y="2870200"/>
            <a:ext cx="134938" cy="134937"/>
          </a:xfrm>
          <a:prstGeom prst="ellipse">
            <a:avLst/>
          </a:prstGeom>
          <a:noFill/>
          <a:ln w="2698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Oval 14"/>
          <p:cNvSpPr>
            <a:spLocks noChangeArrowheads="1"/>
          </p:cNvSpPr>
          <p:nvPr/>
        </p:nvSpPr>
        <p:spPr bwMode="auto">
          <a:xfrm>
            <a:off x="2320925" y="2870200"/>
            <a:ext cx="134938" cy="134937"/>
          </a:xfrm>
          <a:prstGeom prst="ellipse">
            <a:avLst/>
          </a:prstGeom>
          <a:noFill/>
          <a:ln w="2698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Oval 15"/>
          <p:cNvSpPr>
            <a:spLocks noChangeArrowheads="1"/>
          </p:cNvSpPr>
          <p:nvPr/>
        </p:nvSpPr>
        <p:spPr bwMode="auto">
          <a:xfrm>
            <a:off x="2397125" y="2870200"/>
            <a:ext cx="134938" cy="134937"/>
          </a:xfrm>
          <a:prstGeom prst="ellipse">
            <a:avLst/>
          </a:prstGeom>
          <a:noFill/>
          <a:ln w="2698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Oval 16"/>
          <p:cNvSpPr>
            <a:spLocks noChangeArrowheads="1"/>
          </p:cNvSpPr>
          <p:nvPr/>
        </p:nvSpPr>
        <p:spPr bwMode="auto">
          <a:xfrm>
            <a:off x="2635250" y="2870200"/>
            <a:ext cx="136525" cy="134937"/>
          </a:xfrm>
          <a:prstGeom prst="ellipse">
            <a:avLst/>
          </a:prstGeom>
          <a:noFill/>
          <a:ln w="2698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Oval 17"/>
          <p:cNvSpPr>
            <a:spLocks noChangeArrowheads="1"/>
          </p:cNvSpPr>
          <p:nvPr/>
        </p:nvSpPr>
        <p:spPr bwMode="auto">
          <a:xfrm>
            <a:off x="2728913" y="2870200"/>
            <a:ext cx="134938" cy="134937"/>
          </a:xfrm>
          <a:prstGeom prst="ellipse">
            <a:avLst/>
          </a:prstGeom>
          <a:noFill/>
          <a:ln w="2698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Oval 18"/>
          <p:cNvSpPr>
            <a:spLocks noChangeArrowheads="1"/>
          </p:cNvSpPr>
          <p:nvPr/>
        </p:nvSpPr>
        <p:spPr bwMode="auto">
          <a:xfrm>
            <a:off x="2822575" y="2870200"/>
            <a:ext cx="134938" cy="134937"/>
          </a:xfrm>
          <a:prstGeom prst="ellipse">
            <a:avLst/>
          </a:prstGeom>
          <a:noFill/>
          <a:ln w="2698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Oval 19"/>
          <p:cNvSpPr>
            <a:spLocks noChangeArrowheads="1"/>
          </p:cNvSpPr>
          <p:nvPr/>
        </p:nvSpPr>
        <p:spPr bwMode="auto">
          <a:xfrm>
            <a:off x="2852738" y="2870200"/>
            <a:ext cx="134938" cy="134937"/>
          </a:xfrm>
          <a:prstGeom prst="ellipse">
            <a:avLst/>
          </a:prstGeom>
          <a:noFill/>
          <a:ln w="2698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Oval 20"/>
          <p:cNvSpPr>
            <a:spLocks noChangeArrowheads="1"/>
          </p:cNvSpPr>
          <p:nvPr/>
        </p:nvSpPr>
        <p:spPr bwMode="auto">
          <a:xfrm>
            <a:off x="2946400" y="2870200"/>
            <a:ext cx="134938" cy="134937"/>
          </a:xfrm>
          <a:prstGeom prst="ellipse">
            <a:avLst/>
          </a:prstGeom>
          <a:noFill/>
          <a:ln w="2698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21"/>
          <p:cNvSpPr>
            <a:spLocks noChangeArrowheads="1"/>
          </p:cNvSpPr>
          <p:nvPr/>
        </p:nvSpPr>
        <p:spPr bwMode="auto">
          <a:xfrm>
            <a:off x="3186113" y="2870200"/>
            <a:ext cx="134938" cy="134937"/>
          </a:xfrm>
          <a:prstGeom prst="ellipse">
            <a:avLst/>
          </a:prstGeom>
          <a:noFill/>
          <a:ln w="2698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1" name="Oval 22"/>
          <p:cNvSpPr>
            <a:spLocks noChangeArrowheads="1"/>
          </p:cNvSpPr>
          <p:nvPr/>
        </p:nvSpPr>
        <p:spPr bwMode="auto">
          <a:xfrm>
            <a:off x="3270250" y="2870200"/>
            <a:ext cx="134938" cy="134937"/>
          </a:xfrm>
          <a:prstGeom prst="ellipse">
            <a:avLst/>
          </a:prstGeom>
          <a:noFill/>
          <a:ln w="2698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2" name="Oval 23"/>
          <p:cNvSpPr>
            <a:spLocks noChangeArrowheads="1"/>
          </p:cNvSpPr>
          <p:nvPr/>
        </p:nvSpPr>
        <p:spPr bwMode="auto">
          <a:xfrm>
            <a:off x="3354388" y="2870200"/>
            <a:ext cx="134938" cy="134937"/>
          </a:xfrm>
          <a:prstGeom prst="ellipse">
            <a:avLst/>
          </a:prstGeom>
          <a:noFill/>
          <a:ln w="2698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3" name="Oval 24"/>
          <p:cNvSpPr>
            <a:spLocks noChangeArrowheads="1"/>
          </p:cNvSpPr>
          <p:nvPr/>
        </p:nvSpPr>
        <p:spPr bwMode="auto">
          <a:xfrm>
            <a:off x="3403600" y="2870200"/>
            <a:ext cx="134938" cy="134937"/>
          </a:xfrm>
          <a:prstGeom prst="ellipse">
            <a:avLst/>
          </a:prstGeom>
          <a:noFill/>
          <a:ln w="2698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4" name="Oval 25"/>
          <p:cNvSpPr>
            <a:spLocks noChangeArrowheads="1"/>
          </p:cNvSpPr>
          <p:nvPr/>
        </p:nvSpPr>
        <p:spPr bwMode="auto">
          <a:xfrm>
            <a:off x="3646488" y="2870200"/>
            <a:ext cx="134938" cy="134937"/>
          </a:xfrm>
          <a:prstGeom prst="ellipse">
            <a:avLst/>
          </a:prstGeom>
          <a:noFill/>
          <a:ln w="2698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5641975" y="6043613"/>
            <a:ext cx="23653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5770563" y="6119813"/>
            <a:ext cx="21385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Number</a:t>
            </a: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of cycles N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pSp>
        <p:nvGrpSpPr>
          <p:cNvPr id="27" name="Group 30"/>
          <p:cNvGrpSpPr>
            <a:grpSpLocks/>
          </p:cNvGrpSpPr>
          <p:nvPr/>
        </p:nvGrpSpPr>
        <p:grpSpPr bwMode="auto">
          <a:xfrm>
            <a:off x="7291388" y="3586163"/>
            <a:ext cx="484188" cy="1958975"/>
            <a:chOff x="4593" y="2259"/>
            <a:chExt cx="305" cy="1234"/>
          </a:xfrm>
        </p:grpSpPr>
        <p:sp>
          <p:nvSpPr>
            <p:cNvPr id="67" name="Line 28"/>
            <p:cNvSpPr>
              <a:spLocks noChangeShapeType="1"/>
            </p:cNvSpPr>
            <p:nvPr/>
          </p:nvSpPr>
          <p:spPr bwMode="auto">
            <a:xfrm>
              <a:off x="4593" y="2259"/>
              <a:ext cx="2" cy="12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8" name="Freeform 29"/>
            <p:cNvSpPr>
              <a:spLocks/>
            </p:cNvSpPr>
            <p:nvPr/>
          </p:nvSpPr>
          <p:spPr bwMode="auto">
            <a:xfrm>
              <a:off x="4637" y="2265"/>
              <a:ext cx="261" cy="1222"/>
            </a:xfrm>
            <a:custGeom>
              <a:avLst/>
              <a:gdLst>
                <a:gd name="T0" fmla="*/ 0 w 261"/>
                <a:gd name="T1" fmla="*/ 3 h 1222"/>
                <a:gd name="T2" fmla="*/ 21 w 261"/>
                <a:gd name="T3" fmla="*/ 112 h 1222"/>
                <a:gd name="T4" fmla="*/ 40 w 261"/>
                <a:gd name="T5" fmla="*/ 186 h 1222"/>
                <a:gd name="T6" fmla="*/ 57 w 261"/>
                <a:gd name="T7" fmla="*/ 229 h 1222"/>
                <a:gd name="T8" fmla="*/ 69 w 261"/>
                <a:gd name="T9" fmla="*/ 253 h 1222"/>
                <a:gd name="T10" fmla="*/ 90 w 261"/>
                <a:gd name="T11" fmla="*/ 287 h 1222"/>
                <a:gd name="T12" fmla="*/ 135 w 261"/>
                <a:gd name="T13" fmla="*/ 348 h 1222"/>
                <a:gd name="T14" fmla="*/ 180 w 261"/>
                <a:gd name="T15" fmla="*/ 410 h 1222"/>
                <a:gd name="T16" fmla="*/ 210 w 261"/>
                <a:gd name="T17" fmla="*/ 456 h 1222"/>
                <a:gd name="T18" fmla="*/ 209 w 261"/>
                <a:gd name="T19" fmla="*/ 449 h 1222"/>
                <a:gd name="T20" fmla="*/ 229 w 261"/>
                <a:gd name="T21" fmla="*/ 502 h 1222"/>
                <a:gd name="T22" fmla="*/ 243 w 261"/>
                <a:gd name="T23" fmla="*/ 580 h 1222"/>
                <a:gd name="T24" fmla="*/ 241 w 261"/>
                <a:gd name="T25" fmla="*/ 650 h 1222"/>
                <a:gd name="T26" fmla="*/ 223 w 261"/>
                <a:gd name="T27" fmla="*/ 712 h 1222"/>
                <a:gd name="T28" fmla="*/ 226 w 261"/>
                <a:gd name="T29" fmla="*/ 706 h 1222"/>
                <a:gd name="T30" fmla="*/ 205 w 261"/>
                <a:gd name="T31" fmla="*/ 745 h 1222"/>
                <a:gd name="T32" fmla="*/ 176 w 261"/>
                <a:gd name="T33" fmla="*/ 775 h 1222"/>
                <a:gd name="T34" fmla="*/ 155 w 261"/>
                <a:gd name="T35" fmla="*/ 796 h 1222"/>
                <a:gd name="T36" fmla="*/ 135 w 261"/>
                <a:gd name="T37" fmla="*/ 824 h 1222"/>
                <a:gd name="T38" fmla="*/ 115 w 261"/>
                <a:gd name="T39" fmla="*/ 859 h 1222"/>
                <a:gd name="T40" fmla="*/ 95 w 261"/>
                <a:gd name="T41" fmla="*/ 905 h 1222"/>
                <a:gd name="T42" fmla="*/ 61 w 261"/>
                <a:gd name="T43" fmla="*/ 996 h 1222"/>
                <a:gd name="T44" fmla="*/ 30 w 261"/>
                <a:gd name="T45" fmla="*/ 1103 h 1222"/>
                <a:gd name="T46" fmla="*/ 5 w 261"/>
                <a:gd name="T47" fmla="*/ 1219 h 1222"/>
                <a:gd name="T48" fmla="*/ 33 w 261"/>
                <a:gd name="T49" fmla="*/ 1162 h 1222"/>
                <a:gd name="T50" fmla="*/ 61 w 261"/>
                <a:gd name="T51" fmla="*/ 1049 h 1222"/>
                <a:gd name="T52" fmla="*/ 93 w 261"/>
                <a:gd name="T53" fmla="*/ 949 h 1222"/>
                <a:gd name="T54" fmla="*/ 103 w 261"/>
                <a:gd name="T55" fmla="*/ 905 h 1222"/>
                <a:gd name="T56" fmla="*/ 128 w 261"/>
                <a:gd name="T57" fmla="*/ 871 h 1222"/>
                <a:gd name="T58" fmla="*/ 148 w 261"/>
                <a:gd name="T59" fmla="*/ 835 h 1222"/>
                <a:gd name="T60" fmla="*/ 167 w 261"/>
                <a:gd name="T61" fmla="*/ 808 h 1222"/>
                <a:gd name="T62" fmla="*/ 188 w 261"/>
                <a:gd name="T63" fmla="*/ 787 h 1222"/>
                <a:gd name="T64" fmla="*/ 217 w 261"/>
                <a:gd name="T65" fmla="*/ 758 h 1222"/>
                <a:gd name="T66" fmla="*/ 238 w 261"/>
                <a:gd name="T67" fmla="*/ 719 h 1222"/>
                <a:gd name="T68" fmla="*/ 240 w 261"/>
                <a:gd name="T69" fmla="*/ 712 h 1222"/>
                <a:gd name="T70" fmla="*/ 258 w 261"/>
                <a:gd name="T71" fmla="*/ 650 h 1222"/>
                <a:gd name="T72" fmla="*/ 259 w 261"/>
                <a:gd name="T73" fmla="*/ 580 h 1222"/>
                <a:gd name="T74" fmla="*/ 245 w 261"/>
                <a:gd name="T75" fmla="*/ 502 h 1222"/>
                <a:gd name="T76" fmla="*/ 226 w 261"/>
                <a:gd name="T77" fmla="*/ 449 h 1222"/>
                <a:gd name="T78" fmla="*/ 213 w 261"/>
                <a:gd name="T79" fmla="*/ 426 h 1222"/>
                <a:gd name="T80" fmla="*/ 170 w 261"/>
                <a:gd name="T81" fmla="*/ 368 h 1222"/>
                <a:gd name="T82" fmla="*/ 125 w 261"/>
                <a:gd name="T83" fmla="*/ 305 h 1222"/>
                <a:gd name="T84" fmla="*/ 92 w 261"/>
                <a:gd name="T85" fmla="*/ 259 h 1222"/>
                <a:gd name="T86" fmla="*/ 72 w 261"/>
                <a:gd name="T87" fmla="*/ 222 h 1222"/>
                <a:gd name="T88" fmla="*/ 74 w 261"/>
                <a:gd name="T89" fmla="*/ 229 h 1222"/>
                <a:gd name="T90" fmla="*/ 57 w 261"/>
                <a:gd name="T91" fmla="*/ 186 h 1222"/>
                <a:gd name="T92" fmla="*/ 37 w 261"/>
                <a:gd name="T93" fmla="*/ 112 h 1222"/>
                <a:gd name="T94" fmla="*/ 15 w 261"/>
                <a:gd name="T95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1" h="1222">
                  <a:moveTo>
                    <a:pt x="15" y="0"/>
                  </a:moveTo>
                  <a:lnTo>
                    <a:pt x="0" y="3"/>
                  </a:lnTo>
                  <a:lnTo>
                    <a:pt x="9" y="57"/>
                  </a:lnTo>
                  <a:lnTo>
                    <a:pt x="21" y="112"/>
                  </a:lnTo>
                  <a:lnTo>
                    <a:pt x="33" y="162"/>
                  </a:lnTo>
                  <a:lnTo>
                    <a:pt x="40" y="186"/>
                  </a:lnTo>
                  <a:lnTo>
                    <a:pt x="50" y="211"/>
                  </a:lnTo>
                  <a:lnTo>
                    <a:pt x="57" y="229"/>
                  </a:lnTo>
                  <a:lnTo>
                    <a:pt x="60" y="235"/>
                  </a:lnTo>
                  <a:lnTo>
                    <a:pt x="69" y="253"/>
                  </a:lnTo>
                  <a:lnTo>
                    <a:pt x="79" y="271"/>
                  </a:lnTo>
                  <a:lnTo>
                    <a:pt x="90" y="287"/>
                  </a:lnTo>
                  <a:lnTo>
                    <a:pt x="113" y="317"/>
                  </a:lnTo>
                  <a:lnTo>
                    <a:pt x="135" y="348"/>
                  </a:lnTo>
                  <a:lnTo>
                    <a:pt x="157" y="380"/>
                  </a:lnTo>
                  <a:lnTo>
                    <a:pt x="180" y="410"/>
                  </a:lnTo>
                  <a:lnTo>
                    <a:pt x="201" y="439"/>
                  </a:lnTo>
                  <a:lnTo>
                    <a:pt x="210" y="456"/>
                  </a:lnTo>
                  <a:lnTo>
                    <a:pt x="217" y="449"/>
                  </a:lnTo>
                  <a:lnTo>
                    <a:pt x="209" y="449"/>
                  </a:lnTo>
                  <a:lnTo>
                    <a:pt x="217" y="468"/>
                  </a:lnTo>
                  <a:lnTo>
                    <a:pt x="229" y="502"/>
                  </a:lnTo>
                  <a:lnTo>
                    <a:pt x="237" y="541"/>
                  </a:lnTo>
                  <a:lnTo>
                    <a:pt x="243" y="580"/>
                  </a:lnTo>
                  <a:lnTo>
                    <a:pt x="244" y="617"/>
                  </a:lnTo>
                  <a:lnTo>
                    <a:pt x="241" y="650"/>
                  </a:lnTo>
                  <a:lnTo>
                    <a:pt x="234" y="682"/>
                  </a:lnTo>
                  <a:lnTo>
                    <a:pt x="223" y="712"/>
                  </a:lnTo>
                  <a:lnTo>
                    <a:pt x="231" y="712"/>
                  </a:lnTo>
                  <a:lnTo>
                    <a:pt x="226" y="706"/>
                  </a:lnTo>
                  <a:lnTo>
                    <a:pt x="213" y="735"/>
                  </a:lnTo>
                  <a:lnTo>
                    <a:pt x="205" y="745"/>
                  </a:lnTo>
                  <a:lnTo>
                    <a:pt x="196" y="756"/>
                  </a:lnTo>
                  <a:lnTo>
                    <a:pt x="176" y="775"/>
                  </a:lnTo>
                  <a:lnTo>
                    <a:pt x="166" y="784"/>
                  </a:lnTo>
                  <a:lnTo>
                    <a:pt x="155" y="796"/>
                  </a:lnTo>
                  <a:lnTo>
                    <a:pt x="145" y="808"/>
                  </a:lnTo>
                  <a:lnTo>
                    <a:pt x="135" y="824"/>
                  </a:lnTo>
                  <a:lnTo>
                    <a:pt x="125" y="840"/>
                  </a:lnTo>
                  <a:lnTo>
                    <a:pt x="115" y="859"/>
                  </a:lnTo>
                  <a:lnTo>
                    <a:pt x="96" y="899"/>
                  </a:lnTo>
                  <a:lnTo>
                    <a:pt x="95" y="905"/>
                  </a:lnTo>
                  <a:lnTo>
                    <a:pt x="76" y="949"/>
                  </a:lnTo>
                  <a:lnTo>
                    <a:pt x="61" y="996"/>
                  </a:lnTo>
                  <a:lnTo>
                    <a:pt x="44" y="1049"/>
                  </a:lnTo>
                  <a:lnTo>
                    <a:pt x="30" y="1103"/>
                  </a:lnTo>
                  <a:lnTo>
                    <a:pt x="16" y="1162"/>
                  </a:lnTo>
                  <a:lnTo>
                    <a:pt x="5" y="1219"/>
                  </a:lnTo>
                  <a:lnTo>
                    <a:pt x="21" y="1222"/>
                  </a:lnTo>
                  <a:lnTo>
                    <a:pt x="33" y="1162"/>
                  </a:lnTo>
                  <a:lnTo>
                    <a:pt x="47" y="1103"/>
                  </a:lnTo>
                  <a:lnTo>
                    <a:pt x="61" y="1049"/>
                  </a:lnTo>
                  <a:lnTo>
                    <a:pt x="76" y="1000"/>
                  </a:lnTo>
                  <a:lnTo>
                    <a:pt x="93" y="949"/>
                  </a:lnTo>
                  <a:lnTo>
                    <a:pt x="111" y="905"/>
                  </a:lnTo>
                  <a:lnTo>
                    <a:pt x="103" y="905"/>
                  </a:lnTo>
                  <a:lnTo>
                    <a:pt x="109" y="912"/>
                  </a:lnTo>
                  <a:lnTo>
                    <a:pt x="128" y="871"/>
                  </a:lnTo>
                  <a:lnTo>
                    <a:pt x="138" y="853"/>
                  </a:lnTo>
                  <a:lnTo>
                    <a:pt x="148" y="835"/>
                  </a:lnTo>
                  <a:lnTo>
                    <a:pt x="157" y="821"/>
                  </a:lnTo>
                  <a:lnTo>
                    <a:pt x="167" y="808"/>
                  </a:lnTo>
                  <a:lnTo>
                    <a:pt x="178" y="797"/>
                  </a:lnTo>
                  <a:lnTo>
                    <a:pt x="188" y="787"/>
                  </a:lnTo>
                  <a:lnTo>
                    <a:pt x="209" y="769"/>
                  </a:lnTo>
                  <a:lnTo>
                    <a:pt x="217" y="758"/>
                  </a:lnTo>
                  <a:lnTo>
                    <a:pt x="226" y="745"/>
                  </a:lnTo>
                  <a:lnTo>
                    <a:pt x="238" y="719"/>
                  </a:lnTo>
                  <a:lnTo>
                    <a:pt x="240" y="712"/>
                  </a:lnTo>
                  <a:lnTo>
                    <a:pt x="240" y="712"/>
                  </a:lnTo>
                  <a:lnTo>
                    <a:pt x="251" y="682"/>
                  </a:lnTo>
                  <a:lnTo>
                    <a:pt x="258" y="650"/>
                  </a:lnTo>
                  <a:lnTo>
                    <a:pt x="261" y="617"/>
                  </a:lnTo>
                  <a:lnTo>
                    <a:pt x="259" y="580"/>
                  </a:lnTo>
                  <a:lnTo>
                    <a:pt x="254" y="541"/>
                  </a:lnTo>
                  <a:lnTo>
                    <a:pt x="245" y="502"/>
                  </a:lnTo>
                  <a:lnTo>
                    <a:pt x="231" y="463"/>
                  </a:lnTo>
                  <a:lnTo>
                    <a:pt x="226" y="449"/>
                  </a:lnTo>
                  <a:lnTo>
                    <a:pt x="223" y="443"/>
                  </a:lnTo>
                  <a:lnTo>
                    <a:pt x="213" y="426"/>
                  </a:lnTo>
                  <a:lnTo>
                    <a:pt x="192" y="397"/>
                  </a:lnTo>
                  <a:lnTo>
                    <a:pt x="170" y="368"/>
                  </a:lnTo>
                  <a:lnTo>
                    <a:pt x="148" y="337"/>
                  </a:lnTo>
                  <a:lnTo>
                    <a:pt x="125" y="305"/>
                  </a:lnTo>
                  <a:lnTo>
                    <a:pt x="103" y="274"/>
                  </a:lnTo>
                  <a:lnTo>
                    <a:pt x="92" y="259"/>
                  </a:lnTo>
                  <a:lnTo>
                    <a:pt x="82" y="240"/>
                  </a:lnTo>
                  <a:lnTo>
                    <a:pt x="72" y="222"/>
                  </a:lnTo>
                  <a:lnTo>
                    <a:pt x="65" y="229"/>
                  </a:lnTo>
                  <a:lnTo>
                    <a:pt x="74" y="229"/>
                  </a:lnTo>
                  <a:lnTo>
                    <a:pt x="64" y="205"/>
                  </a:lnTo>
                  <a:lnTo>
                    <a:pt x="57" y="186"/>
                  </a:lnTo>
                  <a:lnTo>
                    <a:pt x="50" y="162"/>
                  </a:lnTo>
                  <a:lnTo>
                    <a:pt x="37" y="112"/>
                  </a:lnTo>
                  <a:lnTo>
                    <a:pt x="26" y="5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7227888" y="3614738"/>
            <a:ext cx="134938" cy="136525"/>
          </a:xfrm>
          <a:prstGeom prst="ellipse">
            <a:avLst/>
          </a:prstGeom>
          <a:noFill/>
          <a:ln w="2698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7213600" y="4035425"/>
            <a:ext cx="136525" cy="134937"/>
          </a:xfrm>
          <a:prstGeom prst="ellipse">
            <a:avLst/>
          </a:prstGeom>
          <a:noFill/>
          <a:ln w="2698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7213600" y="4760913"/>
            <a:ext cx="136525" cy="134937"/>
          </a:xfrm>
          <a:prstGeom prst="ellipse">
            <a:avLst/>
          </a:prstGeom>
          <a:noFill/>
          <a:ln w="2698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7234238" y="5294313"/>
            <a:ext cx="134938" cy="134937"/>
          </a:xfrm>
          <a:prstGeom prst="ellipse">
            <a:avLst/>
          </a:prstGeom>
          <a:noFill/>
          <a:ln w="2698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32" name="Group 37"/>
          <p:cNvGrpSpPr>
            <a:grpSpLocks/>
          </p:cNvGrpSpPr>
          <p:nvPr/>
        </p:nvGrpSpPr>
        <p:grpSpPr bwMode="auto">
          <a:xfrm>
            <a:off x="7291388" y="5308600"/>
            <a:ext cx="306388" cy="109537"/>
            <a:chOff x="4593" y="3344"/>
            <a:chExt cx="193" cy="69"/>
          </a:xfrm>
        </p:grpSpPr>
        <p:sp>
          <p:nvSpPr>
            <p:cNvPr id="65" name="Freeform 35"/>
            <p:cNvSpPr>
              <a:spLocks/>
            </p:cNvSpPr>
            <p:nvPr/>
          </p:nvSpPr>
          <p:spPr bwMode="auto">
            <a:xfrm>
              <a:off x="4593" y="3364"/>
              <a:ext cx="127" cy="22"/>
            </a:xfrm>
            <a:custGeom>
              <a:avLst/>
              <a:gdLst>
                <a:gd name="T0" fmla="*/ 0 w 127"/>
                <a:gd name="T1" fmla="*/ 0 h 22"/>
                <a:gd name="T2" fmla="*/ 0 w 127"/>
                <a:gd name="T3" fmla="*/ 17 h 22"/>
                <a:gd name="T4" fmla="*/ 127 w 127"/>
                <a:gd name="T5" fmla="*/ 22 h 22"/>
                <a:gd name="T6" fmla="*/ 127 w 127"/>
                <a:gd name="T7" fmla="*/ 6 h 22"/>
                <a:gd name="T8" fmla="*/ 0 w 12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22">
                  <a:moveTo>
                    <a:pt x="0" y="0"/>
                  </a:moveTo>
                  <a:lnTo>
                    <a:pt x="0" y="17"/>
                  </a:lnTo>
                  <a:lnTo>
                    <a:pt x="127" y="22"/>
                  </a:lnTo>
                  <a:lnTo>
                    <a:pt x="127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6" name="Freeform 36"/>
            <p:cNvSpPr>
              <a:spLocks/>
            </p:cNvSpPr>
            <p:nvPr/>
          </p:nvSpPr>
          <p:spPr bwMode="auto">
            <a:xfrm>
              <a:off x="4716" y="3344"/>
              <a:ext cx="70" cy="69"/>
            </a:xfrm>
            <a:custGeom>
              <a:avLst/>
              <a:gdLst>
                <a:gd name="T0" fmla="*/ 0 w 70"/>
                <a:gd name="T1" fmla="*/ 69 h 69"/>
                <a:gd name="T2" fmla="*/ 70 w 70"/>
                <a:gd name="T3" fmla="*/ 37 h 69"/>
                <a:gd name="T4" fmla="*/ 3 w 70"/>
                <a:gd name="T5" fmla="*/ 0 h 69"/>
                <a:gd name="T6" fmla="*/ 0 w 70"/>
                <a:gd name="T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69">
                  <a:moveTo>
                    <a:pt x="0" y="69"/>
                  </a:moveTo>
                  <a:lnTo>
                    <a:pt x="70" y="37"/>
                  </a:lnTo>
                  <a:lnTo>
                    <a:pt x="3" y="0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33" name="Group 40"/>
          <p:cNvGrpSpPr>
            <a:grpSpLocks/>
          </p:cNvGrpSpPr>
          <p:nvPr/>
        </p:nvGrpSpPr>
        <p:grpSpPr bwMode="auto">
          <a:xfrm>
            <a:off x="7291388" y="4776788"/>
            <a:ext cx="306388" cy="107950"/>
            <a:chOff x="4593" y="3009"/>
            <a:chExt cx="193" cy="68"/>
          </a:xfrm>
        </p:grpSpPr>
        <p:sp>
          <p:nvSpPr>
            <p:cNvPr id="63" name="Freeform 38"/>
            <p:cNvSpPr>
              <a:spLocks/>
            </p:cNvSpPr>
            <p:nvPr/>
          </p:nvSpPr>
          <p:spPr bwMode="auto">
            <a:xfrm>
              <a:off x="4593" y="3028"/>
              <a:ext cx="127" cy="23"/>
            </a:xfrm>
            <a:custGeom>
              <a:avLst/>
              <a:gdLst>
                <a:gd name="T0" fmla="*/ 0 w 127"/>
                <a:gd name="T1" fmla="*/ 0 h 23"/>
                <a:gd name="T2" fmla="*/ 0 w 127"/>
                <a:gd name="T3" fmla="*/ 17 h 23"/>
                <a:gd name="T4" fmla="*/ 127 w 127"/>
                <a:gd name="T5" fmla="*/ 23 h 23"/>
                <a:gd name="T6" fmla="*/ 127 w 127"/>
                <a:gd name="T7" fmla="*/ 6 h 23"/>
                <a:gd name="T8" fmla="*/ 0 w 12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23">
                  <a:moveTo>
                    <a:pt x="0" y="0"/>
                  </a:moveTo>
                  <a:lnTo>
                    <a:pt x="0" y="17"/>
                  </a:lnTo>
                  <a:lnTo>
                    <a:pt x="127" y="23"/>
                  </a:lnTo>
                  <a:lnTo>
                    <a:pt x="127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Freeform 39"/>
            <p:cNvSpPr>
              <a:spLocks/>
            </p:cNvSpPr>
            <p:nvPr/>
          </p:nvSpPr>
          <p:spPr bwMode="auto">
            <a:xfrm>
              <a:off x="4716" y="3009"/>
              <a:ext cx="70" cy="68"/>
            </a:xfrm>
            <a:custGeom>
              <a:avLst/>
              <a:gdLst>
                <a:gd name="T0" fmla="*/ 0 w 70"/>
                <a:gd name="T1" fmla="*/ 68 h 68"/>
                <a:gd name="T2" fmla="*/ 70 w 70"/>
                <a:gd name="T3" fmla="*/ 36 h 68"/>
                <a:gd name="T4" fmla="*/ 3 w 70"/>
                <a:gd name="T5" fmla="*/ 0 h 68"/>
                <a:gd name="T6" fmla="*/ 0 w 70"/>
                <a:gd name="T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68">
                  <a:moveTo>
                    <a:pt x="0" y="68"/>
                  </a:moveTo>
                  <a:lnTo>
                    <a:pt x="70" y="36"/>
                  </a:lnTo>
                  <a:lnTo>
                    <a:pt x="3" y="0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34" name="Group 43"/>
          <p:cNvGrpSpPr>
            <a:grpSpLocks/>
          </p:cNvGrpSpPr>
          <p:nvPr/>
        </p:nvGrpSpPr>
        <p:grpSpPr bwMode="auto">
          <a:xfrm>
            <a:off x="7291388" y="4057650"/>
            <a:ext cx="306388" cy="107950"/>
            <a:chOff x="4593" y="2556"/>
            <a:chExt cx="193" cy="68"/>
          </a:xfrm>
        </p:grpSpPr>
        <p:sp>
          <p:nvSpPr>
            <p:cNvPr id="61" name="Freeform 41"/>
            <p:cNvSpPr>
              <a:spLocks/>
            </p:cNvSpPr>
            <p:nvPr/>
          </p:nvSpPr>
          <p:spPr bwMode="auto">
            <a:xfrm>
              <a:off x="4593" y="2575"/>
              <a:ext cx="127" cy="23"/>
            </a:xfrm>
            <a:custGeom>
              <a:avLst/>
              <a:gdLst>
                <a:gd name="T0" fmla="*/ 0 w 127"/>
                <a:gd name="T1" fmla="*/ 0 h 23"/>
                <a:gd name="T2" fmla="*/ 0 w 127"/>
                <a:gd name="T3" fmla="*/ 17 h 23"/>
                <a:gd name="T4" fmla="*/ 127 w 127"/>
                <a:gd name="T5" fmla="*/ 23 h 23"/>
                <a:gd name="T6" fmla="*/ 127 w 127"/>
                <a:gd name="T7" fmla="*/ 6 h 23"/>
                <a:gd name="T8" fmla="*/ 0 w 12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23">
                  <a:moveTo>
                    <a:pt x="0" y="0"/>
                  </a:moveTo>
                  <a:lnTo>
                    <a:pt x="0" y="17"/>
                  </a:lnTo>
                  <a:lnTo>
                    <a:pt x="127" y="23"/>
                  </a:lnTo>
                  <a:lnTo>
                    <a:pt x="127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42"/>
            <p:cNvSpPr>
              <a:spLocks/>
            </p:cNvSpPr>
            <p:nvPr/>
          </p:nvSpPr>
          <p:spPr bwMode="auto">
            <a:xfrm>
              <a:off x="4716" y="2556"/>
              <a:ext cx="70" cy="68"/>
            </a:xfrm>
            <a:custGeom>
              <a:avLst/>
              <a:gdLst>
                <a:gd name="T0" fmla="*/ 0 w 70"/>
                <a:gd name="T1" fmla="*/ 68 h 68"/>
                <a:gd name="T2" fmla="*/ 70 w 70"/>
                <a:gd name="T3" fmla="*/ 36 h 68"/>
                <a:gd name="T4" fmla="*/ 3 w 70"/>
                <a:gd name="T5" fmla="*/ 0 h 68"/>
                <a:gd name="T6" fmla="*/ 0 w 70"/>
                <a:gd name="T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68">
                  <a:moveTo>
                    <a:pt x="0" y="68"/>
                  </a:moveTo>
                  <a:lnTo>
                    <a:pt x="70" y="36"/>
                  </a:lnTo>
                  <a:lnTo>
                    <a:pt x="3" y="0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35" name="Group 46"/>
          <p:cNvGrpSpPr>
            <a:grpSpLocks/>
          </p:cNvGrpSpPr>
          <p:nvPr/>
        </p:nvGrpSpPr>
        <p:grpSpPr bwMode="auto">
          <a:xfrm>
            <a:off x="7291388" y="3636963"/>
            <a:ext cx="306388" cy="109537"/>
            <a:chOff x="4593" y="2291"/>
            <a:chExt cx="193" cy="69"/>
          </a:xfrm>
        </p:grpSpPr>
        <p:sp>
          <p:nvSpPr>
            <p:cNvPr id="59" name="Freeform 44"/>
            <p:cNvSpPr>
              <a:spLocks/>
            </p:cNvSpPr>
            <p:nvPr/>
          </p:nvSpPr>
          <p:spPr bwMode="auto">
            <a:xfrm>
              <a:off x="4593" y="2311"/>
              <a:ext cx="127" cy="22"/>
            </a:xfrm>
            <a:custGeom>
              <a:avLst/>
              <a:gdLst>
                <a:gd name="T0" fmla="*/ 0 w 127"/>
                <a:gd name="T1" fmla="*/ 0 h 22"/>
                <a:gd name="T2" fmla="*/ 0 w 127"/>
                <a:gd name="T3" fmla="*/ 17 h 22"/>
                <a:gd name="T4" fmla="*/ 127 w 127"/>
                <a:gd name="T5" fmla="*/ 22 h 22"/>
                <a:gd name="T6" fmla="*/ 127 w 127"/>
                <a:gd name="T7" fmla="*/ 6 h 22"/>
                <a:gd name="T8" fmla="*/ 0 w 12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22">
                  <a:moveTo>
                    <a:pt x="0" y="0"/>
                  </a:moveTo>
                  <a:lnTo>
                    <a:pt x="0" y="17"/>
                  </a:lnTo>
                  <a:lnTo>
                    <a:pt x="127" y="22"/>
                  </a:lnTo>
                  <a:lnTo>
                    <a:pt x="127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45"/>
            <p:cNvSpPr>
              <a:spLocks/>
            </p:cNvSpPr>
            <p:nvPr/>
          </p:nvSpPr>
          <p:spPr bwMode="auto">
            <a:xfrm>
              <a:off x="4716" y="2291"/>
              <a:ext cx="70" cy="69"/>
            </a:xfrm>
            <a:custGeom>
              <a:avLst/>
              <a:gdLst>
                <a:gd name="T0" fmla="*/ 0 w 70"/>
                <a:gd name="T1" fmla="*/ 69 h 69"/>
                <a:gd name="T2" fmla="*/ 70 w 70"/>
                <a:gd name="T3" fmla="*/ 37 h 69"/>
                <a:gd name="T4" fmla="*/ 3 w 70"/>
                <a:gd name="T5" fmla="*/ 0 h 69"/>
                <a:gd name="T6" fmla="*/ 0 w 70"/>
                <a:gd name="T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69">
                  <a:moveTo>
                    <a:pt x="0" y="69"/>
                  </a:moveTo>
                  <a:lnTo>
                    <a:pt x="70" y="37"/>
                  </a:lnTo>
                  <a:lnTo>
                    <a:pt x="3" y="0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36" name="Group 49"/>
          <p:cNvGrpSpPr>
            <a:grpSpLocks/>
          </p:cNvGrpSpPr>
          <p:nvPr/>
        </p:nvGrpSpPr>
        <p:grpSpPr bwMode="auto">
          <a:xfrm>
            <a:off x="5402263" y="3273425"/>
            <a:ext cx="484188" cy="1958975"/>
            <a:chOff x="3403" y="2062"/>
            <a:chExt cx="305" cy="1234"/>
          </a:xfrm>
        </p:grpSpPr>
        <p:sp>
          <p:nvSpPr>
            <p:cNvPr id="57" name="Line 47"/>
            <p:cNvSpPr>
              <a:spLocks noChangeShapeType="1"/>
            </p:cNvSpPr>
            <p:nvPr/>
          </p:nvSpPr>
          <p:spPr bwMode="auto">
            <a:xfrm>
              <a:off x="3403" y="2062"/>
              <a:ext cx="2" cy="12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48"/>
            <p:cNvSpPr>
              <a:spLocks/>
            </p:cNvSpPr>
            <p:nvPr/>
          </p:nvSpPr>
          <p:spPr bwMode="auto">
            <a:xfrm>
              <a:off x="3447" y="2068"/>
              <a:ext cx="261" cy="1222"/>
            </a:xfrm>
            <a:custGeom>
              <a:avLst/>
              <a:gdLst>
                <a:gd name="T0" fmla="*/ 0 w 261"/>
                <a:gd name="T1" fmla="*/ 3 h 1222"/>
                <a:gd name="T2" fmla="*/ 21 w 261"/>
                <a:gd name="T3" fmla="*/ 112 h 1222"/>
                <a:gd name="T4" fmla="*/ 40 w 261"/>
                <a:gd name="T5" fmla="*/ 186 h 1222"/>
                <a:gd name="T6" fmla="*/ 57 w 261"/>
                <a:gd name="T7" fmla="*/ 229 h 1222"/>
                <a:gd name="T8" fmla="*/ 69 w 261"/>
                <a:gd name="T9" fmla="*/ 253 h 1222"/>
                <a:gd name="T10" fmla="*/ 90 w 261"/>
                <a:gd name="T11" fmla="*/ 286 h 1222"/>
                <a:gd name="T12" fmla="*/ 135 w 261"/>
                <a:gd name="T13" fmla="*/ 348 h 1222"/>
                <a:gd name="T14" fmla="*/ 180 w 261"/>
                <a:gd name="T15" fmla="*/ 409 h 1222"/>
                <a:gd name="T16" fmla="*/ 211 w 261"/>
                <a:gd name="T17" fmla="*/ 456 h 1222"/>
                <a:gd name="T18" fmla="*/ 209 w 261"/>
                <a:gd name="T19" fmla="*/ 449 h 1222"/>
                <a:gd name="T20" fmla="*/ 229 w 261"/>
                <a:gd name="T21" fmla="*/ 502 h 1222"/>
                <a:gd name="T22" fmla="*/ 243 w 261"/>
                <a:gd name="T23" fmla="*/ 580 h 1222"/>
                <a:gd name="T24" fmla="*/ 241 w 261"/>
                <a:gd name="T25" fmla="*/ 650 h 1222"/>
                <a:gd name="T26" fmla="*/ 223 w 261"/>
                <a:gd name="T27" fmla="*/ 711 h 1222"/>
                <a:gd name="T28" fmla="*/ 226 w 261"/>
                <a:gd name="T29" fmla="*/ 706 h 1222"/>
                <a:gd name="T30" fmla="*/ 205 w 261"/>
                <a:gd name="T31" fmla="*/ 745 h 1222"/>
                <a:gd name="T32" fmla="*/ 176 w 261"/>
                <a:gd name="T33" fmla="*/ 774 h 1222"/>
                <a:gd name="T34" fmla="*/ 155 w 261"/>
                <a:gd name="T35" fmla="*/ 795 h 1222"/>
                <a:gd name="T36" fmla="*/ 135 w 261"/>
                <a:gd name="T37" fmla="*/ 823 h 1222"/>
                <a:gd name="T38" fmla="*/ 116 w 261"/>
                <a:gd name="T39" fmla="*/ 858 h 1222"/>
                <a:gd name="T40" fmla="*/ 95 w 261"/>
                <a:gd name="T41" fmla="*/ 904 h 1222"/>
                <a:gd name="T42" fmla="*/ 61 w 261"/>
                <a:gd name="T43" fmla="*/ 995 h 1222"/>
                <a:gd name="T44" fmla="*/ 30 w 261"/>
                <a:gd name="T45" fmla="*/ 1103 h 1222"/>
                <a:gd name="T46" fmla="*/ 5 w 261"/>
                <a:gd name="T47" fmla="*/ 1219 h 1222"/>
                <a:gd name="T48" fmla="*/ 33 w 261"/>
                <a:gd name="T49" fmla="*/ 1162 h 1222"/>
                <a:gd name="T50" fmla="*/ 61 w 261"/>
                <a:gd name="T51" fmla="*/ 1049 h 1222"/>
                <a:gd name="T52" fmla="*/ 93 w 261"/>
                <a:gd name="T53" fmla="*/ 949 h 1222"/>
                <a:gd name="T54" fmla="*/ 103 w 261"/>
                <a:gd name="T55" fmla="*/ 904 h 1222"/>
                <a:gd name="T56" fmla="*/ 128 w 261"/>
                <a:gd name="T57" fmla="*/ 871 h 1222"/>
                <a:gd name="T58" fmla="*/ 148 w 261"/>
                <a:gd name="T59" fmla="*/ 835 h 1222"/>
                <a:gd name="T60" fmla="*/ 167 w 261"/>
                <a:gd name="T61" fmla="*/ 808 h 1222"/>
                <a:gd name="T62" fmla="*/ 188 w 261"/>
                <a:gd name="T63" fmla="*/ 787 h 1222"/>
                <a:gd name="T64" fmla="*/ 218 w 261"/>
                <a:gd name="T65" fmla="*/ 758 h 1222"/>
                <a:gd name="T66" fmla="*/ 238 w 261"/>
                <a:gd name="T67" fmla="*/ 718 h 1222"/>
                <a:gd name="T68" fmla="*/ 240 w 261"/>
                <a:gd name="T69" fmla="*/ 711 h 1222"/>
                <a:gd name="T70" fmla="*/ 258 w 261"/>
                <a:gd name="T71" fmla="*/ 650 h 1222"/>
                <a:gd name="T72" fmla="*/ 259 w 261"/>
                <a:gd name="T73" fmla="*/ 580 h 1222"/>
                <a:gd name="T74" fmla="*/ 245 w 261"/>
                <a:gd name="T75" fmla="*/ 502 h 1222"/>
                <a:gd name="T76" fmla="*/ 226 w 261"/>
                <a:gd name="T77" fmla="*/ 449 h 1222"/>
                <a:gd name="T78" fmla="*/ 213 w 261"/>
                <a:gd name="T79" fmla="*/ 426 h 1222"/>
                <a:gd name="T80" fmla="*/ 170 w 261"/>
                <a:gd name="T81" fmla="*/ 367 h 1222"/>
                <a:gd name="T82" fmla="*/ 125 w 261"/>
                <a:gd name="T83" fmla="*/ 305 h 1222"/>
                <a:gd name="T84" fmla="*/ 92 w 261"/>
                <a:gd name="T85" fmla="*/ 258 h 1222"/>
                <a:gd name="T86" fmla="*/ 72 w 261"/>
                <a:gd name="T87" fmla="*/ 222 h 1222"/>
                <a:gd name="T88" fmla="*/ 74 w 261"/>
                <a:gd name="T89" fmla="*/ 229 h 1222"/>
                <a:gd name="T90" fmla="*/ 57 w 261"/>
                <a:gd name="T91" fmla="*/ 186 h 1222"/>
                <a:gd name="T92" fmla="*/ 37 w 261"/>
                <a:gd name="T93" fmla="*/ 112 h 1222"/>
                <a:gd name="T94" fmla="*/ 15 w 261"/>
                <a:gd name="T95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1" h="1222">
                  <a:moveTo>
                    <a:pt x="15" y="0"/>
                  </a:moveTo>
                  <a:lnTo>
                    <a:pt x="0" y="3"/>
                  </a:lnTo>
                  <a:lnTo>
                    <a:pt x="9" y="57"/>
                  </a:lnTo>
                  <a:lnTo>
                    <a:pt x="21" y="112"/>
                  </a:lnTo>
                  <a:lnTo>
                    <a:pt x="33" y="162"/>
                  </a:lnTo>
                  <a:lnTo>
                    <a:pt x="40" y="186"/>
                  </a:lnTo>
                  <a:lnTo>
                    <a:pt x="50" y="211"/>
                  </a:lnTo>
                  <a:lnTo>
                    <a:pt x="57" y="229"/>
                  </a:lnTo>
                  <a:lnTo>
                    <a:pt x="60" y="235"/>
                  </a:lnTo>
                  <a:lnTo>
                    <a:pt x="69" y="253"/>
                  </a:lnTo>
                  <a:lnTo>
                    <a:pt x="79" y="271"/>
                  </a:lnTo>
                  <a:lnTo>
                    <a:pt x="90" y="286"/>
                  </a:lnTo>
                  <a:lnTo>
                    <a:pt x="113" y="317"/>
                  </a:lnTo>
                  <a:lnTo>
                    <a:pt x="135" y="348"/>
                  </a:lnTo>
                  <a:lnTo>
                    <a:pt x="157" y="380"/>
                  </a:lnTo>
                  <a:lnTo>
                    <a:pt x="180" y="409"/>
                  </a:lnTo>
                  <a:lnTo>
                    <a:pt x="201" y="439"/>
                  </a:lnTo>
                  <a:lnTo>
                    <a:pt x="211" y="456"/>
                  </a:lnTo>
                  <a:lnTo>
                    <a:pt x="218" y="449"/>
                  </a:lnTo>
                  <a:lnTo>
                    <a:pt x="209" y="449"/>
                  </a:lnTo>
                  <a:lnTo>
                    <a:pt x="218" y="468"/>
                  </a:lnTo>
                  <a:lnTo>
                    <a:pt x="229" y="502"/>
                  </a:lnTo>
                  <a:lnTo>
                    <a:pt x="237" y="541"/>
                  </a:lnTo>
                  <a:lnTo>
                    <a:pt x="243" y="580"/>
                  </a:lnTo>
                  <a:lnTo>
                    <a:pt x="244" y="616"/>
                  </a:lnTo>
                  <a:lnTo>
                    <a:pt x="241" y="650"/>
                  </a:lnTo>
                  <a:lnTo>
                    <a:pt x="234" y="682"/>
                  </a:lnTo>
                  <a:lnTo>
                    <a:pt x="223" y="711"/>
                  </a:lnTo>
                  <a:lnTo>
                    <a:pt x="231" y="711"/>
                  </a:lnTo>
                  <a:lnTo>
                    <a:pt x="226" y="706"/>
                  </a:lnTo>
                  <a:lnTo>
                    <a:pt x="213" y="735"/>
                  </a:lnTo>
                  <a:lnTo>
                    <a:pt x="205" y="745"/>
                  </a:lnTo>
                  <a:lnTo>
                    <a:pt x="197" y="756"/>
                  </a:lnTo>
                  <a:lnTo>
                    <a:pt x="176" y="774"/>
                  </a:lnTo>
                  <a:lnTo>
                    <a:pt x="166" y="784"/>
                  </a:lnTo>
                  <a:lnTo>
                    <a:pt x="155" y="795"/>
                  </a:lnTo>
                  <a:lnTo>
                    <a:pt x="145" y="808"/>
                  </a:lnTo>
                  <a:lnTo>
                    <a:pt x="135" y="823"/>
                  </a:lnTo>
                  <a:lnTo>
                    <a:pt x="125" y="840"/>
                  </a:lnTo>
                  <a:lnTo>
                    <a:pt x="116" y="858"/>
                  </a:lnTo>
                  <a:lnTo>
                    <a:pt x="96" y="899"/>
                  </a:lnTo>
                  <a:lnTo>
                    <a:pt x="95" y="904"/>
                  </a:lnTo>
                  <a:lnTo>
                    <a:pt x="76" y="949"/>
                  </a:lnTo>
                  <a:lnTo>
                    <a:pt x="61" y="995"/>
                  </a:lnTo>
                  <a:lnTo>
                    <a:pt x="44" y="1049"/>
                  </a:lnTo>
                  <a:lnTo>
                    <a:pt x="30" y="1103"/>
                  </a:lnTo>
                  <a:lnTo>
                    <a:pt x="16" y="1162"/>
                  </a:lnTo>
                  <a:lnTo>
                    <a:pt x="5" y="1219"/>
                  </a:lnTo>
                  <a:lnTo>
                    <a:pt x="21" y="1222"/>
                  </a:lnTo>
                  <a:lnTo>
                    <a:pt x="33" y="1162"/>
                  </a:lnTo>
                  <a:lnTo>
                    <a:pt x="47" y="1103"/>
                  </a:lnTo>
                  <a:lnTo>
                    <a:pt x="61" y="1049"/>
                  </a:lnTo>
                  <a:lnTo>
                    <a:pt x="76" y="1000"/>
                  </a:lnTo>
                  <a:lnTo>
                    <a:pt x="93" y="949"/>
                  </a:lnTo>
                  <a:lnTo>
                    <a:pt x="111" y="904"/>
                  </a:lnTo>
                  <a:lnTo>
                    <a:pt x="103" y="904"/>
                  </a:lnTo>
                  <a:lnTo>
                    <a:pt x="109" y="911"/>
                  </a:lnTo>
                  <a:lnTo>
                    <a:pt x="128" y="871"/>
                  </a:lnTo>
                  <a:lnTo>
                    <a:pt x="138" y="853"/>
                  </a:lnTo>
                  <a:lnTo>
                    <a:pt x="148" y="835"/>
                  </a:lnTo>
                  <a:lnTo>
                    <a:pt x="157" y="821"/>
                  </a:lnTo>
                  <a:lnTo>
                    <a:pt x="167" y="808"/>
                  </a:lnTo>
                  <a:lnTo>
                    <a:pt x="178" y="797"/>
                  </a:lnTo>
                  <a:lnTo>
                    <a:pt x="188" y="787"/>
                  </a:lnTo>
                  <a:lnTo>
                    <a:pt x="209" y="769"/>
                  </a:lnTo>
                  <a:lnTo>
                    <a:pt x="218" y="758"/>
                  </a:lnTo>
                  <a:lnTo>
                    <a:pt x="226" y="745"/>
                  </a:lnTo>
                  <a:lnTo>
                    <a:pt x="238" y="718"/>
                  </a:lnTo>
                  <a:lnTo>
                    <a:pt x="240" y="711"/>
                  </a:lnTo>
                  <a:lnTo>
                    <a:pt x="240" y="711"/>
                  </a:lnTo>
                  <a:lnTo>
                    <a:pt x="251" y="682"/>
                  </a:lnTo>
                  <a:lnTo>
                    <a:pt x="258" y="650"/>
                  </a:lnTo>
                  <a:lnTo>
                    <a:pt x="261" y="616"/>
                  </a:lnTo>
                  <a:lnTo>
                    <a:pt x="259" y="580"/>
                  </a:lnTo>
                  <a:lnTo>
                    <a:pt x="254" y="541"/>
                  </a:lnTo>
                  <a:lnTo>
                    <a:pt x="245" y="502"/>
                  </a:lnTo>
                  <a:lnTo>
                    <a:pt x="231" y="463"/>
                  </a:lnTo>
                  <a:lnTo>
                    <a:pt x="226" y="449"/>
                  </a:lnTo>
                  <a:lnTo>
                    <a:pt x="223" y="443"/>
                  </a:lnTo>
                  <a:lnTo>
                    <a:pt x="213" y="426"/>
                  </a:lnTo>
                  <a:lnTo>
                    <a:pt x="192" y="397"/>
                  </a:lnTo>
                  <a:lnTo>
                    <a:pt x="170" y="367"/>
                  </a:lnTo>
                  <a:lnTo>
                    <a:pt x="148" y="337"/>
                  </a:lnTo>
                  <a:lnTo>
                    <a:pt x="125" y="305"/>
                  </a:lnTo>
                  <a:lnTo>
                    <a:pt x="103" y="274"/>
                  </a:lnTo>
                  <a:lnTo>
                    <a:pt x="92" y="258"/>
                  </a:lnTo>
                  <a:lnTo>
                    <a:pt x="82" y="240"/>
                  </a:lnTo>
                  <a:lnTo>
                    <a:pt x="72" y="222"/>
                  </a:lnTo>
                  <a:lnTo>
                    <a:pt x="65" y="229"/>
                  </a:lnTo>
                  <a:lnTo>
                    <a:pt x="74" y="229"/>
                  </a:lnTo>
                  <a:lnTo>
                    <a:pt x="64" y="205"/>
                  </a:lnTo>
                  <a:lnTo>
                    <a:pt x="57" y="186"/>
                  </a:lnTo>
                  <a:lnTo>
                    <a:pt x="50" y="162"/>
                  </a:lnTo>
                  <a:lnTo>
                    <a:pt x="37" y="112"/>
                  </a:lnTo>
                  <a:lnTo>
                    <a:pt x="26" y="5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37" name="Group 52"/>
          <p:cNvGrpSpPr>
            <a:grpSpLocks/>
          </p:cNvGrpSpPr>
          <p:nvPr/>
        </p:nvGrpSpPr>
        <p:grpSpPr bwMode="auto">
          <a:xfrm>
            <a:off x="1936750" y="2460625"/>
            <a:ext cx="1976438" cy="476250"/>
            <a:chOff x="1220" y="1550"/>
            <a:chExt cx="1245" cy="300"/>
          </a:xfrm>
        </p:grpSpPr>
        <p:sp>
          <p:nvSpPr>
            <p:cNvPr id="55" name="Freeform 50"/>
            <p:cNvSpPr>
              <a:spLocks/>
            </p:cNvSpPr>
            <p:nvPr/>
          </p:nvSpPr>
          <p:spPr bwMode="auto">
            <a:xfrm>
              <a:off x="1220" y="1550"/>
              <a:ext cx="1235" cy="246"/>
            </a:xfrm>
            <a:custGeom>
              <a:avLst/>
              <a:gdLst>
                <a:gd name="T0" fmla="*/ 3 w 1235"/>
                <a:gd name="T1" fmla="*/ 246 h 246"/>
                <a:gd name="T2" fmla="*/ 69 w 1235"/>
                <a:gd name="T3" fmla="*/ 234 h 246"/>
                <a:gd name="T4" fmla="*/ 136 w 1235"/>
                <a:gd name="T5" fmla="*/ 218 h 246"/>
                <a:gd name="T6" fmla="*/ 214 w 1235"/>
                <a:gd name="T7" fmla="*/ 197 h 246"/>
                <a:gd name="T8" fmla="*/ 291 w 1235"/>
                <a:gd name="T9" fmla="*/ 171 h 246"/>
                <a:gd name="T10" fmla="*/ 357 w 1235"/>
                <a:gd name="T11" fmla="*/ 132 h 246"/>
                <a:gd name="T12" fmla="*/ 390 w 1235"/>
                <a:gd name="T13" fmla="*/ 109 h 246"/>
                <a:gd name="T14" fmla="*/ 387 w 1235"/>
                <a:gd name="T15" fmla="*/ 111 h 246"/>
                <a:gd name="T16" fmla="*/ 429 w 1235"/>
                <a:gd name="T17" fmla="*/ 84 h 246"/>
                <a:gd name="T18" fmla="*/ 463 w 1235"/>
                <a:gd name="T19" fmla="*/ 62 h 246"/>
                <a:gd name="T20" fmla="*/ 507 w 1235"/>
                <a:gd name="T21" fmla="*/ 39 h 246"/>
                <a:gd name="T22" fmla="*/ 567 w 1235"/>
                <a:gd name="T23" fmla="*/ 24 h 246"/>
                <a:gd name="T24" fmla="*/ 565 w 1235"/>
                <a:gd name="T25" fmla="*/ 24 h 246"/>
                <a:gd name="T26" fmla="*/ 625 w 1235"/>
                <a:gd name="T27" fmla="*/ 17 h 246"/>
                <a:gd name="T28" fmla="*/ 676 w 1235"/>
                <a:gd name="T29" fmla="*/ 23 h 246"/>
                <a:gd name="T30" fmla="*/ 672 w 1235"/>
                <a:gd name="T31" fmla="*/ 21 h 246"/>
                <a:gd name="T32" fmla="*/ 718 w 1235"/>
                <a:gd name="T33" fmla="*/ 34 h 246"/>
                <a:gd name="T34" fmla="*/ 734 w 1235"/>
                <a:gd name="T35" fmla="*/ 38 h 246"/>
                <a:gd name="T36" fmla="*/ 763 w 1235"/>
                <a:gd name="T37" fmla="*/ 49 h 246"/>
                <a:gd name="T38" fmla="*/ 780 w 1235"/>
                <a:gd name="T39" fmla="*/ 58 h 246"/>
                <a:gd name="T40" fmla="*/ 795 w 1235"/>
                <a:gd name="T41" fmla="*/ 58 h 246"/>
                <a:gd name="T42" fmla="*/ 801 w 1235"/>
                <a:gd name="T43" fmla="*/ 72 h 246"/>
                <a:gd name="T44" fmla="*/ 852 w 1235"/>
                <a:gd name="T45" fmla="*/ 109 h 246"/>
                <a:gd name="T46" fmla="*/ 880 w 1235"/>
                <a:gd name="T47" fmla="*/ 128 h 246"/>
                <a:gd name="T48" fmla="*/ 932 w 1235"/>
                <a:gd name="T49" fmla="*/ 160 h 246"/>
                <a:gd name="T50" fmla="*/ 988 w 1235"/>
                <a:gd name="T51" fmla="*/ 188 h 246"/>
                <a:gd name="T52" fmla="*/ 1020 w 1235"/>
                <a:gd name="T53" fmla="*/ 199 h 246"/>
                <a:gd name="T54" fmla="*/ 1091 w 1235"/>
                <a:gd name="T55" fmla="*/ 221 h 246"/>
                <a:gd name="T56" fmla="*/ 1126 w 1235"/>
                <a:gd name="T57" fmla="*/ 230 h 246"/>
                <a:gd name="T58" fmla="*/ 1157 w 1235"/>
                <a:gd name="T59" fmla="*/ 235 h 246"/>
                <a:gd name="T60" fmla="*/ 1234 w 1235"/>
                <a:gd name="T61" fmla="*/ 246 h 246"/>
                <a:gd name="T62" fmla="*/ 1183 w 1235"/>
                <a:gd name="T63" fmla="*/ 224 h 246"/>
                <a:gd name="T64" fmla="*/ 1157 w 1235"/>
                <a:gd name="T65" fmla="*/ 227 h 246"/>
                <a:gd name="T66" fmla="*/ 1130 w 1235"/>
                <a:gd name="T67" fmla="*/ 214 h 246"/>
                <a:gd name="T68" fmla="*/ 1098 w 1235"/>
                <a:gd name="T69" fmla="*/ 206 h 246"/>
                <a:gd name="T70" fmla="*/ 1027 w 1235"/>
                <a:gd name="T71" fmla="*/ 183 h 246"/>
                <a:gd name="T72" fmla="*/ 995 w 1235"/>
                <a:gd name="T73" fmla="*/ 172 h 246"/>
                <a:gd name="T74" fmla="*/ 939 w 1235"/>
                <a:gd name="T75" fmla="*/ 144 h 246"/>
                <a:gd name="T76" fmla="*/ 889 w 1235"/>
                <a:gd name="T77" fmla="*/ 114 h 246"/>
                <a:gd name="T78" fmla="*/ 858 w 1235"/>
                <a:gd name="T79" fmla="*/ 102 h 246"/>
                <a:gd name="T80" fmla="*/ 838 w 1235"/>
                <a:gd name="T81" fmla="*/ 77 h 246"/>
                <a:gd name="T82" fmla="*/ 801 w 1235"/>
                <a:gd name="T83" fmla="*/ 51 h 246"/>
                <a:gd name="T84" fmla="*/ 788 w 1235"/>
                <a:gd name="T85" fmla="*/ 44 h 246"/>
                <a:gd name="T86" fmla="*/ 770 w 1235"/>
                <a:gd name="T87" fmla="*/ 34 h 246"/>
                <a:gd name="T88" fmla="*/ 741 w 1235"/>
                <a:gd name="T89" fmla="*/ 23 h 246"/>
                <a:gd name="T90" fmla="*/ 722 w 1235"/>
                <a:gd name="T91" fmla="*/ 18 h 246"/>
                <a:gd name="T92" fmla="*/ 679 w 1235"/>
                <a:gd name="T93" fmla="*/ 6 h 246"/>
                <a:gd name="T94" fmla="*/ 651 w 1235"/>
                <a:gd name="T95" fmla="*/ 2 h 246"/>
                <a:gd name="T96" fmla="*/ 595 w 1235"/>
                <a:gd name="T97" fmla="*/ 3 h 246"/>
                <a:gd name="T98" fmla="*/ 560 w 1235"/>
                <a:gd name="T99" fmla="*/ 9 h 246"/>
                <a:gd name="T100" fmla="*/ 502 w 1235"/>
                <a:gd name="T101" fmla="*/ 24 h 246"/>
                <a:gd name="T102" fmla="*/ 456 w 1235"/>
                <a:gd name="T103" fmla="*/ 46 h 246"/>
                <a:gd name="T104" fmla="*/ 422 w 1235"/>
                <a:gd name="T105" fmla="*/ 69 h 246"/>
                <a:gd name="T106" fmla="*/ 380 w 1235"/>
                <a:gd name="T107" fmla="*/ 95 h 246"/>
                <a:gd name="T108" fmla="*/ 347 w 1235"/>
                <a:gd name="T109" fmla="*/ 118 h 246"/>
                <a:gd name="T110" fmla="*/ 350 w 1235"/>
                <a:gd name="T111" fmla="*/ 116 h 246"/>
                <a:gd name="T112" fmla="*/ 284 w 1235"/>
                <a:gd name="T113" fmla="*/ 156 h 246"/>
                <a:gd name="T114" fmla="*/ 207 w 1235"/>
                <a:gd name="T115" fmla="*/ 182 h 246"/>
                <a:gd name="T116" fmla="*/ 132 w 1235"/>
                <a:gd name="T117" fmla="*/ 203 h 246"/>
                <a:gd name="T118" fmla="*/ 62 w 1235"/>
                <a:gd name="T119" fmla="*/ 218 h 246"/>
                <a:gd name="T120" fmla="*/ 66 w 1235"/>
                <a:gd name="T121" fmla="*/ 217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35" h="246">
                  <a:moveTo>
                    <a:pt x="0" y="230"/>
                  </a:moveTo>
                  <a:lnTo>
                    <a:pt x="3" y="246"/>
                  </a:lnTo>
                  <a:lnTo>
                    <a:pt x="66" y="234"/>
                  </a:lnTo>
                  <a:lnTo>
                    <a:pt x="69" y="234"/>
                  </a:lnTo>
                  <a:lnTo>
                    <a:pt x="102" y="227"/>
                  </a:lnTo>
                  <a:lnTo>
                    <a:pt x="136" y="218"/>
                  </a:lnTo>
                  <a:lnTo>
                    <a:pt x="174" y="209"/>
                  </a:lnTo>
                  <a:lnTo>
                    <a:pt x="214" y="197"/>
                  </a:lnTo>
                  <a:lnTo>
                    <a:pt x="253" y="185"/>
                  </a:lnTo>
                  <a:lnTo>
                    <a:pt x="291" y="171"/>
                  </a:lnTo>
                  <a:lnTo>
                    <a:pt x="324" y="153"/>
                  </a:lnTo>
                  <a:lnTo>
                    <a:pt x="357" y="132"/>
                  </a:lnTo>
                  <a:lnTo>
                    <a:pt x="359" y="130"/>
                  </a:lnTo>
                  <a:lnTo>
                    <a:pt x="390" y="109"/>
                  </a:lnTo>
                  <a:lnTo>
                    <a:pt x="385" y="102"/>
                  </a:lnTo>
                  <a:lnTo>
                    <a:pt x="387" y="111"/>
                  </a:lnTo>
                  <a:lnTo>
                    <a:pt x="417" y="91"/>
                  </a:lnTo>
                  <a:lnTo>
                    <a:pt x="429" y="84"/>
                  </a:lnTo>
                  <a:lnTo>
                    <a:pt x="440" y="76"/>
                  </a:lnTo>
                  <a:lnTo>
                    <a:pt x="463" y="62"/>
                  </a:lnTo>
                  <a:lnTo>
                    <a:pt x="484" y="49"/>
                  </a:lnTo>
                  <a:lnTo>
                    <a:pt x="507" y="39"/>
                  </a:lnTo>
                  <a:lnTo>
                    <a:pt x="537" y="30"/>
                  </a:lnTo>
                  <a:lnTo>
                    <a:pt x="567" y="24"/>
                  </a:lnTo>
                  <a:lnTo>
                    <a:pt x="565" y="16"/>
                  </a:lnTo>
                  <a:lnTo>
                    <a:pt x="565" y="24"/>
                  </a:lnTo>
                  <a:lnTo>
                    <a:pt x="595" y="20"/>
                  </a:lnTo>
                  <a:lnTo>
                    <a:pt x="625" y="17"/>
                  </a:lnTo>
                  <a:lnTo>
                    <a:pt x="651" y="18"/>
                  </a:lnTo>
                  <a:lnTo>
                    <a:pt x="676" y="23"/>
                  </a:lnTo>
                  <a:lnTo>
                    <a:pt x="676" y="14"/>
                  </a:lnTo>
                  <a:lnTo>
                    <a:pt x="672" y="21"/>
                  </a:lnTo>
                  <a:lnTo>
                    <a:pt x="696" y="27"/>
                  </a:lnTo>
                  <a:lnTo>
                    <a:pt x="718" y="34"/>
                  </a:lnTo>
                  <a:lnTo>
                    <a:pt x="725" y="35"/>
                  </a:lnTo>
                  <a:lnTo>
                    <a:pt x="734" y="38"/>
                  </a:lnTo>
                  <a:lnTo>
                    <a:pt x="748" y="42"/>
                  </a:lnTo>
                  <a:lnTo>
                    <a:pt x="763" y="49"/>
                  </a:lnTo>
                  <a:lnTo>
                    <a:pt x="771" y="53"/>
                  </a:lnTo>
                  <a:lnTo>
                    <a:pt x="780" y="58"/>
                  </a:lnTo>
                  <a:lnTo>
                    <a:pt x="791" y="65"/>
                  </a:lnTo>
                  <a:lnTo>
                    <a:pt x="795" y="58"/>
                  </a:lnTo>
                  <a:lnTo>
                    <a:pt x="788" y="63"/>
                  </a:lnTo>
                  <a:lnTo>
                    <a:pt x="801" y="72"/>
                  </a:lnTo>
                  <a:lnTo>
                    <a:pt x="826" y="90"/>
                  </a:lnTo>
                  <a:lnTo>
                    <a:pt x="852" y="109"/>
                  </a:lnTo>
                  <a:lnTo>
                    <a:pt x="855" y="111"/>
                  </a:lnTo>
                  <a:lnTo>
                    <a:pt x="880" y="128"/>
                  </a:lnTo>
                  <a:lnTo>
                    <a:pt x="907" y="144"/>
                  </a:lnTo>
                  <a:lnTo>
                    <a:pt x="932" y="160"/>
                  </a:lnTo>
                  <a:lnTo>
                    <a:pt x="959" y="174"/>
                  </a:lnTo>
                  <a:lnTo>
                    <a:pt x="988" y="188"/>
                  </a:lnTo>
                  <a:lnTo>
                    <a:pt x="1003" y="193"/>
                  </a:lnTo>
                  <a:lnTo>
                    <a:pt x="1020" y="199"/>
                  </a:lnTo>
                  <a:lnTo>
                    <a:pt x="1056" y="210"/>
                  </a:lnTo>
                  <a:lnTo>
                    <a:pt x="1091" y="221"/>
                  </a:lnTo>
                  <a:lnTo>
                    <a:pt x="1108" y="225"/>
                  </a:lnTo>
                  <a:lnTo>
                    <a:pt x="1126" y="230"/>
                  </a:lnTo>
                  <a:lnTo>
                    <a:pt x="1153" y="235"/>
                  </a:lnTo>
                  <a:lnTo>
                    <a:pt x="1157" y="235"/>
                  </a:lnTo>
                  <a:lnTo>
                    <a:pt x="1183" y="241"/>
                  </a:lnTo>
                  <a:lnTo>
                    <a:pt x="1234" y="246"/>
                  </a:lnTo>
                  <a:lnTo>
                    <a:pt x="1235" y="230"/>
                  </a:lnTo>
                  <a:lnTo>
                    <a:pt x="1183" y="224"/>
                  </a:lnTo>
                  <a:lnTo>
                    <a:pt x="1157" y="218"/>
                  </a:lnTo>
                  <a:lnTo>
                    <a:pt x="1157" y="227"/>
                  </a:lnTo>
                  <a:lnTo>
                    <a:pt x="1160" y="220"/>
                  </a:lnTo>
                  <a:lnTo>
                    <a:pt x="1130" y="214"/>
                  </a:lnTo>
                  <a:lnTo>
                    <a:pt x="1115" y="210"/>
                  </a:lnTo>
                  <a:lnTo>
                    <a:pt x="1098" y="206"/>
                  </a:lnTo>
                  <a:lnTo>
                    <a:pt x="1063" y="195"/>
                  </a:lnTo>
                  <a:lnTo>
                    <a:pt x="1027" y="183"/>
                  </a:lnTo>
                  <a:lnTo>
                    <a:pt x="1010" y="178"/>
                  </a:lnTo>
                  <a:lnTo>
                    <a:pt x="995" y="172"/>
                  </a:lnTo>
                  <a:lnTo>
                    <a:pt x="966" y="158"/>
                  </a:lnTo>
                  <a:lnTo>
                    <a:pt x="939" y="144"/>
                  </a:lnTo>
                  <a:lnTo>
                    <a:pt x="914" y="129"/>
                  </a:lnTo>
                  <a:lnTo>
                    <a:pt x="889" y="114"/>
                  </a:lnTo>
                  <a:lnTo>
                    <a:pt x="862" y="95"/>
                  </a:lnTo>
                  <a:lnTo>
                    <a:pt x="858" y="102"/>
                  </a:lnTo>
                  <a:lnTo>
                    <a:pt x="865" y="97"/>
                  </a:lnTo>
                  <a:lnTo>
                    <a:pt x="838" y="77"/>
                  </a:lnTo>
                  <a:lnTo>
                    <a:pt x="813" y="59"/>
                  </a:lnTo>
                  <a:lnTo>
                    <a:pt x="801" y="51"/>
                  </a:lnTo>
                  <a:lnTo>
                    <a:pt x="798" y="49"/>
                  </a:lnTo>
                  <a:lnTo>
                    <a:pt x="788" y="44"/>
                  </a:lnTo>
                  <a:lnTo>
                    <a:pt x="778" y="38"/>
                  </a:lnTo>
                  <a:lnTo>
                    <a:pt x="770" y="34"/>
                  </a:lnTo>
                  <a:lnTo>
                    <a:pt x="755" y="27"/>
                  </a:lnTo>
                  <a:lnTo>
                    <a:pt x="741" y="23"/>
                  </a:lnTo>
                  <a:lnTo>
                    <a:pt x="732" y="20"/>
                  </a:lnTo>
                  <a:lnTo>
                    <a:pt x="722" y="18"/>
                  </a:lnTo>
                  <a:lnTo>
                    <a:pt x="703" y="11"/>
                  </a:lnTo>
                  <a:lnTo>
                    <a:pt x="679" y="6"/>
                  </a:lnTo>
                  <a:lnTo>
                    <a:pt x="676" y="6"/>
                  </a:lnTo>
                  <a:lnTo>
                    <a:pt x="651" y="2"/>
                  </a:lnTo>
                  <a:lnTo>
                    <a:pt x="625" y="0"/>
                  </a:lnTo>
                  <a:lnTo>
                    <a:pt x="595" y="3"/>
                  </a:lnTo>
                  <a:lnTo>
                    <a:pt x="565" y="7"/>
                  </a:lnTo>
                  <a:lnTo>
                    <a:pt x="560" y="9"/>
                  </a:lnTo>
                  <a:lnTo>
                    <a:pt x="530" y="14"/>
                  </a:lnTo>
                  <a:lnTo>
                    <a:pt x="502" y="24"/>
                  </a:lnTo>
                  <a:lnTo>
                    <a:pt x="477" y="34"/>
                  </a:lnTo>
                  <a:lnTo>
                    <a:pt x="456" y="46"/>
                  </a:lnTo>
                  <a:lnTo>
                    <a:pt x="433" y="60"/>
                  </a:lnTo>
                  <a:lnTo>
                    <a:pt x="422" y="69"/>
                  </a:lnTo>
                  <a:lnTo>
                    <a:pt x="408" y="77"/>
                  </a:lnTo>
                  <a:lnTo>
                    <a:pt x="380" y="95"/>
                  </a:lnTo>
                  <a:lnTo>
                    <a:pt x="378" y="97"/>
                  </a:lnTo>
                  <a:lnTo>
                    <a:pt x="347" y="118"/>
                  </a:lnTo>
                  <a:lnTo>
                    <a:pt x="354" y="123"/>
                  </a:lnTo>
                  <a:lnTo>
                    <a:pt x="350" y="116"/>
                  </a:lnTo>
                  <a:lnTo>
                    <a:pt x="317" y="137"/>
                  </a:lnTo>
                  <a:lnTo>
                    <a:pt x="284" y="156"/>
                  </a:lnTo>
                  <a:lnTo>
                    <a:pt x="246" y="170"/>
                  </a:lnTo>
                  <a:lnTo>
                    <a:pt x="207" y="182"/>
                  </a:lnTo>
                  <a:lnTo>
                    <a:pt x="167" y="193"/>
                  </a:lnTo>
                  <a:lnTo>
                    <a:pt x="132" y="203"/>
                  </a:lnTo>
                  <a:lnTo>
                    <a:pt x="95" y="211"/>
                  </a:lnTo>
                  <a:lnTo>
                    <a:pt x="62" y="218"/>
                  </a:lnTo>
                  <a:lnTo>
                    <a:pt x="66" y="225"/>
                  </a:lnTo>
                  <a:lnTo>
                    <a:pt x="66" y="217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Line 51"/>
            <p:cNvSpPr>
              <a:spLocks noChangeShapeType="1"/>
            </p:cNvSpPr>
            <p:nvPr/>
          </p:nvSpPr>
          <p:spPr bwMode="auto">
            <a:xfrm flipV="1">
              <a:off x="1220" y="1845"/>
              <a:ext cx="1245" cy="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38" name="Group 55"/>
          <p:cNvGrpSpPr>
            <a:grpSpLocks/>
          </p:cNvGrpSpPr>
          <p:nvPr/>
        </p:nvGrpSpPr>
        <p:grpSpPr bwMode="auto">
          <a:xfrm>
            <a:off x="1411288" y="1608138"/>
            <a:ext cx="1976438" cy="476250"/>
            <a:chOff x="889" y="1013"/>
            <a:chExt cx="1245" cy="300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889" y="1013"/>
              <a:ext cx="1235" cy="246"/>
            </a:xfrm>
            <a:custGeom>
              <a:avLst/>
              <a:gdLst>
                <a:gd name="T0" fmla="*/ 3 w 1235"/>
                <a:gd name="T1" fmla="*/ 246 h 246"/>
                <a:gd name="T2" fmla="*/ 69 w 1235"/>
                <a:gd name="T3" fmla="*/ 234 h 246"/>
                <a:gd name="T4" fmla="*/ 136 w 1235"/>
                <a:gd name="T5" fmla="*/ 218 h 246"/>
                <a:gd name="T6" fmla="*/ 214 w 1235"/>
                <a:gd name="T7" fmla="*/ 198 h 246"/>
                <a:gd name="T8" fmla="*/ 291 w 1235"/>
                <a:gd name="T9" fmla="*/ 171 h 246"/>
                <a:gd name="T10" fmla="*/ 357 w 1235"/>
                <a:gd name="T11" fmla="*/ 132 h 246"/>
                <a:gd name="T12" fmla="*/ 390 w 1235"/>
                <a:gd name="T13" fmla="*/ 109 h 246"/>
                <a:gd name="T14" fmla="*/ 387 w 1235"/>
                <a:gd name="T15" fmla="*/ 111 h 246"/>
                <a:gd name="T16" fmla="*/ 429 w 1235"/>
                <a:gd name="T17" fmla="*/ 84 h 246"/>
                <a:gd name="T18" fmla="*/ 463 w 1235"/>
                <a:gd name="T19" fmla="*/ 62 h 246"/>
                <a:gd name="T20" fmla="*/ 507 w 1235"/>
                <a:gd name="T21" fmla="*/ 39 h 246"/>
                <a:gd name="T22" fmla="*/ 567 w 1235"/>
                <a:gd name="T23" fmla="*/ 24 h 246"/>
                <a:gd name="T24" fmla="*/ 565 w 1235"/>
                <a:gd name="T25" fmla="*/ 24 h 246"/>
                <a:gd name="T26" fmla="*/ 625 w 1235"/>
                <a:gd name="T27" fmla="*/ 17 h 246"/>
                <a:gd name="T28" fmla="*/ 676 w 1235"/>
                <a:gd name="T29" fmla="*/ 23 h 246"/>
                <a:gd name="T30" fmla="*/ 672 w 1235"/>
                <a:gd name="T31" fmla="*/ 21 h 246"/>
                <a:gd name="T32" fmla="*/ 718 w 1235"/>
                <a:gd name="T33" fmla="*/ 34 h 246"/>
                <a:gd name="T34" fmla="*/ 734 w 1235"/>
                <a:gd name="T35" fmla="*/ 38 h 246"/>
                <a:gd name="T36" fmla="*/ 763 w 1235"/>
                <a:gd name="T37" fmla="*/ 49 h 246"/>
                <a:gd name="T38" fmla="*/ 780 w 1235"/>
                <a:gd name="T39" fmla="*/ 58 h 246"/>
                <a:gd name="T40" fmla="*/ 795 w 1235"/>
                <a:gd name="T41" fmla="*/ 58 h 246"/>
                <a:gd name="T42" fmla="*/ 801 w 1235"/>
                <a:gd name="T43" fmla="*/ 72 h 246"/>
                <a:gd name="T44" fmla="*/ 852 w 1235"/>
                <a:gd name="T45" fmla="*/ 109 h 246"/>
                <a:gd name="T46" fmla="*/ 880 w 1235"/>
                <a:gd name="T47" fmla="*/ 128 h 246"/>
                <a:gd name="T48" fmla="*/ 932 w 1235"/>
                <a:gd name="T49" fmla="*/ 160 h 246"/>
                <a:gd name="T50" fmla="*/ 988 w 1235"/>
                <a:gd name="T51" fmla="*/ 188 h 246"/>
                <a:gd name="T52" fmla="*/ 1020 w 1235"/>
                <a:gd name="T53" fmla="*/ 199 h 246"/>
                <a:gd name="T54" fmla="*/ 1091 w 1235"/>
                <a:gd name="T55" fmla="*/ 221 h 246"/>
                <a:gd name="T56" fmla="*/ 1126 w 1235"/>
                <a:gd name="T57" fmla="*/ 230 h 246"/>
                <a:gd name="T58" fmla="*/ 1157 w 1235"/>
                <a:gd name="T59" fmla="*/ 235 h 246"/>
                <a:gd name="T60" fmla="*/ 1234 w 1235"/>
                <a:gd name="T61" fmla="*/ 246 h 246"/>
                <a:gd name="T62" fmla="*/ 1183 w 1235"/>
                <a:gd name="T63" fmla="*/ 224 h 246"/>
                <a:gd name="T64" fmla="*/ 1157 w 1235"/>
                <a:gd name="T65" fmla="*/ 227 h 246"/>
                <a:gd name="T66" fmla="*/ 1130 w 1235"/>
                <a:gd name="T67" fmla="*/ 214 h 246"/>
                <a:gd name="T68" fmla="*/ 1098 w 1235"/>
                <a:gd name="T69" fmla="*/ 206 h 246"/>
                <a:gd name="T70" fmla="*/ 1027 w 1235"/>
                <a:gd name="T71" fmla="*/ 184 h 246"/>
                <a:gd name="T72" fmla="*/ 995 w 1235"/>
                <a:gd name="T73" fmla="*/ 172 h 246"/>
                <a:gd name="T74" fmla="*/ 939 w 1235"/>
                <a:gd name="T75" fmla="*/ 144 h 246"/>
                <a:gd name="T76" fmla="*/ 889 w 1235"/>
                <a:gd name="T77" fmla="*/ 114 h 246"/>
                <a:gd name="T78" fmla="*/ 858 w 1235"/>
                <a:gd name="T79" fmla="*/ 102 h 246"/>
                <a:gd name="T80" fmla="*/ 838 w 1235"/>
                <a:gd name="T81" fmla="*/ 77 h 246"/>
                <a:gd name="T82" fmla="*/ 801 w 1235"/>
                <a:gd name="T83" fmla="*/ 51 h 246"/>
                <a:gd name="T84" fmla="*/ 788 w 1235"/>
                <a:gd name="T85" fmla="*/ 44 h 246"/>
                <a:gd name="T86" fmla="*/ 770 w 1235"/>
                <a:gd name="T87" fmla="*/ 34 h 246"/>
                <a:gd name="T88" fmla="*/ 741 w 1235"/>
                <a:gd name="T89" fmla="*/ 23 h 246"/>
                <a:gd name="T90" fmla="*/ 722 w 1235"/>
                <a:gd name="T91" fmla="*/ 19 h 246"/>
                <a:gd name="T92" fmla="*/ 679 w 1235"/>
                <a:gd name="T93" fmla="*/ 6 h 246"/>
                <a:gd name="T94" fmla="*/ 651 w 1235"/>
                <a:gd name="T95" fmla="*/ 2 h 246"/>
                <a:gd name="T96" fmla="*/ 595 w 1235"/>
                <a:gd name="T97" fmla="*/ 3 h 246"/>
                <a:gd name="T98" fmla="*/ 560 w 1235"/>
                <a:gd name="T99" fmla="*/ 9 h 246"/>
                <a:gd name="T100" fmla="*/ 502 w 1235"/>
                <a:gd name="T101" fmla="*/ 24 h 246"/>
                <a:gd name="T102" fmla="*/ 456 w 1235"/>
                <a:gd name="T103" fmla="*/ 46 h 246"/>
                <a:gd name="T104" fmla="*/ 422 w 1235"/>
                <a:gd name="T105" fmla="*/ 69 h 246"/>
                <a:gd name="T106" fmla="*/ 380 w 1235"/>
                <a:gd name="T107" fmla="*/ 95 h 246"/>
                <a:gd name="T108" fmla="*/ 347 w 1235"/>
                <a:gd name="T109" fmla="*/ 118 h 246"/>
                <a:gd name="T110" fmla="*/ 350 w 1235"/>
                <a:gd name="T111" fmla="*/ 116 h 246"/>
                <a:gd name="T112" fmla="*/ 284 w 1235"/>
                <a:gd name="T113" fmla="*/ 156 h 246"/>
                <a:gd name="T114" fmla="*/ 207 w 1235"/>
                <a:gd name="T115" fmla="*/ 182 h 246"/>
                <a:gd name="T116" fmla="*/ 132 w 1235"/>
                <a:gd name="T117" fmla="*/ 203 h 246"/>
                <a:gd name="T118" fmla="*/ 62 w 1235"/>
                <a:gd name="T119" fmla="*/ 218 h 246"/>
                <a:gd name="T120" fmla="*/ 66 w 1235"/>
                <a:gd name="T121" fmla="*/ 217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35" h="246">
                  <a:moveTo>
                    <a:pt x="0" y="230"/>
                  </a:moveTo>
                  <a:lnTo>
                    <a:pt x="3" y="246"/>
                  </a:lnTo>
                  <a:lnTo>
                    <a:pt x="66" y="234"/>
                  </a:lnTo>
                  <a:lnTo>
                    <a:pt x="69" y="234"/>
                  </a:lnTo>
                  <a:lnTo>
                    <a:pt x="102" y="227"/>
                  </a:lnTo>
                  <a:lnTo>
                    <a:pt x="136" y="218"/>
                  </a:lnTo>
                  <a:lnTo>
                    <a:pt x="174" y="209"/>
                  </a:lnTo>
                  <a:lnTo>
                    <a:pt x="214" y="198"/>
                  </a:lnTo>
                  <a:lnTo>
                    <a:pt x="253" y="185"/>
                  </a:lnTo>
                  <a:lnTo>
                    <a:pt x="291" y="171"/>
                  </a:lnTo>
                  <a:lnTo>
                    <a:pt x="324" y="153"/>
                  </a:lnTo>
                  <a:lnTo>
                    <a:pt x="357" y="132"/>
                  </a:lnTo>
                  <a:lnTo>
                    <a:pt x="359" y="130"/>
                  </a:lnTo>
                  <a:lnTo>
                    <a:pt x="390" y="109"/>
                  </a:lnTo>
                  <a:lnTo>
                    <a:pt x="385" y="102"/>
                  </a:lnTo>
                  <a:lnTo>
                    <a:pt x="387" y="111"/>
                  </a:lnTo>
                  <a:lnTo>
                    <a:pt x="417" y="91"/>
                  </a:lnTo>
                  <a:lnTo>
                    <a:pt x="429" y="84"/>
                  </a:lnTo>
                  <a:lnTo>
                    <a:pt x="440" y="76"/>
                  </a:lnTo>
                  <a:lnTo>
                    <a:pt x="463" y="62"/>
                  </a:lnTo>
                  <a:lnTo>
                    <a:pt x="484" y="49"/>
                  </a:lnTo>
                  <a:lnTo>
                    <a:pt x="507" y="39"/>
                  </a:lnTo>
                  <a:lnTo>
                    <a:pt x="537" y="30"/>
                  </a:lnTo>
                  <a:lnTo>
                    <a:pt x="567" y="24"/>
                  </a:lnTo>
                  <a:lnTo>
                    <a:pt x="565" y="16"/>
                  </a:lnTo>
                  <a:lnTo>
                    <a:pt x="565" y="24"/>
                  </a:lnTo>
                  <a:lnTo>
                    <a:pt x="595" y="20"/>
                  </a:lnTo>
                  <a:lnTo>
                    <a:pt x="625" y="17"/>
                  </a:lnTo>
                  <a:lnTo>
                    <a:pt x="651" y="19"/>
                  </a:lnTo>
                  <a:lnTo>
                    <a:pt x="676" y="23"/>
                  </a:lnTo>
                  <a:lnTo>
                    <a:pt x="676" y="14"/>
                  </a:lnTo>
                  <a:lnTo>
                    <a:pt x="672" y="21"/>
                  </a:lnTo>
                  <a:lnTo>
                    <a:pt x="696" y="27"/>
                  </a:lnTo>
                  <a:lnTo>
                    <a:pt x="718" y="34"/>
                  </a:lnTo>
                  <a:lnTo>
                    <a:pt x="725" y="35"/>
                  </a:lnTo>
                  <a:lnTo>
                    <a:pt x="734" y="38"/>
                  </a:lnTo>
                  <a:lnTo>
                    <a:pt x="748" y="42"/>
                  </a:lnTo>
                  <a:lnTo>
                    <a:pt x="763" y="49"/>
                  </a:lnTo>
                  <a:lnTo>
                    <a:pt x="771" y="53"/>
                  </a:lnTo>
                  <a:lnTo>
                    <a:pt x="780" y="58"/>
                  </a:lnTo>
                  <a:lnTo>
                    <a:pt x="791" y="65"/>
                  </a:lnTo>
                  <a:lnTo>
                    <a:pt x="795" y="58"/>
                  </a:lnTo>
                  <a:lnTo>
                    <a:pt x="788" y="63"/>
                  </a:lnTo>
                  <a:lnTo>
                    <a:pt x="801" y="72"/>
                  </a:lnTo>
                  <a:lnTo>
                    <a:pt x="826" y="90"/>
                  </a:lnTo>
                  <a:lnTo>
                    <a:pt x="852" y="109"/>
                  </a:lnTo>
                  <a:lnTo>
                    <a:pt x="855" y="111"/>
                  </a:lnTo>
                  <a:lnTo>
                    <a:pt x="880" y="128"/>
                  </a:lnTo>
                  <a:lnTo>
                    <a:pt x="907" y="144"/>
                  </a:lnTo>
                  <a:lnTo>
                    <a:pt x="932" y="160"/>
                  </a:lnTo>
                  <a:lnTo>
                    <a:pt x="959" y="174"/>
                  </a:lnTo>
                  <a:lnTo>
                    <a:pt x="988" y="188"/>
                  </a:lnTo>
                  <a:lnTo>
                    <a:pt x="1003" y="193"/>
                  </a:lnTo>
                  <a:lnTo>
                    <a:pt x="1020" y="199"/>
                  </a:lnTo>
                  <a:lnTo>
                    <a:pt x="1056" y="210"/>
                  </a:lnTo>
                  <a:lnTo>
                    <a:pt x="1091" y="221"/>
                  </a:lnTo>
                  <a:lnTo>
                    <a:pt x="1108" y="225"/>
                  </a:lnTo>
                  <a:lnTo>
                    <a:pt x="1126" y="230"/>
                  </a:lnTo>
                  <a:lnTo>
                    <a:pt x="1153" y="235"/>
                  </a:lnTo>
                  <a:lnTo>
                    <a:pt x="1157" y="235"/>
                  </a:lnTo>
                  <a:lnTo>
                    <a:pt x="1183" y="241"/>
                  </a:lnTo>
                  <a:lnTo>
                    <a:pt x="1234" y="246"/>
                  </a:lnTo>
                  <a:lnTo>
                    <a:pt x="1235" y="230"/>
                  </a:lnTo>
                  <a:lnTo>
                    <a:pt x="1183" y="224"/>
                  </a:lnTo>
                  <a:lnTo>
                    <a:pt x="1157" y="218"/>
                  </a:lnTo>
                  <a:lnTo>
                    <a:pt x="1157" y="227"/>
                  </a:lnTo>
                  <a:lnTo>
                    <a:pt x="1160" y="220"/>
                  </a:lnTo>
                  <a:lnTo>
                    <a:pt x="1130" y="214"/>
                  </a:lnTo>
                  <a:lnTo>
                    <a:pt x="1115" y="210"/>
                  </a:lnTo>
                  <a:lnTo>
                    <a:pt x="1098" y="206"/>
                  </a:lnTo>
                  <a:lnTo>
                    <a:pt x="1063" y="195"/>
                  </a:lnTo>
                  <a:lnTo>
                    <a:pt x="1027" y="184"/>
                  </a:lnTo>
                  <a:lnTo>
                    <a:pt x="1010" y="178"/>
                  </a:lnTo>
                  <a:lnTo>
                    <a:pt x="995" y="172"/>
                  </a:lnTo>
                  <a:lnTo>
                    <a:pt x="966" y="158"/>
                  </a:lnTo>
                  <a:lnTo>
                    <a:pt x="939" y="144"/>
                  </a:lnTo>
                  <a:lnTo>
                    <a:pt x="914" y="129"/>
                  </a:lnTo>
                  <a:lnTo>
                    <a:pt x="889" y="114"/>
                  </a:lnTo>
                  <a:lnTo>
                    <a:pt x="862" y="95"/>
                  </a:lnTo>
                  <a:lnTo>
                    <a:pt x="858" y="102"/>
                  </a:lnTo>
                  <a:lnTo>
                    <a:pt x="865" y="97"/>
                  </a:lnTo>
                  <a:lnTo>
                    <a:pt x="838" y="77"/>
                  </a:lnTo>
                  <a:lnTo>
                    <a:pt x="813" y="59"/>
                  </a:lnTo>
                  <a:lnTo>
                    <a:pt x="801" y="51"/>
                  </a:lnTo>
                  <a:lnTo>
                    <a:pt x="798" y="49"/>
                  </a:lnTo>
                  <a:lnTo>
                    <a:pt x="788" y="44"/>
                  </a:lnTo>
                  <a:lnTo>
                    <a:pt x="778" y="38"/>
                  </a:lnTo>
                  <a:lnTo>
                    <a:pt x="770" y="34"/>
                  </a:lnTo>
                  <a:lnTo>
                    <a:pt x="755" y="27"/>
                  </a:lnTo>
                  <a:lnTo>
                    <a:pt x="741" y="23"/>
                  </a:lnTo>
                  <a:lnTo>
                    <a:pt x="732" y="20"/>
                  </a:lnTo>
                  <a:lnTo>
                    <a:pt x="722" y="19"/>
                  </a:lnTo>
                  <a:lnTo>
                    <a:pt x="703" y="12"/>
                  </a:lnTo>
                  <a:lnTo>
                    <a:pt x="679" y="6"/>
                  </a:lnTo>
                  <a:lnTo>
                    <a:pt x="676" y="6"/>
                  </a:lnTo>
                  <a:lnTo>
                    <a:pt x="651" y="2"/>
                  </a:lnTo>
                  <a:lnTo>
                    <a:pt x="625" y="0"/>
                  </a:lnTo>
                  <a:lnTo>
                    <a:pt x="595" y="3"/>
                  </a:lnTo>
                  <a:lnTo>
                    <a:pt x="565" y="7"/>
                  </a:lnTo>
                  <a:lnTo>
                    <a:pt x="560" y="9"/>
                  </a:lnTo>
                  <a:lnTo>
                    <a:pt x="530" y="14"/>
                  </a:lnTo>
                  <a:lnTo>
                    <a:pt x="502" y="24"/>
                  </a:lnTo>
                  <a:lnTo>
                    <a:pt x="477" y="34"/>
                  </a:lnTo>
                  <a:lnTo>
                    <a:pt x="456" y="46"/>
                  </a:lnTo>
                  <a:lnTo>
                    <a:pt x="433" y="60"/>
                  </a:lnTo>
                  <a:lnTo>
                    <a:pt x="422" y="69"/>
                  </a:lnTo>
                  <a:lnTo>
                    <a:pt x="408" y="77"/>
                  </a:lnTo>
                  <a:lnTo>
                    <a:pt x="380" y="95"/>
                  </a:lnTo>
                  <a:lnTo>
                    <a:pt x="378" y="97"/>
                  </a:lnTo>
                  <a:lnTo>
                    <a:pt x="347" y="118"/>
                  </a:lnTo>
                  <a:lnTo>
                    <a:pt x="354" y="123"/>
                  </a:lnTo>
                  <a:lnTo>
                    <a:pt x="350" y="116"/>
                  </a:lnTo>
                  <a:lnTo>
                    <a:pt x="317" y="137"/>
                  </a:lnTo>
                  <a:lnTo>
                    <a:pt x="284" y="156"/>
                  </a:lnTo>
                  <a:lnTo>
                    <a:pt x="246" y="170"/>
                  </a:lnTo>
                  <a:lnTo>
                    <a:pt x="207" y="182"/>
                  </a:lnTo>
                  <a:lnTo>
                    <a:pt x="167" y="193"/>
                  </a:lnTo>
                  <a:lnTo>
                    <a:pt x="132" y="203"/>
                  </a:lnTo>
                  <a:lnTo>
                    <a:pt x="95" y="211"/>
                  </a:lnTo>
                  <a:lnTo>
                    <a:pt x="62" y="218"/>
                  </a:lnTo>
                  <a:lnTo>
                    <a:pt x="66" y="225"/>
                  </a:lnTo>
                  <a:lnTo>
                    <a:pt x="66" y="217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Line 54"/>
            <p:cNvSpPr>
              <a:spLocks noChangeShapeType="1"/>
            </p:cNvSpPr>
            <p:nvPr/>
          </p:nvSpPr>
          <p:spPr bwMode="auto">
            <a:xfrm flipV="1">
              <a:off x="889" y="1308"/>
              <a:ext cx="1245" cy="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9" name="Rectangle 56"/>
          <p:cNvSpPr>
            <a:spLocks noChangeArrowheads="1"/>
          </p:cNvSpPr>
          <p:nvPr/>
        </p:nvSpPr>
        <p:spPr bwMode="auto">
          <a:xfrm>
            <a:off x="525463" y="1452563"/>
            <a:ext cx="642938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0" name="Rectangle 57"/>
          <p:cNvSpPr>
            <a:spLocks noChangeArrowheads="1"/>
          </p:cNvSpPr>
          <p:nvPr/>
        </p:nvSpPr>
        <p:spPr bwMode="auto">
          <a:xfrm>
            <a:off x="654050" y="1508125"/>
            <a:ext cx="3815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sz="3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σ</a:t>
            </a:r>
            <a:r>
              <a:rPr kumimoji="0" lang="fr-FR" sz="3400" b="1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endParaRPr kumimoji="0" lang="fr-FR" sz="18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2" name="Freeform 59"/>
          <p:cNvSpPr>
            <a:spLocks/>
          </p:cNvSpPr>
          <p:nvPr/>
        </p:nvSpPr>
        <p:spPr bwMode="auto">
          <a:xfrm>
            <a:off x="2914650" y="2470150"/>
            <a:ext cx="39688" cy="3582987"/>
          </a:xfrm>
          <a:custGeom>
            <a:avLst/>
            <a:gdLst>
              <a:gd name="T0" fmla="*/ 17 w 25"/>
              <a:gd name="T1" fmla="*/ 0 h 2257"/>
              <a:gd name="T2" fmla="*/ 0 w 25"/>
              <a:gd name="T3" fmla="*/ 0 h 2257"/>
              <a:gd name="T4" fmla="*/ 9 w 25"/>
              <a:gd name="T5" fmla="*/ 2257 h 2257"/>
              <a:gd name="T6" fmla="*/ 25 w 25"/>
              <a:gd name="T7" fmla="*/ 2257 h 2257"/>
              <a:gd name="T8" fmla="*/ 17 w 25"/>
              <a:gd name="T9" fmla="*/ 0 h 2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257">
                <a:moveTo>
                  <a:pt x="17" y="0"/>
                </a:moveTo>
                <a:lnTo>
                  <a:pt x="0" y="0"/>
                </a:lnTo>
                <a:lnTo>
                  <a:pt x="9" y="2257"/>
                </a:lnTo>
                <a:lnTo>
                  <a:pt x="25" y="2257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3" name="Rectangle 60"/>
          <p:cNvSpPr>
            <a:spLocks noChangeArrowheads="1"/>
          </p:cNvSpPr>
          <p:nvPr/>
        </p:nvSpPr>
        <p:spPr bwMode="auto">
          <a:xfrm>
            <a:off x="2667000" y="5957888"/>
            <a:ext cx="554038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" name="Rectangle 61"/>
          <p:cNvSpPr>
            <a:spLocks noChangeArrowheads="1"/>
          </p:cNvSpPr>
          <p:nvPr/>
        </p:nvSpPr>
        <p:spPr bwMode="auto">
          <a:xfrm>
            <a:off x="2795588" y="6030913"/>
            <a:ext cx="246063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7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62"/>
          <p:cNvSpPr>
            <a:spLocks noChangeArrowheads="1"/>
          </p:cNvSpPr>
          <p:nvPr/>
        </p:nvSpPr>
        <p:spPr bwMode="auto">
          <a:xfrm>
            <a:off x="2947988" y="6148388"/>
            <a:ext cx="219075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1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50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63"/>
          <p:cNvSpPr>
            <a:spLocks noChangeArrowheads="1"/>
          </p:cNvSpPr>
          <p:nvPr/>
        </p:nvSpPr>
        <p:spPr bwMode="auto">
          <a:xfrm>
            <a:off x="3770313" y="2392363"/>
            <a:ext cx="4748213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8" name="Rectangle 65"/>
          <p:cNvSpPr>
            <a:spLocks noChangeArrowheads="1"/>
          </p:cNvSpPr>
          <p:nvPr/>
        </p:nvSpPr>
        <p:spPr bwMode="auto">
          <a:xfrm>
            <a:off x="3842064" y="2511524"/>
            <a:ext cx="36445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Isoprobability</a:t>
            </a:r>
            <a:r>
              <a:rPr kumimoji="0" lang="fr-FR" sz="20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kumimoji="0" lang="fr-FR" sz="2000" b="1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curve</a:t>
            </a:r>
            <a:r>
              <a:rPr kumimoji="0" lang="fr-FR" sz="20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50% of </a:t>
            </a:r>
            <a:r>
              <a:rPr kumimoji="0" lang="fr-FR" sz="2000" b="1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failure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pSp>
        <p:nvGrpSpPr>
          <p:cNvPr id="50" name="Group 69"/>
          <p:cNvGrpSpPr>
            <a:grpSpLocks/>
          </p:cNvGrpSpPr>
          <p:nvPr/>
        </p:nvGrpSpPr>
        <p:grpSpPr bwMode="auto">
          <a:xfrm>
            <a:off x="4391025" y="2860675"/>
            <a:ext cx="1047750" cy="1260475"/>
            <a:chOff x="2766" y="1802"/>
            <a:chExt cx="660" cy="794"/>
          </a:xfrm>
        </p:grpSpPr>
        <p:sp>
          <p:nvSpPr>
            <p:cNvPr id="51" name="Freeform 67"/>
            <p:cNvSpPr>
              <a:spLocks/>
            </p:cNvSpPr>
            <p:nvPr/>
          </p:nvSpPr>
          <p:spPr bwMode="auto">
            <a:xfrm>
              <a:off x="2827" y="1802"/>
              <a:ext cx="599" cy="722"/>
            </a:xfrm>
            <a:custGeom>
              <a:avLst/>
              <a:gdLst>
                <a:gd name="T0" fmla="*/ 599 w 599"/>
                <a:gd name="T1" fmla="*/ 13 h 722"/>
                <a:gd name="T2" fmla="*/ 588 w 599"/>
                <a:gd name="T3" fmla="*/ 0 h 722"/>
                <a:gd name="T4" fmla="*/ 0 w 599"/>
                <a:gd name="T5" fmla="*/ 709 h 722"/>
                <a:gd name="T6" fmla="*/ 11 w 599"/>
                <a:gd name="T7" fmla="*/ 722 h 722"/>
                <a:gd name="T8" fmla="*/ 599 w 599"/>
                <a:gd name="T9" fmla="*/ 13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9" h="722">
                  <a:moveTo>
                    <a:pt x="599" y="13"/>
                  </a:moveTo>
                  <a:lnTo>
                    <a:pt x="588" y="0"/>
                  </a:lnTo>
                  <a:lnTo>
                    <a:pt x="0" y="709"/>
                  </a:lnTo>
                  <a:lnTo>
                    <a:pt x="11" y="722"/>
                  </a:lnTo>
                  <a:lnTo>
                    <a:pt x="599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68"/>
            <p:cNvSpPr>
              <a:spLocks/>
            </p:cNvSpPr>
            <p:nvPr/>
          </p:nvSpPr>
          <p:spPr bwMode="auto">
            <a:xfrm>
              <a:off x="2766" y="2479"/>
              <a:ext cx="109" cy="117"/>
            </a:xfrm>
            <a:custGeom>
              <a:avLst/>
              <a:gdLst>
                <a:gd name="T0" fmla="*/ 27 w 109"/>
                <a:gd name="T1" fmla="*/ 0 h 117"/>
                <a:gd name="T2" fmla="*/ 0 w 109"/>
                <a:gd name="T3" fmla="*/ 117 h 117"/>
                <a:gd name="T4" fmla="*/ 109 w 109"/>
                <a:gd name="T5" fmla="*/ 68 h 117"/>
                <a:gd name="T6" fmla="*/ 27 w 109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17">
                  <a:moveTo>
                    <a:pt x="27" y="0"/>
                  </a:moveTo>
                  <a:lnTo>
                    <a:pt x="0" y="117"/>
                  </a:lnTo>
                  <a:lnTo>
                    <a:pt x="109" y="68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9048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</a:t>
            </a:r>
            <a:r>
              <a:rPr lang="fr-FR" dirty="0" smtClean="0">
                <a:latin typeface="Calibri" panose="020F0502020204030204" pitchFamily="34" charset="0"/>
              </a:rPr>
              <a:t>öhler </a:t>
            </a:r>
            <a:r>
              <a:rPr lang="fr-FR" dirty="0" err="1" smtClean="0">
                <a:latin typeface="Calibri" panose="020F0502020204030204" pitchFamily="34" charset="0"/>
              </a:rPr>
              <a:t>Diagram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428079"/>
              </p:ext>
            </p:extLst>
          </p:nvPr>
        </p:nvGraphicFramePr>
        <p:xfrm>
          <a:off x="798513" y="1428750"/>
          <a:ext cx="7926387" cy="465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1" name="Document" r:id="rId4" imgW="5590272" imgH="3275203" progId="Word.Document.8">
                  <p:embed/>
                </p:oleObj>
              </mc:Choice>
              <mc:Fallback>
                <p:oleObj name="Document" r:id="rId4" imgW="5590272" imgH="327520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513" y="1428750"/>
                        <a:ext cx="7926387" cy="465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65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90488"/>
            <a:ext cx="8229600" cy="1143000"/>
          </a:xfrm>
        </p:spPr>
        <p:txBody>
          <a:bodyPr/>
          <a:lstStyle/>
          <a:p>
            <a:r>
              <a:rPr lang="fr-FR" dirty="0" smtClean="0"/>
              <a:t>Endurance </a:t>
            </a:r>
            <a:r>
              <a:rPr lang="fr-FR" dirty="0" err="1" smtClean="0"/>
              <a:t>diagram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G. Hénaff – 2016</a:t>
            </a:r>
            <a:endParaRPr lang="en-GB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1714500" y="1162051"/>
            <a:ext cx="5926137" cy="559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2849563" y="6024563"/>
            <a:ext cx="34925" cy="261938"/>
          </a:xfrm>
          <a:custGeom>
            <a:avLst/>
            <a:gdLst>
              <a:gd name="T0" fmla="*/ 0 w 22"/>
              <a:gd name="T1" fmla="*/ 165 h 165"/>
              <a:gd name="T2" fmla="*/ 21 w 22"/>
              <a:gd name="T3" fmla="*/ 165 h 165"/>
              <a:gd name="T4" fmla="*/ 22 w 22"/>
              <a:gd name="T5" fmla="*/ 0 h 165"/>
              <a:gd name="T6" fmla="*/ 1 w 22"/>
              <a:gd name="T7" fmla="*/ 0 h 165"/>
              <a:gd name="T8" fmla="*/ 0 w 22"/>
              <a:gd name="T9" fmla="*/ 165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165">
                <a:moveTo>
                  <a:pt x="0" y="165"/>
                </a:moveTo>
                <a:lnTo>
                  <a:pt x="21" y="165"/>
                </a:lnTo>
                <a:lnTo>
                  <a:pt x="22" y="0"/>
                </a:lnTo>
                <a:lnTo>
                  <a:pt x="1" y="0"/>
                </a:lnTo>
                <a:lnTo>
                  <a:pt x="0" y="1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460750" y="6024563"/>
            <a:ext cx="34925" cy="261938"/>
          </a:xfrm>
          <a:custGeom>
            <a:avLst/>
            <a:gdLst>
              <a:gd name="T0" fmla="*/ 0 w 22"/>
              <a:gd name="T1" fmla="*/ 165 h 165"/>
              <a:gd name="T2" fmla="*/ 21 w 22"/>
              <a:gd name="T3" fmla="*/ 165 h 165"/>
              <a:gd name="T4" fmla="*/ 22 w 22"/>
              <a:gd name="T5" fmla="*/ 0 h 165"/>
              <a:gd name="T6" fmla="*/ 1 w 22"/>
              <a:gd name="T7" fmla="*/ 0 h 165"/>
              <a:gd name="T8" fmla="*/ 0 w 22"/>
              <a:gd name="T9" fmla="*/ 165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165">
                <a:moveTo>
                  <a:pt x="0" y="165"/>
                </a:moveTo>
                <a:lnTo>
                  <a:pt x="21" y="165"/>
                </a:lnTo>
                <a:lnTo>
                  <a:pt x="22" y="0"/>
                </a:lnTo>
                <a:lnTo>
                  <a:pt x="1" y="0"/>
                </a:lnTo>
                <a:lnTo>
                  <a:pt x="0" y="1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4073525" y="6024563"/>
            <a:ext cx="34925" cy="261938"/>
          </a:xfrm>
          <a:custGeom>
            <a:avLst/>
            <a:gdLst>
              <a:gd name="T0" fmla="*/ 0 w 22"/>
              <a:gd name="T1" fmla="*/ 165 h 165"/>
              <a:gd name="T2" fmla="*/ 21 w 22"/>
              <a:gd name="T3" fmla="*/ 165 h 165"/>
              <a:gd name="T4" fmla="*/ 22 w 22"/>
              <a:gd name="T5" fmla="*/ 0 h 165"/>
              <a:gd name="T6" fmla="*/ 1 w 22"/>
              <a:gd name="T7" fmla="*/ 0 h 165"/>
              <a:gd name="T8" fmla="*/ 0 w 22"/>
              <a:gd name="T9" fmla="*/ 165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165">
                <a:moveTo>
                  <a:pt x="0" y="165"/>
                </a:moveTo>
                <a:lnTo>
                  <a:pt x="21" y="165"/>
                </a:lnTo>
                <a:lnTo>
                  <a:pt x="22" y="0"/>
                </a:lnTo>
                <a:lnTo>
                  <a:pt x="1" y="0"/>
                </a:lnTo>
                <a:lnTo>
                  <a:pt x="0" y="1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5911850" y="6024563"/>
            <a:ext cx="33337" cy="261938"/>
          </a:xfrm>
          <a:custGeom>
            <a:avLst/>
            <a:gdLst>
              <a:gd name="T0" fmla="*/ 0 w 21"/>
              <a:gd name="T1" fmla="*/ 165 h 165"/>
              <a:gd name="T2" fmla="*/ 20 w 21"/>
              <a:gd name="T3" fmla="*/ 165 h 165"/>
              <a:gd name="T4" fmla="*/ 21 w 21"/>
              <a:gd name="T5" fmla="*/ 0 h 165"/>
              <a:gd name="T6" fmla="*/ 1 w 21"/>
              <a:gd name="T7" fmla="*/ 0 h 165"/>
              <a:gd name="T8" fmla="*/ 0 w 21"/>
              <a:gd name="T9" fmla="*/ 165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165">
                <a:moveTo>
                  <a:pt x="0" y="165"/>
                </a:moveTo>
                <a:lnTo>
                  <a:pt x="20" y="165"/>
                </a:lnTo>
                <a:lnTo>
                  <a:pt x="21" y="0"/>
                </a:lnTo>
                <a:lnTo>
                  <a:pt x="1" y="0"/>
                </a:lnTo>
                <a:lnTo>
                  <a:pt x="0" y="1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6524625" y="6024563"/>
            <a:ext cx="33337" cy="261938"/>
          </a:xfrm>
          <a:custGeom>
            <a:avLst/>
            <a:gdLst>
              <a:gd name="T0" fmla="*/ 0 w 21"/>
              <a:gd name="T1" fmla="*/ 165 h 165"/>
              <a:gd name="T2" fmla="*/ 20 w 21"/>
              <a:gd name="T3" fmla="*/ 165 h 165"/>
              <a:gd name="T4" fmla="*/ 21 w 21"/>
              <a:gd name="T5" fmla="*/ 0 h 165"/>
              <a:gd name="T6" fmla="*/ 1 w 21"/>
              <a:gd name="T7" fmla="*/ 0 h 165"/>
              <a:gd name="T8" fmla="*/ 0 w 21"/>
              <a:gd name="T9" fmla="*/ 165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165">
                <a:moveTo>
                  <a:pt x="0" y="165"/>
                </a:moveTo>
                <a:lnTo>
                  <a:pt x="20" y="165"/>
                </a:lnTo>
                <a:lnTo>
                  <a:pt x="21" y="0"/>
                </a:lnTo>
                <a:lnTo>
                  <a:pt x="1" y="0"/>
                </a:lnTo>
                <a:lnTo>
                  <a:pt x="0" y="1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3" name="Group 14"/>
          <p:cNvGrpSpPr>
            <a:grpSpLocks/>
          </p:cNvGrpSpPr>
          <p:nvPr/>
        </p:nvGrpSpPr>
        <p:grpSpPr bwMode="auto">
          <a:xfrm>
            <a:off x="2633665" y="6197609"/>
            <a:ext cx="479425" cy="407988"/>
            <a:chOff x="1659" y="3904"/>
            <a:chExt cx="302" cy="257"/>
          </a:xfrm>
        </p:grpSpPr>
        <p:sp>
          <p:nvSpPr>
            <p:cNvPr id="146" name="Rectangle 10"/>
            <p:cNvSpPr>
              <a:spLocks noChangeArrowheads="1"/>
            </p:cNvSpPr>
            <p:nvPr/>
          </p:nvSpPr>
          <p:spPr bwMode="auto">
            <a:xfrm>
              <a:off x="1659" y="3960"/>
              <a:ext cx="163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7" name="Rectangle 11"/>
            <p:cNvSpPr>
              <a:spLocks noChangeArrowheads="1"/>
            </p:cNvSpPr>
            <p:nvPr/>
          </p:nvSpPr>
          <p:spPr bwMode="auto">
            <a:xfrm>
              <a:off x="1659" y="3967"/>
              <a:ext cx="16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10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48" name="Rectangle 12"/>
            <p:cNvSpPr>
              <a:spLocks noChangeArrowheads="1"/>
            </p:cNvSpPr>
            <p:nvPr/>
          </p:nvSpPr>
          <p:spPr bwMode="auto">
            <a:xfrm>
              <a:off x="1879" y="3904"/>
              <a:ext cx="82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9" name="Rectangle 13"/>
            <p:cNvSpPr>
              <a:spLocks noChangeArrowheads="1"/>
            </p:cNvSpPr>
            <p:nvPr/>
          </p:nvSpPr>
          <p:spPr bwMode="auto">
            <a:xfrm>
              <a:off x="1879" y="3912"/>
              <a:ext cx="8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2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</p:grpSp>
      <p:grpSp>
        <p:nvGrpSpPr>
          <p:cNvPr id="14" name="Group 19"/>
          <p:cNvGrpSpPr>
            <a:grpSpLocks/>
          </p:cNvGrpSpPr>
          <p:nvPr/>
        </p:nvGrpSpPr>
        <p:grpSpPr bwMode="auto">
          <a:xfrm>
            <a:off x="3873504" y="6197609"/>
            <a:ext cx="477838" cy="407988"/>
            <a:chOff x="2440" y="3904"/>
            <a:chExt cx="301" cy="257"/>
          </a:xfrm>
        </p:grpSpPr>
        <p:sp>
          <p:nvSpPr>
            <p:cNvPr id="142" name="Rectangle 15"/>
            <p:cNvSpPr>
              <a:spLocks noChangeArrowheads="1"/>
            </p:cNvSpPr>
            <p:nvPr/>
          </p:nvSpPr>
          <p:spPr bwMode="auto">
            <a:xfrm>
              <a:off x="2440" y="3960"/>
              <a:ext cx="164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3" name="Rectangle 16"/>
            <p:cNvSpPr>
              <a:spLocks noChangeArrowheads="1"/>
            </p:cNvSpPr>
            <p:nvPr/>
          </p:nvSpPr>
          <p:spPr bwMode="auto">
            <a:xfrm>
              <a:off x="2440" y="3967"/>
              <a:ext cx="16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10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44" name="Rectangle 17"/>
            <p:cNvSpPr>
              <a:spLocks noChangeArrowheads="1"/>
            </p:cNvSpPr>
            <p:nvPr/>
          </p:nvSpPr>
          <p:spPr bwMode="auto">
            <a:xfrm>
              <a:off x="2659" y="3904"/>
              <a:ext cx="82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5" name="Rectangle 18"/>
            <p:cNvSpPr>
              <a:spLocks noChangeArrowheads="1"/>
            </p:cNvSpPr>
            <p:nvPr/>
          </p:nvSpPr>
          <p:spPr bwMode="auto">
            <a:xfrm>
              <a:off x="2659" y="3912"/>
              <a:ext cx="8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4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</p:grpSp>
      <p:grpSp>
        <p:nvGrpSpPr>
          <p:cNvPr id="15" name="Group 24"/>
          <p:cNvGrpSpPr>
            <a:grpSpLocks/>
          </p:cNvGrpSpPr>
          <p:nvPr/>
        </p:nvGrpSpPr>
        <p:grpSpPr bwMode="auto">
          <a:xfrm>
            <a:off x="5054605" y="6197609"/>
            <a:ext cx="477838" cy="407988"/>
            <a:chOff x="3184" y="3904"/>
            <a:chExt cx="301" cy="257"/>
          </a:xfrm>
        </p:grpSpPr>
        <p:sp>
          <p:nvSpPr>
            <p:cNvPr id="138" name="Rectangle 20"/>
            <p:cNvSpPr>
              <a:spLocks noChangeArrowheads="1"/>
            </p:cNvSpPr>
            <p:nvPr/>
          </p:nvSpPr>
          <p:spPr bwMode="auto">
            <a:xfrm>
              <a:off x="3184" y="3960"/>
              <a:ext cx="164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9" name="Rectangle 21"/>
            <p:cNvSpPr>
              <a:spLocks noChangeArrowheads="1"/>
            </p:cNvSpPr>
            <p:nvPr/>
          </p:nvSpPr>
          <p:spPr bwMode="auto">
            <a:xfrm>
              <a:off x="3184" y="3967"/>
              <a:ext cx="16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10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40" name="Rectangle 22"/>
            <p:cNvSpPr>
              <a:spLocks noChangeArrowheads="1"/>
            </p:cNvSpPr>
            <p:nvPr/>
          </p:nvSpPr>
          <p:spPr bwMode="auto">
            <a:xfrm>
              <a:off x="3403" y="3904"/>
              <a:ext cx="82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1" name="Rectangle 23"/>
            <p:cNvSpPr>
              <a:spLocks noChangeArrowheads="1"/>
            </p:cNvSpPr>
            <p:nvPr/>
          </p:nvSpPr>
          <p:spPr bwMode="auto">
            <a:xfrm>
              <a:off x="3403" y="3912"/>
              <a:ext cx="8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6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</p:grpSp>
      <p:grpSp>
        <p:nvGrpSpPr>
          <p:cNvPr id="16" name="Group 29"/>
          <p:cNvGrpSpPr>
            <a:grpSpLocks/>
          </p:cNvGrpSpPr>
          <p:nvPr/>
        </p:nvGrpSpPr>
        <p:grpSpPr bwMode="auto">
          <a:xfrm>
            <a:off x="6249994" y="6197609"/>
            <a:ext cx="477838" cy="407988"/>
            <a:chOff x="3937" y="3904"/>
            <a:chExt cx="301" cy="257"/>
          </a:xfrm>
        </p:grpSpPr>
        <p:sp>
          <p:nvSpPr>
            <p:cNvPr id="134" name="Rectangle 25"/>
            <p:cNvSpPr>
              <a:spLocks noChangeArrowheads="1"/>
            </p:cNvSpPr>
            <p:nvPr/>
          </p:nvSpPr>
          <p:spPr bwMode="auto">
            <a:xfrm>
              <a:off x="3937" y="3960"/>
              <a:ext cx="164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" name="Rectangle 26"/>
            <p:cNvSpPr>
              <a:spLocks noChangeArrowheads="1"/>
            </p:cNvSpPr>
            <p:nvPr/>
          </p:nvSpPr>
          <p:spPr bwMode="auto">
            <a:xfrm>
              <a:off x="3937" y="3967"/>
              <a:ext cx="16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10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36" name="Rectangle 27"/>
            <p:cNvSpPr>
              <a:spLocks noChangeArrowheads="1"/>
            </p:cNvSpPr>
            <p:nvPr/>
          </p:nvSpPr>
          <p:spPr bwMode="auto">
            <a:xfrm>
              <a:off x="4156" y="3904"/>
              <a:ext cx="82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Rectangle 28"/>
            <p:cNvSpPr>
              <a:spLocks noChangeArrowheads="1"/>
            </p:cNvSpPr>
            <p:nvPr/>
          </p:nvSpPr>
          <p:spPr bwMode="auto">
            <a:xfrm>
              <a:off x="4156" y="3912"/>
              <a:ext cx="8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8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</p:grpSp>
      <p:sp>
        <p:nvSpPr>
          <p:cNvPr id="17" name="Freeform 30"/>
          <p:cNvSpPr>
            <a:spLocks/>
          </p:cNvSpPr>
          <p:nvPr/>
        </p:nvSpPr>
        <p:spPr bwMode="auto">
          <a:xfrm>
            <a:off x="2016125" y="5113338"/>
            <a:ext cx="5437187" cy="23813"/>
          </a:xfrm>
          <a:custGeom>
            <a:avLst/>
            <a:gdLst>
              <a:gd name="T0" fmla="*/ 0 w 3425"/>
              <a:gd name="T1" fmla="*/ 0 h 15"/>
              <a:gd name="T2" fmla="*/ 0 w 3425"/>
              <a:gd name="T3" fmla="*/ 14 h 15"/>
              <a:gd name="T4" fmla="*/ 3425 w 3425"/>
              <a:gd name="T5" fmla="*/ 15 h 15"/>
              <a:gd name="T6" fmla="*/ 3425 w 3425"/>
              <a:gd name="T7" fmla="*/ 2 h 15"/>
              <a:gd name="T8" fmla="*/ 0 w 3425"/>
              <a:gd name="T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25" h="15">
                <a:moveTo>
                  <a:pt x="0" y="0"/>
                </a:moveTo>
                <a:lnTo>
                  <a:pt x="0" y="14"/>
                </a:lnTo>
                <a:lnTo>
                  <a:pt x="3425" y="15"/>
                </a:lnTo>
                <a:lnTo>
                  <a:pt x="3425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31"/>
          <p:cNvSpPr>
            <a:spLocks noChangeArrowheads="1"/>
          </p:cNvSpPr>
          <p:nvPr/>
        </p:nvSpPr>
        <p:spPr bwMode="auto">
          <a:xfrm>
            <a:off x="4151313" y="5187951"/>
            <a:ext cx="1338262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32"/>
          <p:cNvSpPr>
            <a:spLocks noChangeArrowheads="1"/>
          </p:cNvSpPr>
          <p:nvPr/>
        </p:nvSpPr>
        <p:spPr bwMode="auto">
          <a:xfrm>
            <a:off x="4532313" y="5178426"/>
            <a:ext cx="11049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 b="1" i="1" dirty="0" smtClean="0">
                <a:solidFill>
                  <a:srgbClr val="000000"/>
                </a:solidFill>
                <a:latin typeface="+mn-lt"/>
              </a:rPr>
              <a:t>Fatigue </a:t>
            </a:r>
            <a:r>
              <a:rPr lang="fr-FR" sz="1600" b="1" i="1" dirty="0" err="1" smtClean="0">
                <a:solidFill>
                  <a:srgbClr val="000000"/>
                </a:solidFill>
                <a:latin typeface="+mn-lt"/>
              </a:rPr>
              <a:t>l</a:t>
            </a:r>
            <a:r>
              <a:rPr kumimoji="0" lang="fr-FR" sz="1600" b="1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imit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1" name="Rectangle 34"/>
          <p:cNvSpPr>
            <a:spLocks noChangeArrowheads="1"/>
          </p:cNvSpPr>
          <p:nvPr/>
        </p:nvSpPr>
        <p:spPr bwMode="auto">
          <a:xfrm>
            <a:off x="1697038" y="4935538"/>
            <a:ext cx="28257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2" name="Rectangle 35"/>
          <p:cNvSpPr>
            <a:spLocks noChangeArrowheads="1"/>
          </p:cNvSpPr>
          <p:nvPr/>
        </p:nvSpPr>
        <p:spPr bwMode="auto">
          <a:xfrm>
            <a:off x="1697038" y="4930776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ymbol" panose="05050102010706020507" pitchFamily="18" charset="2"/>
              </a:rPr>
              <a:t>s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6"/>
          <p:cNvSpPr>
            <a:spLocks noChangeArrowheads="1"/>
          </p:cNvSpPr>
          <p:nvPr/>
        </p:nvSpPr>
        <p:spPr bwMode="auto">
          <a:xfrm>
            <a:off x="1852613" y="5103813"/>
            <a:ext cx="203200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Freeform 37"/>
          <p:cNvSpPr>
            <a:spLocks/>
          </p:cNvSpPr>
          <p:nvPr/>
        </p:nvSpPr>
        <p:spPr bwMode="auto">
          <a:xfrm>
            <a:off x="4686300" y="6024563"/>
            <a:ext cx="34925" cy="261938"/>
          </a:xfrm>
          <a:custGeom>
            <a:avLst/>
            <a:gdLst>
              <a:gd name="T0" fmla="*/ 0 w 22"/>
              <a:gd name="T1" fmla="*/ 165 h 165"/>
              <a:gd name="T2" fmla="*/ 21 w 22"/>
              <a:gd name="T3" fmla="*/ 165 h 165"/>
              <a:gd name="T4" fmla="*/ 22 w 22"/>
              <a:gd name="T5" fmla="*/ 0 h 165"/>
              <a:gd name="T6" fmla="*/ 2 w 22"/>
              <a:gd name="T7" fmla="*/ 0 h 165"/>
              <a:gd name="T8" fmla="*/ 0 w 22"/>
              <a:gd name="T9" fmla="*/ 165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165">
                <a:moveTo>
                  <a:pt x="0" y="165"/>
                </a:moveTo>
                <a:lnTo>
                  <a:pt x="21" y="165"/>
                </a:lnTo>
                <a:lnTo>
                  <a:pt x="22" y="0"/>
                </a:lnTo>
                <a:lnTo>
                  <a:pt x="2" y="0"/>
                </a:lnTo>
                <a:lnTo>
                  <a:pt x="0" y="1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5" name="Freeform 38"/>
          <p:cNvSpPr>
            <a:spLocks/>
          </p:cNvSpPr>
          <p:nvPr/>
        </p:nvSpPr>
        <p:spPr bwMode="auto">
          <a:xfrm>
            <a:off x="5297487" y="6024563"/>
            <a:ext cx="34925" cy="261938"/>
          </a:xfrm>
          <a:custGeom>
            <a:avLst/>
            <a:gdLst>
              <a:gd name="T0" fmla="*/ 0 w 22"/>
              <a:gd name="T1" fmla="*/ 165 h 165"/>
              <a:gd name="T2" fmla="*/ 21 w 22"/>
              <a:gd name="T3" fmla="*/ 165 h 165"/>
              <a:gd name="T4" fmla="*/ 22 w 22"/>
              <a:gd name="T5" fmla="*/ 0 h 165"/>
              <a:gd name="T6" fmla="*/ 2 w 22"/>
              <a:gd name="T7" fmla="*/ 0 h 165"/>
              <a:gd name="T8" fmla="*/ 0 w 22"/>
              <a:gd name="T9" fmla="*/ 165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165">
                <a:moveTo>
                  <a:pt x="0" y="165"/>
                </a:moveTo>
                <a:lnTo>
                  <a:pt x="21" y="165"/>
                </a:lnTo>
                <a:lnTo>
                  <a:pt x="22" y="0"/>
                </a:lnTo>
                <a:lnTo>
                  <a:pt x="2" y="0"/>
                </a:lnTo>
                <a:lnTo>
                  <a:pt x="0" y="1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6" name="Group 41"/>
          <p:cNvGrpSpPr>
            <a:grpSpLocks/>
          </p:cNvGrpSpPr>
          <p:nvPr/>
        </p:nvGrpSpPr>
        <p:grpSpPr bwMode="auto">
          <a:xfrm>
            <a:off x="2292350" y="6073776"/>
            <a:ext cx="4595812" cy="165100"/>
            <a:chOff x="1444" y="3826"/>
            <a:chExt cx="2895" cy="104"/>
          </a:xfrm>
        </p:grpSpPr>
        <p:sp>
          <p:nvSpPr>
            <p:cNvPr id="132" name="Rectangle 39"/>
            <p:cNvSpPr>
              <a:spLocks noChangeArrowheads="1"/>
            </p:cNvSpPr>
            <p:nvPr/>
          </p:nvSpPr>
          <p:spPr bwMode="auto">
            <a:xfrm>
              <a:off x="1444" y="3867"/>
              <a:ext cx="2793" cy="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" name="Freeform 40"/>
            <p:cNvSpPr>
              <a:spLocks/>
            </p:cNvSpPr>
            <p:nvPr/>
          </p:nvSpPr>
          <p:spPr bwMode="auto">
            <a:xfrm>
              <a:off x="4235" y="3826"/>
              <a:ext cx="104" cy="104"/>
            </a:xfrm>
            <a:custGeom>
              <a:avLst/>
              <a:gdLst>
                <a:gd name="T0" fmla="*/ 0 w 104"/>
                <a:gd name="T1" fmla="*/ 104 h 104"/>
                <a:gd name="T2" fmla="*/ 104 w 104"/>
                <a:gd name="T3" fmla="*/ 51 h 104"/>
                <a:gd name="T4" fmla="*/ 0 w 104"/>
                <a:gd name="T5" fmla="*/ 0 h 104"/>
                <a:gd name="T6" fmla="*/ 0 w 104"/>
                <a:gd name="T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104">
                  <a:moveTo>
                    <a:pt x="0" y="104"/>
                  </a:moveTo>
                  <a:lnTo>
                    <a:pt x="104" y="51"/>
                  </a:lnTo>
                  <a:lnTo>
                    <a:pt x="0" y="0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7" name="Group 44"/>
          <p:cNvGrpSpPr>
            <a:grpSpLocks/>
          </p:cNvGrpSpPr>
          <p:nvPr/>
        </p:nvGrpSpPr>
        <p:grpSpPr bwMode="auto">
          <a:xfrm>
            <a:off x="2195513" y="1844676"/>
            <a:ext cx="166687" cy="4308475"/>
            <a:chOff x="1383" y="1162"/>
            <a:chExt cx="105" cy="2714"/>
          </a:xfrm>
        </p:grpSpPr>
        <p:sp>
          <p:nvSpPr>
            <p:cNvPr id="130" name="Rectangle 42"/>
            <p:cNvSpPr>
              <a:spLocks noChangeArrowheads="1"/>
            </p:cNvSpPr>
            <p:nvPr/>
          </p:nvSpPr>
          <p:spPr bwMode="auto">
            <a:xfrm>
              <a:off x="1425" y="1263"/>
              <a:ext cx="20" cy="26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" name="Freeform 43"/>
            <p:cNvSpPr>
              <a:spLocks/>
            </p:cNvSpPr>
            <p:nvPr/>
          </p:nvSpPr>
          <p:spPr bwMode="auto">
            <a:xfrm>
              <a:off x="1383" y="1162"/>
              <a:ext cx="105" cy="104"/>
            </a:xfrm>
            <a:custGeom>
              <a:avLst/>
              <a:gdLst>
                <a:gd name="T0" fmla="*/ 105 w 105"/>
                <a:gd name="T1" fmla="*/ 104 h 104"/>
                <a:gd name="T2" fmla="*/ 52 w 105"/>
                <a:gd name="T3" fmla="*/ 0 h 104"/>
                <a:gd name="T4" fmla="*/ 0 w 105"/>
                <a:gd name="T5" fmla="*/ 104 h 104"/>
                <a:gd name="T6" fmla="*/ 105 w 105"/>
                <a:gd name="T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104">
                  <a:moveTo>
                    <a:pt x="105" y="104"/>
                  </a:moveTo>
                  <a:lnTo>
                    <a:pt x="52" y="0"/>
                  </a:lnTo>
                  <a:lnTo>
                    <a:pt x="0" y="104"/>
                  </a:lnTo>
                  <a:lnTo>
                    <a:pt x="105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8" name="Freeform 45"/>
          <p:cNvSpPr>
            <a:spLocks/>
          </p:cNvSpPr>
          <p:nvPr/>
        </p:nvSpPr>
        <p:spPr bwMode="auto">
          <a:xfrm>
            <a:off x="3094038" y="2838451"/>
            <a:ext cx="4305299" cy="2271713"/>
          </a:xfrm>
          <a:custGeom>
            <a:avLst/>
            <a:gdLst>
              <a:gd name="T0" fmla="*/ 19 w 2712"/>
              <a:gd name="T1" fmla="*/ 50 h 1431"/>
              <a:gd name="T2" fmla="*/ 28 w 2712"/>
              <a:gd name="T3" fmla="*/ 45 h 1431"/>
              <a:gd name="T4" fmla="*/ 28 w 2712"/>
              <a:gd name="T5" fmla="*/ 34 h 1431"/>
              <a:gd name="T6" fmla="*/ 20 w 2712"/>
              <a:gd name="T7" fmla="*/ 11 h 1431"/>
              <a:gd name="T8" fmla="*/ 20 w 2712"/>
              <a:gd name="T9" fmla="*/ 12 h 1431"/>
              <a:gd name="T10" fmla="*/ 17 w 2712"/>
              <a:gd name="T11" fmla="*/ 18 h 1431"/>
              <a:gd name="T12" fmla="*/ 14 w 2712"/>
              <a:gd name="T13" fmla="*/ 20 h 1431"/>
              <a:gd name="T14" fmla="*/ 10 w 2712"/>
              <a:gd name="T15" fmla="*/ 20 h 1431"/>
              <a:gd name="T16" fmla="*/ 7 w 2712"/>
              <a:gd name="T17" fmla="*/ 22 h 1431"/>
              <a:gd name="T18" fmla="*/ 9 w 2712"/>
              <a:gd name="T19" fmla="*/ 24 h 1431"/>
              <a:gd name="T20" fmla="*/ 255 w 2712"/>
              <a:gd name="T21" fmla="*/ 444 h 1431"/>
              <a:gd name="T22" fmla="*/ 590 w 2712"/>
              <a:gd name="T23" fmla="*/ 914 h 1431"/>
              <a:gd name="T24" fmla="*/ 710 w 2712"/>
              <a:gd name="T25" fmla="*/ 1041 h 1431"/>
              <a:gd name="T26" fmla="*/ 813 w 2712"/>
              <a:gd name="T27" fmla="*/ 1128 h 1431"/>
              <a:gd name="T28" fmla="*/ 863 w 2712"/>
              <a:gd name="T29" fmla="*/ 1161 h 1431"/>
              <a:gd name="T30" fmla="*/ 945 w 2712"/>
              <a:gd name="T31" fmla="*/ 1205 h 1431"/>
              <a:gd name="T32" fmla="*/ 1127 w 2712"/>
              <a:gd name="T33" fmla="*/ 1283 h 1431"/>
              <a:gd name="T34" fmla="*/ 1228 w 2712"/>
              <a:gd name="T35" fmla="*/ 1316 h 1431"/>
              <a:gd name="T36" fmla="*/ 1347 w 2712"/>
              <a:gd name="T37" fmla="*/ 1344 h 1431"/>
              <a:gd name="T38" fmla="*/ 1442 w 2712"/>
              <a:gd name="T39" fmla="*/ 1362 h 1431"/>
              <a:gd name="T40" fmla="*/ 1574 w 2712"/>
              <a:gd name="T41" fmla="*/ 1380 h 1431"/>
              <a:gd name="T42" fmla="*/ 1672 w 2712"/>
              <a:gd name="T43" fmla="*/ 1389 h 1431"/>
              <a:gd name="T44" fmla="*/ 1785 w 2712"/>
              <a:gd name="T45" fmla="*/ 1397 h 1431"/>
              <a:gd name="T46" fmla="*/ 1993 w 2712"/>
              <a:gd name="T47" fmla="*/ 1409 h 1431"/>
              <a:gd name="T48" fmla="*/ 2251 w 2712"/>
              <a:gd name="T49" fmla="*/ 1418 h 1431"/>
              <a:gd name="T50" fmla="*/ 2414 w 2712"/>
              <a:gd name="T51" fmla="*/ 1422 h 1431"/>
              <a:gd name="T52" fmla="*/ 2523 w 2712"/>
              <a:gd name="T53" fmla="*/ 1426 h 1431"/>
              <a:gd name="T54" fmla="*/ 2617 w 2712"/>
              <a:gd name="T55" fmla="*/ 1428 h 1431"/>
              <a:gd name="T56" fmla="*/ 2691 w 2712"/>
              <a:gd name="T57" fmla="*/ 1430 h 1431"/>
              <a:gd name="T58" fmla="*/ 2691 w 2712"/>
              <a:gd name="T59" fmla="*/ 1410 h 1431"/>
              <a:gd name="T60" fmla="*/ 2617 w 2712"/>
              <a:gd name="T61" fmla="*/ 1407 h 1431"/>
              <a:gd name="T62" fmla="*/ 2523 w 2712"/>
              <a:gd name="T63" fmla="*/ 1405 h 1431"/>
              <a:gd name="T64" fmla="*/ 2414 w 2712"/>
              <a:gd name="T65" fmla="*/ 1402 h 1431"/>
              <a:gd name="T66" fmla="*/ 2251 w 2712"/>
              <a:gd name="T67" fmla="*/ 1397 h 1431"/>
              <a:gd name="T68" fmla="*/ 1993 w 2712"/>
              <a:gd name="T69" fmla="*/ 1388 h 1431"/>
              <a:gd name="T70" fmla="*/ 1785 w 2712"/>
              <a:gd name="T71" fmla="*/ 1377 h 1431"/>
              <a:gd name="T72" fmla="*/ 1672 w 2712"/>
              <a:gd name="T73" fmla="*/ 1369 h 1431"/>
              <a:gd name="T74" fmla="*/ 1574 w 2712"/>
              <a:gd name="T75" fmla="*/ 1360 h 1431"/>
              <a:gd name="T76" fmla="*/ 1442 w 2712"/>
              <a:gd name="T77" fmla="*/ 1342 h 1431"/>
              <a:gd name="T78" fmla="*/ 1351 w 2712"/>
              <a:gd name="T79" fmla="*/ 1335 h 1431"/>
              <a:gd name="T80" fmla="*/ 1273 w 2712"/>
              <a:gd name="T81" fmla="*/ 1307 h 1431"/>
              <a:gd name="T82" fmla="*/ 1166 w 2712"/>
              <a:gd name="T83" fmla="*/ 1276 h 1431"/>
              <a:gd name="T84" fmla="*/ 1013 w 2712"/>
              <a:gd name="T85" fmla="*/ 1214 h 1431"/>
              <a:gd name="T86" fmla="*/ 897 w 2712"/>
              <a:gd name="T87" fmla="*/ 1157 h 1431"/>
              <a:gd name="T88" fmla="*/ 843 w 2712"/>
              <a:gd name="T89" fmla="*/ 1136 h 1431"/>
              <a:gd name="T90" fmla="*/ 806 w 2712"/>
              <a:gd name="T91" fmla="*/ 1096 h 1431"/>
              <a:gd name="T92" fmla="*/ 685 w 2712"/>
              <a:gd name="T93" fmla="*/ 987 h 1431"/>
              <a:gd name="T94" fmla="*/ 597 w 2712"/>
              <a:gd name="T95" fmla="*/ 907 h 1431"/>
              <a:gd name="T96" fmla="*/ 263 w 2712"/>
              <a:gd name="T97" fmla="*/ 438 h 1431"/>
              <a:gd name="T98" fmla="*/ 34 w 2712"/>
              <a:gd name="T99" fmla="*/ 24 h 1431"/>
              <a:gd name="T100" fmla="*/ 21 w 2712"/>
              <a:gd name="T101" fmla="*/ 7 h 1431"/>
              <a:gd name="T102" fmla="*/ 14 w 2712"/>
              <a:gd name="T103" fmla="*/ 1 h 1431"/>
              <a:gd name="T104" fmla="*/ 5 w 2712"/>
              <a:gd name="T105" fmla="*/ 1 h 1431"/>
              <a:gd name="T106" fmla="*/ 0 w 2712"/>
              <a:gd name="T107" fmla="*/ 11 h 1431"/>
              <a:gd name="T108" fmla="*/ 0 w 2712"/>
              <a:gd name="T109" fmla="*/ 16 h 1431"/>
              <a:gd name="T110" fmla="*/ 7 w 2712"/>
              <a:gd name="T111" fmla="*/ 36 h 1431"/>
              <a:gd name="T112" fmla="*/ 16 w 2712"/>
              <a:gd name="T113" fmla="*/ 31 h 1431"/>
              <a:gd name="T114" fmla="*/ 9 w 2712"/>
              <a:gd name="T115" fmla="*/ 40 h 1431"/>
              <a:gd name="T116" fmla="*/ 19 w 2712"/>
              <a:gd name="T117" fmla="*/ 31 h 1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12" h="1431">
                <a:moveTo>
                  <a:pt x="19" y="31"/>
                </a:moveTo>
                <a:lnTo>
                  <a:pt x="19" y="51"/>
                </a:lnTo>
                <a:lnTo>
                  <a:pt x="19" y="50"/>
                </a:lnTo>
                <a:lnTo>
                  <a:pt x="23" y="50"/>
                </a:lnTo>
                <a:lnTo>
                  <a:pt x="26" y="48"/>
                </a:lnTo>
                <a:lnTo>
                  <a:pt x="28" y="45"/>
                </a:lnTo>
                <a:lnTo>
                  <a:pt x="29" y="40"/>
                </a:lnTo>
                <a:lnTo>
                  <a:pt x="29" y="37"/>
                </a:lnTo>
                <a:lnTo>
                  <a:pt x="28" y="34"/>
                </a:lnTo>
                <a:lnTo>
                  <a:pt x="26" y="28"/>
                </a:lnTo>
                <a:lnTo>
                  <a:pt x="22" y="19"/>
                </a:lnTo>
                <a:lnTo>
                  <a:pt x="20" y="11"/>
                </a:lnTo>
                <a:lnTo>
                  <a:pt x="19" y="9"/>
                </a:lnTo>
                <a:lnTo>
                  <a:pt x="10" y="12"/>
                </a:lnTo>
                <a:lnTo>
                  <a:pt x="20" y="12"/>
                </a:lnTo>
                <a:lnTo>
                  <a:pt x="20" y="11"/>
                </a:lnTo>
                <a:lnTo>
                  <a:pt x="10" y="11"/>
                </a:lnTo>
                <a:lnTo>
                  <a:pt x="17" y="18"/>
                </a:lnTo>
                <a:lnTo>
                  <a:pt x="19" y="14"/>
                </a:lnTo>
                <a:lnTo>
                  <a:pt x="13" y="20"/>
                </a:lnTo>
                <a:lnTo>
                  <a:pt x="14" y="20"/>
                </a:lnTo>
                <a:lnTo>
                  <a:pt x="10" y="10"/>
                </a:lnTo>
                <a:lnTo>
                  <a:pt x="7" y="20"/>
                </a:lnTo>
                <a:lnTo>
                  <a:pt x="10" y="20"/>
                </a:lnTo>
                <a:lnTo>
                  <a:pt x="3" y="18"/>
                </a:lnTo>
                <a:lnTo>
                  <a:pt x="4" y="19"/>
                </a:lnTo>
                <a:lnTo>
                  <a:pt x="7" y="22"/>
                </a:lnTo>
                <a:lnTo>
                  <a:pt x="11" y="28"/>
                </a:lnTo>
                <a:lnTo>
                  <a:pt x="18" y="20"/>
                </a:lnTo>
                <a:lnTo>
                  <a:pt x="9" y="24"/>
                </a:lnTo>
                <a:lnTo>
                  <a:pt x="14" y="32"/>
                </a:lnTo>
                <a:lnTo>
                  <a:pt x="22" y="45"/>
                </a:lnTo>
                <a:lnTo>
                  <a:pt x="255" y="444"/>
                </a:lnTo>
                <a:lnTo>
                  <a:pt x="255" y="444"/>
                </a:lnTo>
                <a:lnTo>
                  <a:pt x="589" y="913"/>
                </a:lnTo>
                <a:lnTo>
                  <a:pt x="590" y="914"/>
                </a:lnTo>
                <a:lnTo>
                  <a:pt x="631" y="960"/>
                </a:lnTo>
                <a:lnTo>
                  <a:pt x="670" y="1002"/>
                </a:lnTo>
                <a:lnTo>
                  <a:pt x="710" y="1041"/>
                </a:lnTo>
                <a:lnTo>
                  <a:pt x="749" y="1077"/>
                </a:lnTo>
                <a:lnTo>
                  <a:pt x="791" y="1111"/>
                </a:lnTo>
                <a:lnTo>
                  <a:pt x="813" y="1128"/>
                </a:lnTo>
                <a:lnTo>
                  <a:pt x="836" y="1144"/>
                </a:lnTo>
                <a:lnTo>
                  <a:pt x="840" y="1146"/>
                </a:lnTo>
                <a:lnTo>
                  <a:pt x="863" y="1161"/>
                </a:lnTo>
                <a:lnTo>
                  <a:pt x="889" y="1176"/>
                </a:lnTo>
                <a:lnTo>
                  <a:pt x="917" y="1191"/>
                </a:lnTo>
                <a:lnTo>
                  <a:pt x="945" y="1205"/>
                </a:lnTo>
                <a:lnTo>
                  <a:pt x="1005" y="1233"/>
                </a:lnTo>
                <a:lnTo>
                  <a:pt x="1064" y="1259"/>
                </a:lnTo>
                <a:lnTo>
                  <a:pt x="1127" y="1283"/>
                </a:lnTo>
                <a:lnTo>
                  <a:pt x="1158" y="1295"/>
                </a:lnTo>
                <a:lnTo>
                  <a:pt x="1193" y="1306"/>
                </a:lnTo>
                <a:lnTo>
                  <a:pt x="1228" y="1316"/>
                </a:lnTo>
                <a:lnTo>
                  <a:pt x="1265" y="1326"/>
                </a:lnTo>
                <a:lnTo>
                  <a:pt x="1305" y="1335"/>
                </a:lnTo>
                <a:lnTo>
                  <a:pt x="1347" y="1344"/>
                </a:lnTo>
                <a:lnTo>
                  <a:pt x="1351" y="1345"/>
                </a:lnTo>
                <a:lnTo>
                  <a:pt x="1395" y="1354"/>
                </a:lnTo>
                <a:lnTo>
                  <a:pt x="1442" y="1362"/>
                </a:lnTo>
                <a:lnTo>
                  <a:pt x="1492" y="1370"/>
                </a:lnTo>
                <a:lnTo>
                  <a:pt x="1544" y="1377"/>
                </a:lnTo>
                <a:lnTo>
                  <a:pt x="1574" y="1380"/>
                </a:lnTo>
                <a:lnTo>
                  <a:pt x="1605" y="1384"/>
                </a:lnTo>
                <a:lnTo>
                  <a:pt x="1638" y="1387"/>
                </a:lnTo>
                <a:lnTo>
                  <a:pt x="1672" y="1389"/>
                </a:lnTo>
                <a:lnTo>
                  <a:pt x="1708" y="1393"/>
                </a:lnTo>
                <a:lnTo>
                  <a:pt x="1745" y="1395"/>
                </a:lnTo>
                <a:lnTo>
                  <a:pt x="1785" y="1397"/>
                </a:lnTo>
                <a:lnTo>
                  <a:pt x="1824" y="1400"/>
                </a:lnTo>
                <a:lnTo>
                  <a:pt x="1907" y="1404"/>
                </a:lnTo>
                <a:lnTo>
                  <a:pt x="1993" y="1409"/>
                </a:lnTo>
                <a:lnTo>
                  <a:pt x="2079" y="1412"/>
                </a:lnTo>
                <a:lnTo>
                  <a:pt x="2165" y="1414"/>
                </a:lnTo>
                <a:lnTo>
                  <a:pt x="2251" y="1418"/>
                </a:lnTo>
                <a:lnTo>
                  <a:pt x="2335" y="1420"/>
                </a:lnTo>
                <a:lnTo>
                  <a:pt x="2375" y="1421"/>
                </a:lnTo>
                <a:lnTo>
                  <a:pt x="2414" y="1422"/>
                </a:lnTo>
                <a:lnTo>
                  <a:pt x="2452" y="1423"/>
                </a:lnTo>
                <a:lnTo>
                  <a:pt x="2488" y="1424"/>
                </a:lnTo>
                <a:lnTo>
                  <a:pt x="2523" y="1426"/>
                </a:lnTo>
                <a:lnTo>
                  <a:pt x="2557" y="1426"/>
                </a:lnTo>
                <a:lnTo>
                  <a:pt x="2588" y="1427"/>
                </a:lnTo>
                <a:lnTo>
                  <a:pt x="2617" y="1428"/>
                </a:lnTo>
                <a:lnTo>
                  <a:pt x="2644" y="1429"/>
                </a:lnTo>
                <a:lnTo>
                  <a:pt x="2669" y="1430"/>
                </a:lnTo>
                <a:lnTo>
                  <a:pt x="2691" y="1430"/>
                </a:lnTo>
                <a:lnTo>
                  <a:pt x="2711" y="1431"/>
                </a:lnTo>
                <a:lnTo>
                  <a:pt x="2712" y="1411"/>
                </a:lnTo>
                <a:lnTo>
                  <a:pt x="2691" y="1410"/>
                </a:lnTo>
                <a:lnTo>
                  <a:pt x="2669" y="1410"/>
                </a:lnTo>
                <a:lnTo>
                  <a:pt x="2644" y="1409"/>
                </a:lnTo>
                <a:lnTo>
                  <a:pt x="2617" y="1407"/>
                </a:lnTo>
                <a:lnTo>
                  <a:pt x="2588" y="1406"/>
                </a:lnTo>
                <a:lnTo>
                  <a:pt x="2557" y="1405"/>
                </a:lnTo>
                <a:lnTo>
                  <a:pt x="2523" y="1405"/>
                </a:lnTo>
                <a:lnTo>
                  <a:pt x="2488" y="1404"/>
                </a:lnTo>
                <a:lnTo>
                  <a:pt x="2452" y="1403"/>
                </a:lnTo>
                <a:lnTo>
                  <a:pt x="2414" y="1402"/>
                </a:lnTo>
                <a:lnTo>
                  <a:pt x="2375" y="1401"/>
                </a:lnTo>
                <a:lnTo>
                  <a:pt x="2335" y="1400"/>
                </a:lnTo>
                <a:lnTo>
                  <a:pt x="2251" y="1397"/>
                </a:lnTo>
                <a:lnTo>
                  <a:pt x="2165" y="1394"/>
                </a:lnTo>
                <a:lnTo>
                  <a:pt x="2079" y="1392"/>
                </a:lnTo>
                <a:lnTo>
                  <a:pt x="1993" y="1388"/>
                </a:lnTo>
                <a:lnTo>
                  <a:pt x="1907" y="1384"/>
                </a:lnTo>
                <a:lnTo>
                  <a:pt x="1824" y="1379"/>
                </a:lnTo>
                <a:lnTo>
                  <a:pt x="1785" y="1377"/>
                </a:lnTo>
                <a:lnTo>
                  <a:pt x="1745" y="1375"/>
                </a:lnTo>
                <a:lnTo>
                  <a:pt x="1708" y="1373"/>
                </a:lnTo>
                <a:lnTo>
                  <a:pt x="1672" y="1369"/>
                </a:lnTo>
                <a:lnTo>
                  <a:pt x="1638" y="1367"/>
                </a:lnTo>
                <a:lnTo>
                  <a:pt x="1605" y="1364"/>
                </a:lnTo>
                <a:lnTo>
                  <a:pt x="1574" y="1360"/>
                </a:lnTo>
                <a:lnTo>
                  <a:pt x="1547" y="1357"/>
                </a:lnTo>
                <a:lnTo>
                  <a:pt x="1492" y="1350"/>
                </a:lnTo>
                <a:lnTo>
                  <a:pt x="1442" y="1342"/>
                </a:lnTo>
                <a:lnTo>
                  <a:pt x="1395" y="1334"/>
                </a:lnTo>
                <a:lnTo>
                  <a:pt x="1351" y="1325"/>
                </a:lnTo>
                <a:lnTo>
                  <a:pt x="1351" y="1335"/>
                </a:lnTo>
                <a:lnTo>
                  <a:pt x="1355" y="1325"/>
                </a:lnTo>
                <a:lnTo>
                  <a:pt x="1313" y="1316"/>
                </a:lnTo>
                <a:lnTo>
                  <a:pt x="1273" y="1307"/>
                </a:lnTo>
                <a:lnTo>
                  <a:pt x="1236" y="1297"/>
                </a:lnTo>
                <a:lnTo>
                  <a:pt x="1201" y="1287"/>
                </a:lnTo>
                <a:lnTo>
                  <a:pt x="1166" y="1276"/>
                </a:lnTo>
                <a:lnTo>
                  <a:pt x="1134" y="1264"/>
                </a:lnTo>
                <a:lnTo>
                  <a:pt x="1072" y="1240"/>
                </a:lnTo>
                <a:lnTo>
                  <a:pt x="1013" y="1214"/>
                </a:lnTo>
                <a:lnTo>
                  <a:pt x="954" y="1187"/>
                </a:lnTo>
                <a:lnTo>
                  <a:pt x="924" y="1172"/>
                </a:lnTo>
                <a:lnTo>
                  <a:pt x="897" y="1157"/>
                </a:lnTo>
                <a:lnTo>
                  <a:pt x="871" y="1141"/>
                </a:lnTo>
                <a:lnTo>
                  <a:pt x="848" y="1127"/>
                </a:lnTo>
                <a:lnTo>
                  <a:pt x="843" y="1136"/>
                </a:lnTo>
                <a:lnTo>
                  <a:pt x="851" y="1129"/>
                </a:lnTo>
                <a:lnTo>
                  <a:pt x="827" y="1113"/>
                </a:lnTo>
                <a:lnTo>
                  <a:pt x="806" y="1096"/>
                </a:lnTo>
                <a:lnTo>
                  <a:pt x="764" y="1063"/>
                </a:lnTo>
                <a:lnTo>
                  <a:pt x="725" y="1026"/>
                </a:lnTo>
                <a:lnTo>
                  <a:pt x="685" y="987"/>
                </a:lnTo>
                <a:lnTo>
                  <a:pt x="646" y="945"/>
                </a:lnTo>
                <a:lnTo>
                  <a:pt x="605" y="900"/>
                </a:lnTo>
                <a:lnTo>
                  <a:pt x="597" y="907"/>
                </a:lnTo>
                <a:lnTo>
                  <a:pt x="605" y="901"/>
                </a:lnTo>
                <a:lnTo>
                  <a:pt x="271" y="432"/>
                </a:lnTo>
                <a:lnTo>
                  <a:pt x="263" y="438"/>
                </a:lnTo>
                <a:lnTo>
                  <a:pt x="272" y="434"/>
                </a:lnTo>
                <a:lnTo>
                  <a:pt x="39" y="34"/>
                </a:lnTo>
                <a:lnTo>
                  <a:pt x="34" y="24"/>
                </a:lnTo>
                <a:lnTo>
                  <a:pt x="28" y="16"/>
                </a:lnTo>
                <a:lnTo>
                  <a:pt x="26" y="13"/>
                </a:lnTo>
                <a:lnTo>
                  <a:pt x="21" y="7"/>
                </a:lnTo>
                <a:lnTo>
                  <a:pt x="19" y="4"/>
                </a:lnTo>
                <a:lnTo>
                  <a:pt x="18" y="3"/>
                </a:lnTo>
                <a:lnTo>
                  <a:pt x="14" y="1"/>
                </a:lnTo>
                <a:lnTo>
                  <a:pt x="10" y="0"/>
                </a:lnTo>
                <a:lnTo>
                  <a:pt x="7" y="1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1"/>
                </a:lnTo>
                <a:lnTo>
                  <a:pt x="0" y="11"/>
                </a:lnTo>
                <a:lnTo>
                  <a:pt x="0" y="12"/>
                </a:lnTo>
                <a:lnTo>
                  <a:pt x="0" y="16"/>
                </a:lnTo>
                <a:lnTo>
                  <a:pt x="1" y="19"/>
                </a:lnTo>
                <a:lnTo>
                  <a:pt x="3" y="27"/>
                </a:lnTo>
                <a:lnTo>
                  <a:pt x="7" y="36"/>
                </a:lnTo>
                <a:lnTo>
                  <a:pt x="9" y="42"/>
                </a:lnTo>
                <a:lnTo>
                  <a:pt x="10" y="45"/>
                </a:lnTo>
                <a:lnTo>
                  <a:pt x="16" y="31"/>
                </a:lnTo>
                <a:lnTo>
                  <a:pt x="12" y="33"/>
                </a:lnTo>
                <a:lnTo>
                  <a:pt x="10" y="37"/>
                </a:lnTo>
                <a:lnTo>
                  <a:pt x="9" y="40"/>
                </a:lnTo>
                <a:lnTo>
                  <a:pt x="19" y="40"/>
                </a:lnTo>
                <a:lnTo>
                  <a:pt x="19" y="30"/>
                </a:lnTo>
                <a:lnTo>
                  <a:pt x="19" y="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2420938" y="998538"/>
            <a:ext cx="1470025" cy="1519238"/>
            <a:chOff x="1525" y="629"/>
            <a:chExt cx="926" cy="957"/>
          </a:xfrm>
        </p:grpSpPr>
        <p:sp>
          <p:nvSpPr>
            <p:cNvPr id="119" name="Rectangle 46"/>
            <p:cNvSpPr>
              <a:spLocks noChangeArrowheads="1"/>
            </p:cNvSpPr>
            <p:nvPr/>
          </p:nvSpPr>
          <p:spPr bwMode="auto">
            <a:xfrm>
              <a:off x="1714" y="633"/>
              <a:ext cx="115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" name="Rectangle 47"/>
            <p:cNvSpPr>
              <a:spLocks noChangeArrowheads="1"/>
            </p:cNvSpPr>
            <p:nvPr/>
          </p:nvSpPr>
          <p:spPr bwMode="auto">
            <a:xfrm>
              <a:off x="1714" y="629"/>
              <a:ext cx="234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4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s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1" name="Rectangle 48"/>
            <p:cNvSpPr>
              <a:spLocks noChangeArrowheads="1"/>
            </p:cNvSpPr>
            <p:nvPr/>
          </p:nvSpPr>
          <p:spPr bwMode="auto">
            <a:xfrm>
              <a:off x="2249" y="903"/>
              <a:ext cx="85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2" name="Rectangle 49"/>
            <p:cNvSpPr>
              <a:spLocks noChangeArrowheads="1"/>
            </p:cNvSpPr>
            <p:nvPr/>
          </p:nvSpPr>
          <p:spPr bwMode="auto">
            <a:xfrm>
              <a:off x="2249" y="899"/>
              <a:ext cx="202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24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e</a:t>
              </a: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23" name="Group 52"/>
            <p:cNvGrpSpPr>
              <a:grpSpLocks/>
            </p:cNvGrpSpPr>
            <p:nvPr/>
          </p:nvGrpSpPr>
          <p:grpSpPr bwMode="auto">
            <a:xfrm>
              <a:off x="1848" y="693"/>
              <a:ext cx="87" cy="893"/>
              <a:chOff x="1848" y="693"/>
              <a:chExt cx="87" cy="893"/>
            </a:xfrm>
          </p:grpSpPr>
          <p:sp>
            <p:nvSpPr>
              <p:cNvPr id="128" name="Rectangle 50"/>
              <p:cNvSpPr>
                <a:spLocks noChangeArrowheads="1"/>
              </p:cNvSpPr>
              <p:nvPr/>
            </p:nvSpPr>
            <p:spPr bwMode="auto">
              <a:xfrm>
                <a:off x="1884" y="778"/>
                <a:ext cx="14" cy="8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9" name="Freeform 51"/>
              <p:cNvSpPr>
                <a:spLocks/>
              </p:cNvSpPr>
              <p:nvPr/>
            </p:nvSpPr>
            <p:spPr bwMode="auto">
              <a:xfrm>
                <a:off x="1848" y="693"/>
                <a:ext cx="87" cy="87"/>
              </a:xfrm>
              <a:custGeom>
                <a:avLst/>
                <a:gdLst>
                  <a:gd name="T0" fmla="*/ 87 w 87"/>
                  <a:gd name="T1" fmla="*/ 87 h 87"/>
                  <a:gd name="T2" fmla="*/ 43 w 87"/>
                  <a:gd name="T3" fmla="*/ 0 h 87"/>
                  <a:gd name="T4" fmla="*/ 0 w 87"/>
                  <a:gd name="T5" fmla="*/ 87 h 87"/>
                  <a:gd name="T6" fmla="*/ 87 w 87"/>
                  <a:gd name="T7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7" h="87">
                    <a:moveTo>
                      <a:pt x="87" y="87"/>
                    </a:moveTo>
                    <a:lnTo>
                      <a:pt x="43" y="0"/>
                    </a:lnTo>
                    <a:lnTo>
                      <a:pt x="0" y="87"/>
                    </a:lnTo>
                    <a:lnTo>
                      <a:pt x="87" y="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24" name="Group 55"/>
            <p:cNvGrpSpPr>
              <a:grpSpLocks/>
            </p:cNvGrpSpPr>
            <p:nvPr/>
          </p:nvGrpSpPr>
          <p:grpSpPr bwMode="auto">
            <a:xfrm>
              <a:off x="1525" y="1110"/>
              <a:ext cx="867" cy="87"/>
              <a:chOff x="1525" y="1110"/>
              <a:chExt cx="867" cy="87"/>
            </a:xfrm>
          </p:grpSpPr>
          <p:sp>
            <p:nvSpPr>
              <p:cNvPr id="126" name="Rectangle 53"/>
              <p:cNvSpPr>
                <a:spLocks noChangeArrowheads="1"/>
              </p:cNvSpPr>
              <p:nvPr/>
            </p:nvSpPr>
            <p:spPr bwMode="auto">
              <a:xfrm>
                <a:off x="1525" y="1146"/>
                <a:ext cx="783" cy="1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7" name="Freeform 54"/>
              <p:cNvSpPr>
                <a:spLocks/>
              </p:cNvSpPr>
              <p:nvPr/>
            </p:nvSpPr>
            <p:spPr bwMode="auto">
              <a:xfrm>
                <a:off x="2306" y="1110"/>
                <a:ext cx="86" cy="87"/>
              </a:xfrm>
              <a:custGeom>
                <a:avLst/>
                <a:gdLst>
                  <a:gd name="T0" fmla="*/ 0 w 86"/>
                  <a:gd name="T1" fmla="*/ 87 h 87"/>
                  <a:gd name="T2" fmla="*/ 86 w 86"/>
                  <a:gd name="T3" fmla="*/ 43 h 87"/>
                  <a:gd name="T4" fmla="*/ 0 w 86"/>
                  <a:gd name="T5" fmla="*/ 0 h 87"/>
                  <a:gd name="T6" fmla="*/ 0 w 86"/>
                  <a:gd name="T7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87">
                    <a:moveTo>
                      <a:pt x="0" y="87"/>
                    </a:moveTo>
                    <a:lnTo>
                      <a:pt x="86" y="43"/>
                    </a:lnTo>
                    <a:lnTo>
                      <a:pt x="0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25" name="Freeform 56"/>
            <p:cNvSpPr>
              <a:spLocks/>
            </p:cNvSpPr>
            <p:nvPr/>
          </p:nvSpPr>
          <p:spPr bwMode="auto">
            <a:xfrm>
              <a:off x="1659" y="905"/>
              <a:ext cx="483" cy="482"/>
            </a:xfrm>
            <a:custGeom>
              <a:avLst/>
              <a:gdLst>
                <a:gd name="T0" fmla="*/ 0 w 483"/>
                <a:gd name="T1" fmla="*/ 482 h 482"/>
                <a:gd name="T2" fmla="*/ 11 w 483"/>
                <a:gd name="T3" fmla="*/ 392 h 482"/>
                <a:gd name="T4" fmla="*/ 17 w 483"/>
                <a:gd name="T5" fmla="*/ 369 h 482"/>
                <a:gd name="T6" fmla="*/ 23 w 483"/>
                <a:gd name="T7" fmla="*/ 343 h 482"/>
                <a:gd name="T8" fmla="*/ 31 w 483"/>
                <a:gd name="T9" fmla="*/ 317 h 482"/>
                <a:gd name="T10" fmla="*/ 43 w 483"/>
                <a:gd name="T11" fmla="*/ 291 h 482"/>
                <a:gd name="T12" fmla="*/ 57 w 483"/>
                <a:gd name="T13" fmla="*/ 264 h 482"/>
                <a:gd name="T14" fmla="*/ 74 w 483"/>
                <a:gd name="T15" fmla="*/ 236 h 482"/>
                <a:gd name="T16" fmla="*/ 93 w 483"/>
                <a:gd name="T17" fmla="*/ 207 h 482"/>
                <a:gd name="T18" fmla="*/ 115 w 483"/>
                <a:gd name="T19" fmla="*/ 180 h 482"/>
                <a:gd name="T20" fmla="*/ 138 w 483"/>
                <a:gd name="T21" fmla="*/ 155 h 482"/>
                <a:gd name="T22" fmla="*/ 166 w 483"/>
                <a:gd name="T23" fmla="*/ 131 h 482"/>
                <a:gd name="T24" fmla="*/ 194 w 483"/>
                <a:gd name="T25" fmla="*/ 107 h 482"/>
                <a:gd name="T26" fmla="*/ 225 w 483"/>
                <a:gd name="T27" fmla="*/ 86 h 482"/>
                <a:gd name="T28" fmla="*/ 242 w 483"/>
                <a:gd name="T29" fmla="*/ 75 h 482"/>
                <a:gd name="T30" fmla="*/ 260 w 483"/>
                <a:gd name="T31" fmla="*/ 65 h 482"/>
                <a:gd name="T32" fmla="*/ 299 w 483"/>
                <a:gd name="T33" fmla="*/ 47 h 482"/>
                <a:gd name="T34" fmla="*/ 337 w 483"/>
                <a:gd name="T35" fmla="*/ 31 h 482"/>
                <a:gd name="T36" fmla="*/ 355 w 483"/>
                <a:gd name="T37" fmla="*/ 24 h 482"/>
                <a:gd name="T38" fmla="*/ 372 w 483"/>
                <a:gd name="T39" fmla="*/ 18 h 482"/>
                <a:gd name="T40" fmla="*/ 388 w 483"/>
                <a:gd name="T41" fmla="*/ 13 h 482"/>
                <a:gd name="T42" fmla="*/ 402 w 483"/>
                <a:gd name="T43" fmla="*/ 9 h 482"/>
                <a:gd name="T44" fmla="*/ 428 w 483"/>
                <a:gd name="T45" fmla="*/ 3 h 482"/>
                <a:gd name="T46" fmla="*/ 453 w 483"/>
                <a:gd name="T47" fmla="*/ 1 h 482"/>
                <a:gd name="T48" fmla="*/ 467 w 483"/>
                <a:gd name="T49" fmla="*/ 0 h 482"/>
                <a:gd name="T50" fmla="*/ 483 w 483"/>
                <a:gd name="T51" fmla="*/ 0 h 482"/>
                <a:gd name="T52" fmla="*/ 482 w 483"/>
                <a:gd name="T53" fmla="*/ 17 h 482"/>
                <a:gd name="T54" fmla="*/ 479 w 483"/>
                <a:gd name="T55" fmla="*/ 35 h 482"/>
                <a:gd name="T56" fmla="*/ 476 w 483"/>
                <a:gd name="T57" fmla="*/ 51 h 482"/>
                <a:gd name="T58" fmla="*/ 473 w 483"/>
                <a:gd name="T59" fmla="*/ 66 h 482"/>
                <a:gd name="T60" fmla="*/ 469 w 483"/>
                <a:gd name="T61" fmla="*/ 80 h 482"/>
                <a:gd name="T62" fmla="*/ 466 w 483"/>
                <a:gd name="T63" fmla="*/ 90 h 482"/>
                <a:gd name="T64" fmla="*/ 464 w 483"/>
                <a:gd name="T65" fmla="*/ 97 h 482"/>
                <a:gd name="T66" fmla="*/ 463 w 483"/>
                <a:gd name="T67" fmla="*/ 98 h 482"/>
                <a:gd name="T68" fmla="*/ 463 w 483"/>
                <a:gd name="T69" fmla="*/ 99 h 482"/>
                <a:gd name="T70" fmla="*/ 453 w 483"/>
                <a:gd name="T71" fmla="*/ 119 h 482"/>
                <a:gd name="T72" fmla="*/ 442 w 483"/>
                <a:gd name="T73" fmla="*/ 143 h 482"/>
                <a:gd name="T74" fmla="*/ 430 w 483"/>
                <a:gd name="T75" fmla="*/ 168 h 482"/>
                <a:gd name="T76" fmla="*/ 416 w 483"/>
                <a:gd name="T77" fmla="*/ 194 h 482"/>
                <a:gd name="T78" fmla="*/ 402 w 483"/>
                <a:gd name="T79" fmla="*/ 221 h 482"/>
                <a:gd name="T80" fmla="*/ 387 w 483"/>
                <a:gd name="T81" fmla="*/ 246 h 482"/>
                <a:gd name="T82" fmla="*/ 373 w 483"/>
                <a:gd name="T83" fmla="*/ 269 h 482"/>
                <a:gd name="T84" fmla="*/ 361 w 483"/>
                <a:gd name="T85" fmla="*/ 288 h 482"/>
                <a:gd name="T86" fmla="*/ 350 w 483"/>
                <a:gd name="T87" fmla="*/ 305 h 482"/>
                <a:gd name="T88" fmla="*/ 338 w 483"/>
                <a:gd name="T89" fmla="*/ 320 h 482"/>
                <a:gd name="T90" fmla="*/ 328 w 483"/>
                <a:gd name="T91" fmla="*/ 332 h 482"/>
                <a:gd name="T92" fmla="*/ 318 w 483"/>
                <a:gd name="T93" fmla="*/ 344 h 482"/>
                <a:gd name="T94" fmla="*/ 298 w 483"/>
                <a:gd name="T95" fmla="*/ 364 h 482"/>
                <a:gd name="T96" fmla="*/ 275 w 483"/>
                <a:gd name="T97" fmla="*/ 383 h 482"/>
                <a:gd name="T98" fmla="*/ 250 w 483"/>
                <a:gd name="T99" fmla="*/ 402 h 482"/>
                <a:gd name="T100" fmla="*/ 224 w 483"/>
                <a:gd name="T101" fmla="*/ 420 h 482"/>
                <a:gd name="T102" fmla="*/ 195 w 483"/>
                <a:gd name="T103" fmla="*/ 437 h 482"/>
                <a:gd name="T104" fmla="*/ 179 w 483"/>
                <a:gd name="T105" fmla="*/ 444 h 482"/>
                <a:gd name="T106" fmla="*/ 162 w 483"/>
                <a:gd name="T107" fmla="*/ 451 h 482"/>
                <a:gd name="T108" fmla="*/ 143 w 483"/>
                <a:gd name="T109" fmla="*/ 456 h 482"/>
                <a:gd name="T110" fmla="*/ 122 w 483"/>
                <a:gd name="T111" fmla="*/ 462 h 482"/>
                <a:gd name="T112" fmla="*/ 99 w 483"/>
                <a:gd name="T113" fmla="*/ 467 h 482"/>
                <a:gd name="T114" fmla="*/ 76 w 483"/>
                <a:gd name="T115" fmla="*/ 470 h 482"/>
                <a:gd name="T116" fmla="*/ 54 w 483"/>
                <a:gd name="T117" fmla="*/ 473 h 482"/>
                <a:gd name="T118" fmla="*/ 32 w 483"/>
                <a:gd name="T119" fmla="*/ 477 h 482"/>
                <a:gd name="T120" fmla="*/ 14 w 483"/>
                <a:gd name="T121" fmla="*/ 480 h 482"/>
                <a:gd name="T122" fmla="*/ 6 w 483"/>
                <a:gd name="T123" fmla="*/ 481 h 482"/>
                <a:gd name="T124" fmla="*/ 0 w 483"/>
                <a:gd name="T125" fmla="*/ 48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3" h="482">
                  <a:moveTo>
                    <a:pt x="0" y="482"/>
                  </a:moveTo>
                  <a:lnTo>
                    <a:pt x="11" y="392"/>
                  </a:lnTo>
                  <a:lnTo>
                    <a:pt x="17" y="369"/>
                  </a:lnTo>
                  <a:lnTo>
                    <a:pt x="23" y="343"/>
                  </a:lnTo>
                  <a:lnTo>
                    <a:pt x="31" y="317"/>
                  </a:lnTo>
                  <a:lnTo>
                    <a:pt x="43" y="291"/>
                  </a:lnTo>
                  <a:lnTo>
                    <a:pt x="57" y="264"/>
                  </a:lnTo>
                  <a:lnTo>
                    <a:pt x="74" y="236"/>
                  </a:lnTo>
                  <a:lnTo>
                    <a:pt x="93" y="207"/>
                  </a:lnTo>
                  <a:lnTo>
                    <a:pt x="115" y="180"/>
                  </a:lnTo>
                  <a:lnTo>
                    <a:pt x="138" y="155"/>
                  </a:lnTo>
                  <a:lnTo>
                    <a:pt x="166" y="131"/>
                  </a:lnTo>
                  <a:lnTo>
                    <a:pt x="194" y="107"/>
                  </a:lnTo>
                  <a:lnTo>
                    <a:pt x="225" y="86"/>
                  </a:lnTo>
                  <a:lnTo>
                    <a:pt x="242" y="75"/>
                  </a:lnTo>
                  <a:lnTo>
                    <a:pt x="260" y="65"/>
                  </a:lnTo>
                  <a:lnTo>
                    <a:pt x="299" y="47"/>
                  </a:lnTo>
                  <a:lnTo>
                    <a:pt x="337" y="31"/>
                  </a:lnTo>
                  <a:lnTo>
                    <a:pt x="355" y="24"/>
                  </a:lnTo>
                  <a:lnTo>
                    <a:pt x="372" y="18"/>
                  </a:lnTo>
                  <a:lnTo>
                    <a:pt x="388" y="13"/>
                  </a:lnTo>
                  <a:lnTo>
                    <a:pt x="402" y="9"/>
                  </a:lnTo>
                  <a:lnTo>
                    <a:pt x="428" y="3"/>
                  </a:lnTo>
                  <a:lnTo>
                    <a:pt x="453" y="1"/>
                  </a:lnTo>
                  <a:lnTo>
                    <a:pt x="467" y="0"/>
                  </a:lnTo>
                  <a:lnTo>
                    <a:pt x="483" y="0"/>
                  </a:lnTo>
                  <a:lnTo>
                    <a:pt x="482" y="17"/>
                  </a:lnTo>
                  <a:lnTo>
                    <a:pt x="479" y="35"/>
                  </a:lnTo>
                  <a:lnTo>
                    <a:pt x="476" y="51"/>
                  </a:lnTo>
                  <a:lnTo>
                    <a:pt x="473" y="66"/>
                  </a:lnTo>
                  <a:lnTo>
                    <a:pt x="469" y="80"/>
                  </a:lnTo>
                  <a:lnTo>
                    <a:pt x="466" y="90"/>
                  </a:lnTo>
                  <a:lnTo>
                    <a:pt x="464" y="97"/>
                  </a:lnTo>
                  <a:lnTo>
                    <a:pt x="463" y="98"/>
                  </a:lnTo>
                  <a:lnTo>
                    <a:pt x="463" y="99"/>
                  </a:lnTo>
                  <a:lnTo>
                    <a:pt x="453" y="119"/>
                  </a:lnTo>
                  <a:lnTo>
                    <a:pt x="442" y="143"/>
                  </a:lnTo>
                  <a:lnTo>
                    <a:pt x="430" y="168"/>
                  </a:lnTo>
                  <a:lnTo>
                    <a:pt x="416" y="194"/>
                  </a:lnTo>
                  <a:lnTo>
                    <a:pt x="402" y="221"/>
                  </a:lnTo>
                  <a:lnTo>
                    <a:pt x="387" y="246"/>
                  </a:lnTo>
                  <a:lnTo>
                    <a:pt x="373" y="269"/>
                  </a:lnTo>
                  <a:lnTo>
                    <a:pt x="361" y="288"/>
                  </a:lnTo>
                  <a:lnTo>
                    <a:pt x="350" y="305"/>
                  </a:lnTo>
                  <a:lnTo>
                    <a:pt x="338" y="320"/>
                  </a:lnTo>
                  <a:lnTo>
                    <a:pt x="328" y="332"/>
                  </a:lnTo>
                  <a:lnTo>
                    <a:pt x="318" y="344"/>
                  </a:lnTo>
                  <a:lnTo>
                    <a:pt x="298" y="364"/>
                  </a:lnTo>
                  <a:lnTo>
                    <a:pt x="275" y="383"/>
                  </a:lnTo>
                  <a:lnTo>
                    <a:pt x="250" y="402"/>
                  </a:lnTo>
                  <a:lnTo>
                    <a:pt x="224" y="420"/>
                  </a:lnTo>
                  <a:lnTo>
                    <a:pt x="195" y="437"/>
                  </a:lnTo>
                  <a:lnTo>
                    <a:pt x="179" y="444"/>
                  </a:lnTo>
                  <a:lnTo>
                    <a:pt x="162" y="451"/>
                  </a:lnTo>
                  <a:lnTo>
                    <a:pt x="143" y="456"/>
                  </a:lnTo>
                  <a:lnTo>
                    <a:pt x="122" y="462"/>
                  </a:lnTo>
                  <a:lnTo>
                    <a:pt x="99" y="467"/>
                  </a:lnTo>
                  <a:lnTo>
                    <a:pt x="76" y="470"/>
                  </a:lnTo>
                  <a:lnTo>
                    <a:pt x="54" y="473"/>
                  </a:lnTo>
                  <a:lnTo>
                    <a:pt x="32" y="477"/>
                  </a:lnTo>
                  <a:lnTo>
                    <a:pt x="14" y="480"/>
                  </a:lnTo>
                  <a:lnTo>
                    <a:pt x="6" y="481"/>
                  </a:lnTo>
                  <a:lnTo>
                    <a:pt x="0" y="482"/>
                  </a:lnTo>
                  <a:close/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30" name="Group 88"/>
          <p:cNvGrpSpPr>
            <a:grpSpLocks/>
          </p:cNvGrpSpPr>
          <p:nvPr/>
        </p:nvGrpSpPr>
        <p:grpSpPr bwMode="auto">
          <a:xfrm>
            <a:off x="4662489" y="1819276"/>
            <a:ext cx="2354263" cy="1177925"/>
            <a:chOff x="2937" y="1146"/>
            <a:chExt cx="1483" cy="742"/>
          </a:xfrm>
        </p:grpSpPr>
        <p:sp>
          <p:nvSpPr>
            <p:cNvPr id="89" name="Freeform 58"/>
            <p:cNvSpPr>
              <a:spLocks/>
            </p:cNvSpPr>
            <p:nvPr/>
          </p:nvSpPr>
          <p:spPr bwMode="auto">
            <a:xfrm>
              <a:off x="3133" y="1289"/>
              <a:ext cx="1124" cy="15"/>
            </a:xfrm>
            <a:custGeom>
              <a:avLst/>
              <a:gdLst>
                <a:gd name="T0" fmla="*/ 0 w 1124"/>
                <a:gd name="T1" fmla="*/ 0 h 15"/>
                <a:gd name="T2" fmla="*/ 0 w 1124"/>
                <a:gd name="T3" fmla="*/ 14 h 15"/>
                <a:gd name="T4" fmla="*/ 1124 w 1124"/>
                <a:gd name="T5" fmla="*/ 15 h 15"/>
                <a:gd name="T6" fmla="*/ 1124 w 1124"/>
                <a:gd name="T7" fmla="*/ 1 h 15"/>
                <a:gd name="T8" fmla="*/ 0 w 112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4" h="15">
                  <a:moveTo>
                    <a:pt x="0" y="0"/>
                  </a:moveTo>
                  <a:lnTo>
                    <a:pt x="0" y="14"/>
                  </a:lnTo>
                  <a:lnTo>
                    <a:pt x="1124" y="15"/>
                  </a:lnTo>
                  <a:lnTo>
                    <a:pt x="112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" name="Freeform 59"/>
            <p:cNvSpPr>
              <a:spLocks/>
            </p:cNvSpPr>
            <p:nvPr/>
          </p:nvSpPr>
          <p:spPr bwMode="auto">
            <a:xfrm>
              <a:off x="3133" y="1797"/>
              <a:ext cx="1124" cy="14"/>
            </a:xfrm>
            <a:custGeom>
              <a:avLst/>
              <a:gdLst>
                <a:gd name="T0" fmla="*/ 0 w 1124"/>
                <a:gd name="T1" fmla="*/ 0 h 14"/>
                <a:gd name="T2" fmla="*/ 0 w 1124"/>
                <a:gd name="T3" fmla="*/ 13 h 14"/>
                <a:gd name="T4" fmla="*/ 1124 w 1124"/>
                <a:gd name="T5" fmla="*/ 14 h 14"/>
                <a:gd name="T6" fmla="*/ 1124 w 1124"/>
                <a:gd name="T7" fmla="*/ 1 h 14"/>
                <a:gd name="T8" fmla="*/ 0 w 112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4" h="14">
                  <a:moveTo>
                    <a:pt x="0" y="0"/>
                  </a:moveTo>
                  <a:lnTo>
                    <a:pt x="0" y="13"/>
                  </a:lnTo>
                  <a:lnTo>
                    <a:pt x="1124" y="14"/>
                  </a:lnTo>
                  <a:lnTo>
                    <a:pt x="112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" name="Rectangle 60"/>
            <p:cNvSpPr>
              <a:spLocks noChangeArrowheads="1"/>
            </p:cNvSpPr>
            <p:nvPr/>
          </p:nvSpPr>
          <p:spPr bwMode="auto">
            <a:xfrm>
              <a:off x="4282" y="1255"/>
              <a:ext cx="83" cy="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" name="Rectangle 61"/>
            <p:cNvSpPr>
              <a:spLocks noChangeArrowheads="1"/>
            </p:cNvSpPr>
            <p:nvPr/>
          </p:nvSpPr>
          <p:spPr bwMode="auto">
            <a:xfrm>
              <a:off x="4335" y="1268"/>
              <a:ext cx="8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3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+mn-lt"/>
                </a:rPr>
                <a:t>t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grpSp>
          <p:nvGrpSpPr>
            <p:cNvPr id="93" name="Group 66"/>
            <p:cNvGrpSpPr>
              <a:grpSpLocks/>
            </p:cNvGrpSpPr>
            <p:nvPr/>
          </p:nvGrpSpPr>
          <p:grpSpPr bwMode="auto">
            <a:xfrm>
              <a:off x="2937" y="1272"/>
              <a:ext cx="234" cy="304"/>
              <a:chOff x="2937" y="1272"/>
              <a:chExt cx="234" cy="304"/>
            </a:xfrm>
          </p:grpSpPr>
          <p:sp>
            <p:nvSpPr>
              <p:cNvPr id="115" name="Rectangle 62"/>
              <p:cNvSpPr>
                <a:spLocks noChangeArrowheads="1"/>
              </p:cNvSpPr>
              <p:nvPr/>
            </p:nvSpPr>
            <p:spPr bwMode="auto">
              <a:xfrm>
                <a:off x="2937" y="1276"/>
                <a:ext cx="115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6" name="Rectangle 63"/>
              <p:cNvSpPr>
                <a:spLocks noChangeArrowheads="1"/>
              </p:cNvSpPr>
              <p:nvPr/>
            </p:nvSpPr>
            <p:spPr bwMode="auto">
              <a:xfrm>
                <a:off x="2937" y="1272"/>
                <a:ext cx="234" cy="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4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s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" name="Rectangle 64"/>
              <p:cNvSpPr>
                <a:spLocks noChangeArrowheads="1"/>
              </p:cNvSpPr>
              <p:nvPr/>
            </p:nvSpPr>
            <p:spPr bwMode="auto">
              <a:xfrm>
                <a:off x="3046" y="1331"/>
                <a:ext cx="9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8" name="Rectangle 65"/>
              <p:cNvSpPr>
                <a:spLocks noChangeArrowheads="1"/>
              </p:cNvSpPr>
              <p:nvPr/>
            </p:nvSpPr>
            <p:spPr bwMode="auto">
              <a:xfrm>
                <a:off x="3046" y="1343"/>
                <a:ext cx="9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4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</a:rPr>
                  <a:t>a</a:t>
                </a:r>
                <a:endParaRPr kumimoji="0" lang="fr-F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p:grpSp>
        <p:grpSp>
          <p:nvGrpSpPr>
            <p:cNvPr id="94" name="Group 71"/>
            <p:cNvGrpSpPr>
              <a:grpSpLocks/>
            </p:cNvGrpSpPr>
            <p:nvPr/>
          </p:nvGrpSpPr>
          <p:grpSpPr bwMode="auto">
            <a:xfrm>
              <a:off x="2937" y="1512"/>
              <a:ext cx="234" cy="303"/>
              <a:chOff x="2937" y="1512"/>
              <a:chExt cx="234" cy="303"/>
            </a:xfrm>
          </p:grpSpPr>
          <p:sp>
            <p:nvSpPr>
              <p:cNvPr id="111" name="Rectangle 67"/>
              <p:cNvSpPr>
                <a:spLocks noChangeArrowheads="1"/>
              </p:cNvSpPr>
              <p:nvPr/>
            </p:nvSpPr>
            <p:spPr bwMode="auto">
              <a:xfrm>
                <a:off x="2937" y="1516"/>
                <a:ext cx="115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2" name="Rectangle 68"/>
              <p:cNvSpPr>
                <a:spLocks noChangeArrowheads="1"/>
              </p:cNvSpPr>
              <p:nvPr/>
            </p:nvSpPr>
            <p:spPr bwMode="auto">
              <a:xfrm>
                <a:off x="2937" y="1512"/>
                <a:ext cx="234" cy="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4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s</a:t>
                </a: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" name="Rectangle 69"/>
              <p:cNvSpPr>
                <a:spLocks noChangeArrowheads="1"/>
              </p:cNvSpPr>
              <p:nvPr/>
            </p:nvSpPr>
            <p:spPr bwMode="auto">
              <a:xfrm>
                <a:off x="3046" y="1570"/>
                <a:ext cx="96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4" name="Rectangle 70"/>
              <p:cNvSpPr>
                <a:spLocks noChangeArrowheads="1"/>
              </p:cNvSpPr>
              <p:nvPr/>
            </p:nvSpPr>
            <p:spPr bwMode="auto">
              <a:xfrm>
                <a:off x="3046" y="1582"/>
                <a:ext cx="9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4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+mn-lt"/>
                  </a:rPr>
                  <a:t>a</a:t>
                </a:r>
                <a:endParaRPr kumimoji="0" lang="fr-F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p:grpSp>
        <p:sp>
          <p:nvSpPr>
            <p:cNvPr id="95" name="Freeform 72"/>
            <p:cNvSpPr>
              <a:spLocks/>
            </p:cNvSpPr>
            <p:nvPr/>
          </p:nvSpPr>
          <p:spPr bwMode="auto">
            <a:xfrm>
              <a:off x="3260" y="1295"/>
              <a:ext cx="483" cy="507"/>
            </a:xfrm>
            <a:custGeom>
              <a:avLst/>
              <a:gdLst>
                <a:gd name="T0" fmla="*/ 0 w 483"/>
                <a:gd name="T1" fmla="*/ 255 h 507"/>
                <a:gd name="T2" fmla="*/ 24 w 483"/>
                <a:gd name="T3" fmla="*/ 162 h 507"/>
                <a:gd name="T4" fmla="*/ 30 w 483"/>
                <a:gd name="T5" fmla="*/ 139 h 507"/>
                <a:gd name="T6" fmla="*/ 37 w 483"/>
                <a:gd name="T7" fmla="*/ 113 h 507"/>
                <a:gd name="T8" fmla="*/ 44 w 483"/>
                <a:gd name="T9" fmla="*/ 89 h 507"/>
                <a:gd name="T10" fmla="*/ 46 w 483"/>
                <a:gd name="T11" fmla="*/ 79 h 507"/>
                <a:gd name="T12" fmla="*/ 49 w 483"/>
                <a:gd name="T13" fmla="*/ 70 h 507"/>
                <a:gd name="T14" fmla="*/ 55 w 483"/>
                <a:gd name="T15" fmla="*/ 55 h 507"/>
                <a:gd name="T16" fmla="*/ 61 w 483"/>
                <a:gd name="T17" fmla="*/ 43 h 507"/>
                <a:gd name="T18" fmla="*/ 66 w 483"/>
                <a:gd name="T19" fmla="*/ 34 h 507"/>
                <a:gd name="T20" fmla="*/ 72 w 483"/>
                <a:gd name="T21" fmla="*/ 25 h 507"/>
                <a:gd name="T22" fmla="*/ 80 w 483"/>
                <a:gd name="T23" fmla="*/ 17 h 507"/>
                <a:gd name="T24" fmla="*/ 88 w 483"/>
                <a:gd name="T25" fmla="*/ 9 h 507"/>
                <a:gd name="T26" fmla="*/ 97 w 483"/>
                <a:gd name="T27" fmla="*/ 3 h 507"/>
                <a:gd name="T28" fmla="*/ 106 w 483"/>
                <a:gd name="T29" fmla="*/ 0 h 507"/>
                <a:gd name="T30" fmla="*/ 149 w 483"/>
                <a:gd name="T31" fmla="*/ 2 h 507"/>
                <a:gd name="T32" fmla="*/ 154 w 483"/>
                <a:gd name="T33" fmla="*/ 8 h 507"/>
                <a:gd name="T34" fmla="*/ 160 w 483"/>
                <a:gd name="T35" fmla="*/ 16 h 507"/>
                <a:gd name="T36" fmla="*/ 166 w 483"/>
                <a:gd name="T37" fmla="*/ 26 h 507"/>
                <a:gd name="T38" fmla="*/ 171 w 483"/>
                <a:gd name="T39" fmla="*/ 36 h 507"/>
                <a:gd name="T40" fmla="*/ 182 w 483"/>
                <a:gd name="T41" fmla="*/ 60 h 507"/>
                <a:gd name="T42" fmla="*/ 192 w 483"/>
                <a:gd name="T43" fmla="*/ 83 h 507"/>
                <a:gd name="T44" fmla="*/ 199 w 483"/>
                <a:gd name="T45" fmla="*/ 107 h 507"/>
                <a:gd name="T46" fmla="*/ 205 w 483"/>
                <a:gd name="T47" fmla="*/ 133 h 507"/>
                <a:gd name="T48" fmla="*/ 211 w 483"/>
                <a:gd name="T49" fmla="*/ 161 h 507"/>
                <a:gd name="T50" fmla="*/ 216 w 483"/>
                <a:gd name="T51" fmla="*/ 192 h 507"/>
                <a:gd name="T52" fmla="*/ 246 w 483"/>
                <a:gd name="T53" fmla="*/ 345 h 507"/>
                <a:gd name="T54" fmla="*/ 271 w 483"/>
                <a:gd name="T55" fmla="*/ 446 h 507"/>
                <a:gd name="T56" fmla="*/ 289 w 483"/>
                <a:gd name="T57" fmla="*/ 480 h 507"/>
                <a:gd name="T58" fmla="*/ 329 w 483"/>
                <a:gd name="T59" fmla="*/ 507 h 507"/>
                <a:gd name="T60" fmla="*/ 377 w 483"/>
                <a:gd name="T61" fmla="*/ 503 h 507"/>
                <a:gd name="T62" fmla="*/ 391 w 483"/>
                <a:gd name="T63" fmla="*/ 496 h 507"/>
                <a:gd name="T64" fmla="*/ 398 w 483"/>
                <a:gd name="T65" fmla="*/ 491 h 507"/>
                <a:gd name="T66" fmla="*/ 406 w 483"/>
                <a:gd name="T67" fmla="*/ 487 h 507"/>
                <a:gd name="T68" fmla="*/ 414 w 483"/>
                <a:gd name="T69" fmla="*/ 481 h 507"/>
                <a:gd name="T70" fmla="*/ 421 w 483"/>
                <a:gd name="T71" fmla="*/ 472 h 507"/>
                <a:gd name="T72" fmla="*/ 429 w 483"/>
                <a:gd name="T73" fmla="*/ 462 h 507"/>
                <a:gd name="T74" fmla="*/ 435 w 483"/>
                <a:gd name="T75" fmla="*/ 449 h 507"/>
                <a:gd name="T76" fmla="*/ 483 w 483"/>
                <a:gd name="T77" fmla="*/ 25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3" h="507">
                  <a:moveTo>
                    <a:pt x="0" y="255"/>
                  </a:moveTo>
                  <a:lnTo>
                    <a:pt x="24" y="162"/>
                  </a:lnTo>
                  <a:lnTo>
                    <a:pt x="30" y="139"/>
                  </a:lnTo>
                  <a:lnTo>
                    <a:pt x="37" y="113"/>
                  </a:lnTo>
                  <a:lnTo>
                    <a:pt x="44" y="89"/>
                  </a:lnTo>
                  <a:lnTo>
                    <a:pt x="46" y="79"/>
                  </a:lnTo>
                  <a:lnTo>
                    <a:pt x="49" y="70"/>
                  </a:lnTo>
                  <a:lnTo>
                    <a:pt x="55" y="55"/>
                  </a:lnTo>
                  <a:lnTo>
                    <a:pt x="61" y="43"/>
                  </a:lnTo>
                  <a:lnTo>
                    <a:pt x="66" y="34"/>
                  </a:lnTo>
                  <a:lnTo>
                    <a:pt x="72" y="25"/>
                  </a:lnTo>
                  <a:lnTo>
                    <a:pt x="80" y="17"/>
                  </a:lnTo>
                  <a:lnTo>
                    <a:pt x="88" y="9"/>
                  </a:lnTo>
                  <a:lnTo>
                    <a:pt x="97" y="3"/>
                  </a:lnTo>
                  <a:lnTo>
                    <a:pt x="106" y="0"/>
                  </a:lnTo>
                  <a:lnTo>
                    <a:pt x="149" y="2"/>
                  </a:lnTo>
                  <a:lnTo>
                    <a:pt x="154" y="8"/>
                  </a:lnTo>
                  <a:lnTo>
                    <a:pt x="160" y="16"/>
                  </a:lnTo>
                  <a:lnTo>
                    <a:pt x="166" y="26"/>
                  </a:lnTo>
                  <a:lnTo>
                    <a:pt x="171" y="36"/>
                  </a:lnTo>
                  <a:lnTo>
                    <a:pt x="182" y="60"/>
                  </a:lnTo>
                  <a:lnTo>
                    <a:pt x="192" y="83"/>
                  </a:lnTo>
                  <a:lnTo>
                    <a:pt x="199" y="107"/>
                  </a:lnTo>
                  <a:lnTo>
                    <a:pt x="205" y="133"/>
                  </a:lnTo>
                  <a:lnTo>
                    <a:pt x="211" y="161"/>
                  </a:lnTo>
                  <a:lnTo>
                    <a:pt x="216" y="192"/>
                  </a:lnTo>
                  <a:lnTo>
                    <a:pt x="246" y="345"/>
                  </a:lnTo>
                  <a:lnTo>
                    <a:pt x="271" y="446"/>
                  </a:lnTo>
                  <a:lnTo>
                    <a:pt x="289" y="480"/>
                  </a:lnTo>
                  <a:lnTo>
                    <a:pt x="329" y="507"/>
                  </a:lnTo>
                  <a:lnTo>
                    <a:pt x="377" y="503"/>
                  </a:lnTo>
                  <a:lnTo>
                    <a:pt x="391" y="496"/>
                  </a:lnTo>
                  <a:lnTo>
                    <a:pt x="398" y="491"/>
                  </a:lnTo>
                  <a:lnTo>
                    <a:pt x="406" y="487"/>
                  </a:lnTo>
                  <a:lnTo>
                    <a:pt x="414" y="481"/>
                  </a:lnTo>
                  <a:lnTo>
                    <a:pt x="421" y="472"/>
                  </a:lnTo>
                  <a:lnTo>
                    <a:pt x="429" y="462"/>
                  </a:lnTo>
                  <a:lnTo>
                    <a:pt x="435" y="449"/>
                  </a:lnTo>
                  <a:lnTo>
                    <a:pt x="483" y="257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" name="Freeform 73"/>
            <p:cNvSpPr>
              <a:spLocks/>
            </p:cNvSpPr>
            <p:nvPr/>
          </p:nvSpPr>
          <p:spPr bwMode="auto">
            <a:xfrm>
              <a:off x="3743" y="1299"/>
              <a:ext cx="483" cy="508"/>
            </a:xfrm>
            <a:custGeom>
              <a:avLst/>
              <a:gdLst>
                <a:gd name="T0" fmla="*/ 0 w 483"/>
                <a:gd name="T1" fmla="*/ 255 h 508"/>
                <a:gd name="T2" fmla="*/ 25 w 483"/>
                <a:gd name="T3" fmla="*/ 163 h 508"/>
                <a:gd name="T4" fmla="*/ 30 w 483"/>
                <a:gd name="T5" fmla="*/ 139 h 508"/>
                <a:gd name="T6" fmla="*/ 37 w 483"/>
                <a:gd name="T7" fmla="*/ 113 h 508"/>
                <a:gd name="T8" fmla="*/ 44 w 483"/>
                <a:gd name="T9" fmla="*/ 90 h 508"/>
                <a:gd name="T10" fmla="*/ 46 w 483"/>
                <a:gd name="T11" fmla="*/ 79 h 508"/>
                <a:gd name="T12" fmla="*/ 49 w 483"/>
                <a:gd name="T13" fmla="*/ 70 h 508"/>
                <a:gd name="T14" fmla="*/ 55 w 483"/>
                <a:gd name="T15" fmla="*/ 56 h 508"/>
                <a:gd name="T16" fmla="*/ 61 w 483"/>
                <a:gd name="T17" fmla="*/ 43 h 508"/>
                <a:gd name="T18" fmla="*/ 66 w 483"/>
                <a:gd name="T19" fmla="*/ 34 h 508"/>
                <a:gd name="T20" fmla="*/ 72 w 483"/>
                <a:gd name="T21" fmla="*/ 25 h 508"/>
                <a:gd name="T22" fmla="*/ 80 w 483"/>
                <a:gd name="T23" fmla="*/ 17 h 508"/>
                <a:gd name="T24" fmla="*/ 88 w 483"/>
                <a:gd name="T25" fmla="*/ 9 h 508"/>
                <a:gd name="T26" fmla="*/ 97 w 483"/>
                <a:gd name="T27" fmla="*/ 4 h 508"/>
                <a:gd name="T28" fmla="*/ 106 w 483"/>
                <a:gd name="T29" fmla="*/ 0 h 508"/>
                <a:gd name="T30" fmla="*/ 149 w 483"/>
                <a:gd name="T31" fmla="*/ 3 h 508"/>
                <a:gd name="T32" fmla="*/ 154 w 483"/>
                <a:gd name="T33" fmla="*/ 8 h 508"/>
                <a:gd name="T34" fmla="*/ 160 w 483"/>
                <a:gd name="T35" fmla="*/ 16 h 508"/>
                <a:gd name="T36" fmla="*/ 166 w 483"/>
                <a:gd name="T37" fmla="*/ 26 h 508"/>
                <a:gd name="T38" fmla="*/ 171 w 483"/>
                <a:gd name="T39" fmla="*/ 37 h 508"/>
                <a:gd name="T40" fmla="*/ 183 w 483"/>
                <a:gd name="T41" fmla="*/ 60 h 508"/>
                <a:gd name="T42" fmla="*/ 192 w 483"/>
                <a:gd name="T43" fmla="*/ 84 h 508"/>
                <a:gd name="T44" fmla="*/ 200 w 483"/>
                <a:gd name="T45" fmla="*/ 108 h 508"/>
                <a:gd name="T46" fmla="*/ 205 w 483"/>
                <a:gd name="T47" fmla="*/ 133 h 508"/>
                <a:gd name="T48" fmla="*/ 211 w 483"/>
                <a:gd name="T49" fmla="*/ 162 h 508"/>
                <a:gd name="T50" fmla="*/ 217 w 483"/>
                <a:gd name="T51" fmla="*/ 192 h 508"/>
                <a:gd name="T52" fmla="*/ 246 w 483"/>
                <a:gd name="T53" fmla="*/ 345 h 508"/>
                <a:gd name="T54" fmla="*/ 271 w 483"/>
                <a:gd name="T55" fmla="*/ 447 h 508"/>
                <a:gd name="T56" fmla="*/ 289 w 483"/>
                <a:gd name="T57" fmla="*/ 481 h 508"/>
                <a:gd name="T58" fmla="*/ 329 w 483"/>
                <a:gd name="T59" fmla="*/ 508 h 508"/>
                <a:gd name="T60" fmla="*/ 377 w 483"/>
                <a:gd name="T61" fmla="*/ 503 h 508"/>
                <a:gd name="T62" fmla="*/ 392 w 483"/>
                <a:gd name="T63" fmla="*/ 496 h 508"/>
                <a:gd name="T64" fmla="*/ 398 w 483"/>
                <a:gd name="T65" fmla="*/ 492 h 508"/>
                <a:gd name="T66" fmla="*/ 406 w 483"/>
                <a:gd name="T67" fmla="*/ 487 h 508"/>
                <a:gd name="T68" fmla="*/ 414 w 483"/>
                <a:gd name="T69" fmla="*/ 482 h 508"/>
                <a:gd name="T70" fmla="*/ 421 w 483"/>
                <a:gd name="T71" fmla="*/ 473 h 508"/>
                <a:gd name="T72" fmla="*/ 429 w 483"/>
                <a:gd name="T73" fmla="*/ 463 h 508"/>
                <a:gd name="T74" fmla="*/ 436 w 483"/>
                <a:gd name="T75" fmla="*/ 449 h 508"/>
                <a:gd name="T76" fmla="*/ 483 w 483"/>
                <a:gd name="T77" fmla="*/ 257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3" h="508">
                  <a:moveTo>
                    <a:pt x="0" y="255"/>
                  </a:moveTo>
                  <a:lnTo>
                    <a:pt x="25" y="163"/>
                  </a:lnTo>
                  <a:lnTo>
                    <a:pt x="30" y="139"/>
                  </a:lnTo>
                  <a:lnTo>
                    <a:pt x="37" y="113"/>
                  </a:lnTo>
                  <a:lnTo>
                    <a:pt x="44" y="90"/>
                  </a:lnTo>
                  <a:lnTo>
                    <a:pt x="46" y="79"/>
                  </a:lnTo>
                  <a:lnTo>
                    <a:pt x="49" y="70"/>
                  </a:lnTo>
                  <a:lnTo>
                    <a:pt x="55" y="56"/>
                  </a:lnTo>
                  <a:lnTo>
                    <a:pt x="61" y="43"/>
                  </a:lnTo>
                  <a:lnTo>
                    <a:pt x="66" y="34"/>
                  </a:lnTo>
                  <a:lnTo>
                    <a:pt x="72" y="25"/>
                  </a:lnTo>
                  <a:lnTo>
                    <a:pt x="80" y="17"/>
                  </a:lnTo>
                  <a:lnTo>
                    <a:pt x="88" y="9"/>
                  </a:lnTo>
                  <a:lnTo>
                    <a:pt x="97" y="4"/>
                  </a:lnTo>
                  <a:lnTo>
                    <a:pt x="106" y="0"/>
                  </a:lnTo>
                  <a:lnTo>
                    <a:pt x="149" y="3"/>
                  </a:lnTo>
                  <a:lnTo>
                    <a:pt x="154" y="8"/>
                  </a:lnTo>
                  <a:lnTo>
                    <a:pt x="160" y="16"/>
                  </a:lnTo>
                  <a:lnTo>
                    <a:pt x="166" y="26"/>
                  </a:lnTo>
                  <a:lnTo>
                    <a:pt x="171" y="37"/>
                  </a:lnTo>
                  <a:lnTo>
                    <a:pt x="183" y="60"/>
                  </a:lnTo>
                  <a:lnTo>
                    <a:pt x="192" y="84"/>
                  </a:lnTo>
                  <a:lnTo>
                    <a:pt x="200" y="108"/>
                  </a:lnTo>
                  <a:lnTo>
                    <a:pt x="205" y="133"/>
                  </a:lnTo>
                  <a:lnTo>
                    <a:pt x="211" y="162"/>
                  </a:lnTo>
                  <a:lnTo>
                    <a:pt x="217" y="192"/>
                  </a:lnTo>
                  <a:lnTo>
                    <a:pt x="246" y="345"/>
                  </a:lnTo>
                  <a:lnTo>
                    <a:pt x="271" y="447"/>
                  </a:lnTo>
                  <a:lnTo>
                    <a:pt x="289" y="481"/>
                  </a:lnTo>
                  <a:lnTo>
                    <a:pt x="329" y="508"/>
                  </a:lnTo>
                  <a:lnTo>
                    <a:pt x="377" y="503"/>
                  </a:lnTo>
                  <a:lnTo>
                    <a:pt x="392" y="496"/>
                  </a:lnTo>
                  <a:lnTo>
                    <a:pt x="398" y="492"/>
                  </a:lnTo>
                  <a:lnTo>
                    <a:pt x="406" y="487"/>
                  </a:lnTo>
                  <a:lnTo>
                    <a:pt x="414" y="482"/>
                  </a:lnTo>
                  <a:lnTo>
                    <a:pt x="421" y="473"/>
                  </a:lnTo>
                  <a:lnTo>
                    <a:pt x="429" y="463"/>
                  </a:lnTo>
                  <a:lnTo>
                    <a:pt x="436" y="449"/>
                  </a:lnTo>
                  <a:lnTo>
                    <a:pt x="483" y="257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grpSp>
          <p:nvGrpSpPr>
            <p:cNvPr id="97" name="Group 76"/>
            <p:cNvGrpSpPr>
              <a:grpSpLocks/>
            </p:cNvGrpSpPr>
            <p:nvPr/>
          </p:nvGrpSpPr>
          <p:grpSpPr bwMode="auto">
            <a:xfrm>
              <a:off x="3221" y="1146"/>
              <a:ext cx="71" cy="742"/>
              <a:chOff x="3221" y="1146"/>
              <a:chExt cx="71" cy="742"/>
            </a:xfrm>
          </p:grpSpPr>
          <p:sp>
            <p:nvSpPr>
              <p:cNvPr id="109" name="Line 74"/>
              <p:cNvSpPr>
                <a:spLocks noChangeShapeType="1"/>
              </p:cNvSpPr>
              <p:nvPr/>
            </p:nvSpPr>
            <p:spPr bwMode="auto">
              <a:xfrm flipV="1">
                <a:off x="3256" y="1214"/>
                <a:ext cx="0" cy="674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0" name="Freeform 75"/>
              <p:cNvSpPr>
                <a:spLocks/>
              </p:cNvSpPr>
              <p:nvPr/>
            </p:nvSpPr>
            <p:spPr bwMode="auto">
              <a:xfrm>
                <a:off x="3221" y="1146"/>
                <a:ext cx="71" cy="70"/>
              </a:xfrm>
              <a:custGeom>
                <a:avLst/>
                <a:gdLst>
                  <a:gd name="T0" fmla="*/ 71 w 71"/>
                  <a:gd name="T1" fmla="*/ 70 h 70"/>
                  <a:gd name="T2" fmla="*/ 35 w 71"/>
                  <a:gd name="T3" fmla="*/ 0 h 70"/>
                  <a:gd name="T4" fmla="*/ 0 w 71"/>
                  <a:gd name="T5" fmla="*/ 70 h 70"/>
                  <a:gd name="T6" fmla="*/ 71 w 71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70">
                    <a:moveTo>
                      <a:pt x="71" y="70"/>
                    </a:moveTo>
                    <a:lnTo>
                      <a:pt x="35" y="0"/>
                    </a:lnTo>
                    <a:lnTo>
                      <a:pt x="0" y="70"/>
                    </a:lnTo>
                    <a:lnTo>
                      <a:pt x="71" y="7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98" name="Group 79"/>
            <p:cNvGrpSpPr>
              <a:grpSpLocks/>
            </p:cNvGrpSpPr>
            <p:nvPr/>
          </p:nvGrpSpPr>
          <p:grpSpPr bwMode="auto">
            <a:xfrm>
              <a:off x="3120" y="1523"/>
              <a:ext cx="1300" cy="71"/>
              <a:chOff x="3120" y="1523"/>
              <a:chExt cx="1300" cy="71"/>
            </a:xfrm>
          </p:grpSpPr>
          <p:sp>
            <p:nvSpPr>
              <p:cNvPr id="107" name="Line 77"/>
              <p:cNvSpPr>
                <a:spLocks noChangeShapeType="1"/>
              </p:cNvSpPr>
              <p:nvPr/>
            </p:nvSpPr>
            <p:spPr bwMode="auto">
              <a:xfrm>
                <a:off x="3120" y="1558"/>
                <a:ext cx="1232" cy="0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8" name="Freeform 78"/>
              <p:cNvSpPr>
                <a:spLocks/>
              </p:cNvSpPr>
              <p:nvPr/>
            </p:nvSpPr>
            <p:spPr bwMode="auto">
              <a:xfrm>
                <a:off x="4350" y="1523"/>
                <a:ext cx="70" cy="71"/>
              </a:xfrm>
              <a:custGeom>
                <a:avLst/>
                <a:gdLst>
                  <a:gd name="T0" fmla="*/ 0 w 70"/>
                  <a:gd name="T1" fmla="*/ 71 h 71"/>
                  <a:gd name="T2" fmla="*/ 70 w 70"/>
                  <a:gd name="T3" fmla="*/ 35 h 71"/>
                  <a:gd name="T4" fmla="*/ 0 w 70"/>
                  <a:gd name="T5" fmla="*/ 0 h 71"/>
                  <a:gd name="T6" fmla="*/ 0 w 70"/>
                  <a:gd name="T7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71">
                    <a:moveTo>
                      <a:pt x="0" y="71"/>
                    </a:moveTo>
                    <a:lnTo>
                      <a:pt x="70" y="35"/>
                    </a:lnTo>
                    <a:lnTo>
                      <a:pt x="0" y="0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99" name="Group 83"/>
            <p:cNvGrpSpPr>
              <a:grpSpLocks/>
            </p:cNvGrpSpPr>
            <p:nvPr/>
          </p:nvGrpSpPr>
          <p:grpSpPr bwMode="auto">
            <a:xfrm>
              <a:off x="3140" y="1303"/>
              <a:ext cx="50" cy="253"/>
              <a:chOff x="3140" y="1303"/>
              <a:chExt cx="50" cy="253"/>
            </a:xfrm>
          </p:grpSpPr>
          <p:sp>
            <p:nvSpPr>
              <p:cNvPr id="104" name="Line 80"/>
              <p:cNvSpPr>
                <a:spLocks noChangeShapeType="1"/>
              </p:cNvSpPr>
              <p:nvPr/>
            </p:nvSpPr>
            <p:spPr bwMode="auto">
              <a:xfrm>
                <a:off x="3165" y="1334"/>
                <a:ext cx="0" cy="191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5" name="Freeform 81"/>
              <p:cNvSpPr>
                <a:spLocks/>
              </p:cNvSpPr>
              <p:nvPr/>
            </p:nvSpPr>
            <p:spPr bwMode="auto">
              <a:xfrm>
                <a:off x="3141" y="1303"/>
                <a:ext cx="49" cy="48"/>
              </a:xfrm>
              <a:custGeom>
                <a:avLst/>
                <a:gdLst>
                  <a:gd name="T0" fmla="*/ 49 w 49"/>
                  <a:gd name="T1" fmla="*/ 48 h 48"/>
                  <a:gd name="T2" fmla="*/ 24 w 49"/>
                  <a:gd name="T3" fmla="*/ 0 h 48"/>
                  <a:gd name="T4" fmla="*/ 0 w 49"/>
                  <a:gd name="T5" fmla="*/ 48 h 48"/>
                  <a:gd name="T6" fmla="*/ 24 w 49"/>
                  <a:gd name="T7" fmla="*/ 34 h 48"/>
                  <a:gd name="T8" fmla="*/ 49 w 49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8">
                    <a:moveTo>
                      <a:pt x="49" y="48"/>
                    </a:moveTo>
                    <a:lnTo>
                      <a:pt x="24" y="0"/>
                    </a:lnTo>
                    <a:lnTo>
                      <a:pt x="0" y="48"/>
                    </a:lnTo>
                    <a:lnTo>
                      <a:pt x="24" y="34"/>
                    </a:lnTo>
                    <a:lnTo>
                      <a:pt x="49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6" name="Freeform 82"/>
              <p:cNvSpPr>
                <a:spLocks/>
              </p:cNvSpPr>
              <p:nvPr/>
            </p:nvSpPr>
            <p:spPr bwMode="auto">
              <a:xfrm>
                <a:off x="3140" y="1508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25 w 48"/>
                  <a:gd name="T3" fmla="*/ 48 h 48"/>
                  <a:gd name="T4" fmla="*/ 48 w 48"/>
                  <a:gd name="T5" fmla="*/ 0 h 48"/>
                  <a:gd name="T6" fmla="*/ 25 w 48"/>
                  <a:gd name="T7" fmla="*/ 15 h 48"/>
                  <a:gd name="T8" fmla="*/ 0 w 4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25" y="48"/>
                    </a:lnTo>
                    <a:lnTo>
                      <a:pt x="48" y="0"/>
                    </a:lnTo>
                    <a:lnTo>
                      <a:pt x="25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00" name="Group 87"/>
            <p:cNvGrpSpPr>
              <a:grpSpLocks/>
            </p:cNvGrpSpPr>
            <p:nvPr/>
          </p:nvGrpSpPr>
          <p:grpSpPr bwMode="auto">
            <a:xfrm>
              <a:off x="3140" y="1550"/>
              <a:ext cx="50" cy="253"/>
              <a:chOff x="3140" y="1550"/>
              <a:chExt cx="50" cy="253"/>
            </a:xfrm>
          </p:grpSpPr>
          <p:sp>
            <p:nvSpPr>
              <p:cNvPr id="101" name="Line 84"/>
              <p:cNvSpPr>
                <a:spLocks noChangeShapeType="1"/>
              </p:cNvSpPr>
              <p:nvPr/>
            </p:nvSpPr>
            <p:spPr bwMode="auto">
              <a:xfrm>
                <a:off x="3165" y="1581"/>
                <a:ext cx="0" cy="191"/>
              </a:xfrm>
              <a:prstGeom prst="line">
                <a:avLst/>
              </a:prstGeom>
              <a:noFill/>
              <a:ln w="142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2" name="Freeform 85"/>
              <p:cNvSpPr>
                <a:spLocks/>
              </p:cNvSpPr>
              <p:nvPr/>
            </p:nvSpPr>
            <p:spPr bwMode="auto">
              <a:xfrm>
                <a:off x="3141" y="1550"/>
                <a:ext cx="49" cy="48"/>
              </a:xfrm>
              <a:custGeom>
                <a:avLst/>
                <a:gdLst>
                  <a:gd name="T0" fmla="*/ 49 w 49"/>
                  <a:gd name="T1" fmla="*/ 48 h 48"/>
                  <a:gd name="T2" fmla="*/ 24 w 49"/>
                  <a:gd name="T3" fmla="*/ 0 h 48"/>
                  <a:gd name="T4" fmla="*/ 0 w 49"/>
                  <a:gd name="T5" fmla="*/ 48 h 48"/>
                  <a:gd name="T6" fmla="*/ 24 w 49"/>
                  <a:gd name="T7" fmla="*/ 34 h 48"/>
                  <a:gd name="T8" fmla="*/ 49 w 49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8">
                    <a:moveTo>
                      <a:pt x="49" y="48"/>
                    </a:moveTo>
                    <a:lnTo>
                      <a:pt x="24" y="0"/>
                    </a:lnTo>
                    <a:lnTo>
                      <a:pt x="0" y="48"/>
                    </a:lnTo>
                    <a:lnTo>
                      <a:pt x="24" y="34"/>
                    </a:lnTo>
                    <a:lnTo>
                      <a:pt x="49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3" name="Freeform 86"/>
              <p:cNvSpPr>
                <a:spLocks/>
              </p:cNvSpPr>
              <p:nvPr/>
            </p:nvSpPr>
            <p:spPr bwMode="auto">
              <a:xfrm>
                <a:off x="3140" y="1755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25 w 48"/>
                  <a:gd name="T3" fmla="*/ 48 h 48"/>
                  <a:gd name="T4" fmla="*/ 48 w 48"/>
                  <a:gd name="T5" fmla="*/ 0 h 48"/>
                  <a:gd name="T6" fmla="*/ 25 w 48"/>
                  <a:gd name="T7" fmla="*/ 15 h 48"/>
                  <a:gd name="T8" fmla="*/ 0 w 4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25" y="48"/>
                    </a:lnTo>
                    <a:lnTo>
                      <a:pt x="48" y="0"/>
                    </a:lnTo>
                    <a:lnTo>
                      <a:pt x="25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</p:grpSp>
      <p:sp>
        <p:nvSpPr>
          <p:cNvPr id="31" name="Rectangle 89"/>
          <p:cNvSpPr>
            <a:spLocks noChangeArrowheads="1"/>
          </p:cNvSpPr>
          <p:nvPr/>
        </p:nvSpPr>
        <p:spPr bwMode="auto">
          <a:xfrm>
            <a:off x="6543675" y="3435351"/>
            <a:ext cx="182562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2" name="Rectangle 90"/>
          <p:cNvSpPr>
            <a:spLocks noChangeArrowheads="1"/>
          </p:cNvSpPr>
          <p:nvPr/>
        </p:nvSpPr>
        <p:spPr bwMode="auto">
          <a:xfrm>
            <a:off x="6543675" y="3429001"/>
            <a:ext cx="3714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ymbol" panose="05050102010706020507" pitchFamily="18" charset="2"/>
              </a:rPr>
              <a:t>s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91"/>
          <p:cNvSpPr>
            <a:spLocks noChangeArrowheads="1"/>
          </p:cNvSpPr>
          <p:nvPr/>
        </p:nvSpPr>
        <p:spPr bwMode="auto">
          <a:xfrm>
            <a:off x="7392987" y="3862388"/>
            <a:ext cx="13493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4" name="Rectangle 92"/>
          <p:cNvSpPr>
            <a:spLocks noChangeArrowheads="1"/>
          </p:cNvSpPr>
          <p:nvPr/>
        </p:nvSpPr>
        <p:spPr bwMode="auto">
          <a:xfrm>
            <a:off x="7392987" y="3857626"/>
            <a:ext cx="3206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ymbol" panose="05050102010706020507" pitchFamily="18" charset="2"/>
              </a:rPr>
              <a:t>e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5" name="Group 95"/>
          <p:cNvGrpSpPr>
            <a:grpSpLocks/>
          </p:cNvGrpSpPr>
          <p:nvPr/>
        </p:nvGrpSpPr>
        <p:grpSpPr bwMode="auto">
          <a:xfrm>
            <a:off x="6757987" y="3530601"/>
            <a:ext cx="136525" cy="1417638"/>
            <a:chOff x="4257" y="2224"/>
            <a:chExt cx="86" cy="893"/>
          </a:xfrm>
        </p:grpSpPr>
        <p:sp>
          <p:nvSpPr>
            <p:cNvPr id="87" name="Rectangle 93"/>
            <p:cNvSpPr>
              <a:spLocks noChangeArrowheads="1"/>
            </p:cNvSpPr>
            <p:nvPr/>
          </p:nvSpPr>
          <p:spPr bwMode="auto">
            <a:xfrm>
              <a:off x="4293" y="2308"/>
              <a:ext cx="13" cy="80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8" name="Freeform 94"/>
            <p:cNvSpPr>
              <a:spLocks/>
            </p:cNvSpPr>
            <p:nvPr/>
          </p:nvSpPr>
          <p:spPr bwMode="auto">
            <a:xfrm>
              <a:off x="4257" y="2224"/>
              <a:ext cx="86" cy="87"/>
            </a:xfrm>
            <a:custGeom>
              <a:avLst/>
              <a:gdLst>
                <a:gd name="T0" fmla="*/ 86 w 86"/>
                <a:gd name="T1" fmla="*/ 87 h 87"/>
                <a:gd name="T2" fmla="*/ 42 w 86"/>
                <a:gd name="T3" fmla="*/ 0 h 87"/>
                <a:gd name="T4" fmla="*/ 0 w 86"/>
                <a:gd name="T5" fmla="*/ 87 h 87"/>
                <a:gd name="T6" fmla="*/ 86 w 86"/>
                <a:gd name="T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87">
                  <a:moveTo>
                    <a:pt x="86" y="87"/>
                  </a:moveTo>
                  <a:lnTo>
                    <a:pt x="42" y="0"/>
                  </a:lnTo>
                  <a:lnTo>
                    <a:pt x="0" y="87"/>
                  </a:lnTo>
                  <a:lnTo>
                    <a:pt x="86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36" name="Group 98"/>
          <p:cNvGrpSpPr>
            <a:grpSpLocks/>
          </p:cNvGrpSpPr>
          <p:nvPr/>
        </p:nvGrpSpPr>
        <p:grpSpPr bwMode="auto">
          <a:xfrm>
            <a:off x="6245225" y="4192588"/>
            <a:ext cx="1376362" cy="138113"/>
            <a:chOff x="3934" y="2641"/>
            <a:chExt cx="867" cy="87"/>
          </a:xfrm>
        </p:grpSpPr>
        <p:sp>
          <p:nvSpPr>
            <p:cNvPr id="85" name="Rectangle 96"/>
            <p:cNvSpPr>
              <a:spLocks noChangeArrowheads="1"/>
            </p:cNvSpPr>
            <p:nvPr/>
          </p:nvSpPr>
          <p:spPr bwMode="auto">
            <a:xfrm>
              <a:off x="3934" y="2677"/>
              <a:ext cx="782" cy="1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6" name="Freeform 97"/>
            <p:cNvSpPr>
              <a:spLocks/>
            </p:cNvSpPr>
            <p:nvPr/>
          </p:nvSpPr>
          <p:spPr bwMode="auto">
            <a:xfrm>
              <a:off x="4714" y="2641"/>
              <a:ext cx="87" cy="87"/>
            </a:xfrm>
            <a:custGeom>
              <a:avLst/>
              <a:gdLst>
                <a:gd name="T0" fmla="*/ 0 w 87"/>
                <a:gd name="T1" fmla="*/ 87 h 87"/>
                <a:gd name="T2" fmla="*/ 87 w 87"/>
                <a:gd name="T3" fmla="*/ 43 h 87"/>
                <a:gd name="T4" fmla="*/ 0 w 87"/>
                <a:gd name="T5" fmla="*/ 0 h 87"/>
                <a:gd name="T6" fmla="*/ 0 w 87"/>
                <a:gd name="T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87">
                  <a:moveTo>
                    <a:pt x="0" y="87"/>
                  </a:moveTo>
                  <a:lnTo>
                    <a:pt x="87" y="43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7" name="Freeform 99"/>
          <p:cNvSpPr>
            <a:spLocks/>
          </p:cNvSpPr>
          <p:nvPr/>
        </p:nvSpPr>
        <p:spPr bwMode="auto">
          <a:xfrm>
            <a:off x="6438900" y="3808413"/>
            <a:ext cx="738187" cy="923925"/>
          </a:xfrm>
          <a:custGeom>
            <a:avLst/>
            <a:gdLst>
              <a:gd name="T0" fmla="*/ 0 w 465"/>
              <a:gd name="T1" fmla="*/ 570 h 582"/>
              <a:gd name="T2" fmla="*/ 15 w 465"/>
              <a:gd name="T3" fmla="*/ 582 h 582"/>
              <a:gd name="T4" fmla="*/ 465 w 465"/>
              <a:gd name="T5" fmla="*/ 12 h 582"/>
              <a:gd name="T6" fmla="*/ 449 w 465"/>
              <a:gd name="T7" fmla="*/ 0 h 582"/>
              <a:gd name="T8" fmla="*/ 0 w 465"/>
              <a:gd name="T9" fmla="*/ 570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5" h="582">
                <a:moveTo>
                  <a:pt x="0" y="570"/>
                </a:moveTo>
                <a:lnTo>
                  <a:pt x="15" y="582"/>
                </a:lnTo>
                <a:lnTo>
                  <a:pt x="465" y="12"/>
                </a:lnTo>
                <a:lnTo>
                  <a:pt x="449" y="0"/>
                </a:lnTo>
                <a:lnTo>
                  <a:pt x="0" y="5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8" name="Rectangle 100"/>
          <p:cNvSpPr>
            <a:spLocks noChangeArrowheads="1"/>
          </p:cNvSpPr>
          <p:nvPr/>
        </p:nvSpPr>
        <p:spPr bwMode="auto">
          <a:xfrm>
            <a:off x="2084388" y="1366838"/>
            <a:ext cx="24447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9" name="Rectangle 101"/>
          <p:cNvSpPr>
            <a:spLocks noChangeArrowheads="1"/>
          </p:cNvSpPr>
          <p:nvPr/>
        </p:nvSpPr>
        <p:spPr bwMode="auto">
          <a:xfrm>
            <a:off x="2084388" y="1362076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Symbol" panose="05050102010706020507" pitchFamily="18" charset="2"/>
              </a:rPr>
              <a:t>s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102"/>
          <p:cNvSpPr>
            <a:spLocks noChangeArrowheads="1"/>
          </p:cNvSpPr>
          <p:nvPr/>
        </p:nvSpPr>
        <p:spPr bwMode="auto">
          <a:xfrm>
            <a:off x="2239963" y="1535113"/>
            <a:ext cx="8816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a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pSp>
        <p:nvGrpSpPr>
          <p:cNvPr id="41" name="Group 124"/>
          <p:cNvGrpSpPr>
            <a:grpSpLocks/>
          </p:cNvGrpSpPr>
          <p:nvPr/>
        </p:nvGrpSpPr>
        <p:grpSpPr bwMode="auto">
          <a:xfrm>
            <a:off x="2268538" y="2252663"/>
            <a:ext cx="941387" cy="762000"/>
            <a:chOff x="1429" y="1419"/>
            <a:chExt cx="593" cy="480"/>
          </a:xfrm>
        </p:grpSpPr>
        <p:sp>
          <p:nvSpPr>
            <p:cNvPr id="64" name="Freeform 103"/>
            <p:cNvSpPr>
              <a:spLocks/>
            </p:cNvSpPr>
            <p:nvPr/>
          </p:nvSpPr>
          <p:spPr bwMode="auto">
            <a:xfrm>
              <a:off x="1429" y="1420"/>
              <a:ext cx="22" cy="21"/>
            </a:xfrm>
            <a:custGeom>
              <a:avLst/>
              <a:gdLst>
                <a:gd name="T0" fmla="*/ 0 w 22"/>
                <a:gd name="T1" fmla="*/ 1 h 21"/>
                <a:gd name="T2" fmla="*/ 3 w 22"/>
                <a:gd name="T3" fmla="*/ 21 h 21"/>
                <a:gd name="T4" fmla="*/ 16 w 22"/>
                <a:gd name="T5" fmla="*/ 20 h 21"/>
                <a:gd name="T6" fmla="*/ 22 w 22"/>
                <a:gd name="T7" fmla="*/ 20 h 21"/>
                <a:gd name="T8" fmla="*/ 21 w 22"/>
                <a:gd name="T9" fmla="*/ 0 h 21"/>
                <a:gd name="T10" fmla="*/ 16 w 22"/>
                <a:gd name="T11" fmla="*/ 0 h 21"/>
                <a:gd name="T12" fmla="*/ 0 w 22"/>
                <a:gd name="T13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1">
                  <a:moveTo>
                    <a:pt x="0" y="1"/>
                  </a:moveTo>
                  <a:lnTo>
                    <a:pt x="3" y="21"/>
                  </a:lnTo>
                  <a:lnTo>
                    <a:pt x="16" y="20"/>
                  </a:lnTo>
                  <a:lnTo>
                    <a:pt x="22" y="20"/>
                  </a:lnTo>
                  <a:lnTo>
                    <a:pt x="21" y="0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Freeform 104"/>
            <p:cNvSpPr>
              <a:spLocks/>
            </p:cNvSpPr>
            <p:nvPr/>
          </p:nvSpPr>
          <p:spPr bwMode="auto">
            <a:xfrm>
              <a:off x="1471" y="1419"/>
              <a:ext cx="21" cy="21"/>
            </a:xfrm>
            <a:custGeom>
              <a:avLst/>
              <a:gdLst>
                <a:gd name="T0" fmla="*/ 0 w 21"/>
                <a:gd name="T1" fmla="*/ 0 h 21"/>
                <a:gd name="T2" fmla="*/ 0 w 21"/>
                <a:gd name="T3" fmla="*/ 20 h 21"/>
                <a:gd name="T4" fmla="*/ 1 w 21"/>
                <a:gd name="T5" fmla="*/ 20 h 21"/>
                <a:gd name="T6" fmla="*/ 13 w 21"/>
                <a:gd name="T7" fmla="*/ 20 h 21"/>
                <a:gd name="T8" fmla="*/ 19 w 21"/>
                <a:gd name="T9" fmla="*/ 21 h 21"/>
                <a:gd name="T10" fmla="*/ 21 w 21"/>
                <a:gd name="T11" fmla="*/ 1 h 21"/>
                <a:gd name="T12" fmla="*/ 13 w 21"/>
                <a:gd name="T13" fmla="*/ 0 h 21"/>
                <a:gd name="T14" fmla="*/ 1 w 21"/>
                <a:gd name="T15" fmla="*/ 0 h 21"/>
                <a:gd name="T16" fmla="*/ 0 w 21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">
                  <a:moveTo>
                    <a:pt x="0" y="0"/>
                  </a:moveTo>
                  <a:lnTo>
                    <a:pt x="0" y="20"/>
                  </a:lnTo>
                  <a:lnTo>
                    <a:pt x="1" y="20"/>
                  </a:lnTo>
                  <a:lnTo>
                    <a:pt x="13" y="20"/>
                  </a:lnTo>
                  <a:lnTo>
                    <a:pt x="19" y="21"/>
                  </a:lnTo>
                  <a:lnTo>
                    <a:pt x="21" y="1"/>
                  </a:lnTo>
                  <a:lnTo>
                    <a:pt x="13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6" name="Freeform 105"/>
            <p:cNvSpPr>
              <a:spLocks/>
            </p:cNvSpPr>
            <p:nvPr/>
          </p:nvSpPr>
          <p:spPr bwMode="auto">
            <a:xfrm>
              <a:off x="1511" y="1421"/>
              <a:ext cx="21" cy="22"/>
            </a:xfrm>
            <a:custGeom>
              <a:avLst/>
              <a:gdLst>
                <a:gd name="T0" fmla="*/ 1 w 21"/>
                <a:gd name="T1" fmla="*/ 0 h 22"/>
                <a:gd name="T2" fmla="*/ 0 w 21"/>
                <a:gd name="T3" fmla="*/ 20 h 22"/>
                <a:gd name="T4" fmla="*/ 1 w 21"/>
                <a:gd name="T5" fmla="*/ 20 h 22"/>
                <a:gd name="T6" fmla="*/ 19 w 21"/>
                <a:gd name="T7" fmla="*/ 22 h 22"/>
                <a:gd name="T8" fmla="*/ 21 w 21"/>
                <a:gd name="T9" fmla="*/ 22 h 22"/>
                <a:gd name="T10" fmla="*/ 21 w 21"/>
                <a:gd name="T11" fmla="*/ 1 h 22"/>
                <a:gd name="T12" fmla="*/ 19 w 21"/>
                <a:gd name="T13" fmla="*/ 1 h 22"/>
                <a:gd name="T14" fmla="*/ 2 w 21"/>
                <a:gd name="T15" fmla="*/ 0 h 22"/>
                <a:gd name="T16" fmla="*/ 1 w 21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2">
                  <a:moveTo>
                    <a:pt x="1" y="0"/>
                  </a:moveTo>
                  <a:lnTo>
                    <a:pt x="0" y="20"/>
                  </a:lnTo>
                  <a:lnTo>
                    <a:pt x="1" y="20"/>
                  </a:lnTo>
                  <a:lnTo>
                    <a:pt x="19" y="22"/>
                  </a:lnTo>
                  <a:lnTo>
                    <a:pt x="21" y="22"/>
                  </a:lnTo>
                  <a:lnTo>
                    <a:pt x="21" y="1"/>
                  </a:lnTo>
                  <a:lnTo>
                    <a:pt x="19" y="1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7" name="Rectangle 106"/>
            <p:cNvSpPr>
              <a:spLocks noChangeArrowheads="1"/>
            </p:cNvSpPr>
            <p:nvPr/>
          </p:nvSpPr>
          <p:spPr bwMode="auto">
            <a:xfrm>
              <a:off x="1552" y="1422"/>
              <a:ext cx="21" cy="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8" name="Freeform 107"/>
            <p:cNvSpPr>
              <a:spLocks/>
            </p:cNvSpPr>
            <p:nvPr/>
          </p:nvSpPr>
          <p:spPr bwMode="auto">
            <a:xfrm>
              <a:off x="1593" y="1423"/>
              <a:ext cx="20" cy="22"/>
            </a:xfrm>
            <a:custGeom>
              <a:avLst/>
              <a:gdLst>
                <a:gd name="T0" fmla="*/ 0 w 20"/>
                <a:gd name="T1" fmla="*/ 0 h 22"/>
                <a:gd name="T2" fmla="*/ 0 w 20"/>
                <a:gd name="T3" fmla="*/ 21 h 22"/>
                <a:gd name="T4" fmla="*/ 4 w 20"/>
                <a:gd name="T5" fmla="*/ 21 h 22"/>
                <a:gd name="T6" fmla="*/ 19 w 20"/>
                <a:gd name="T7" fmla="*/ 22 h 22"/>
                <a:gd name="T8" fmla="*/ 20 w 20"/>
                <a:gd name="T9" fmla="*/ 2 h 22"/>
                <a:gd name="T10" fmla="*/ 4 w 20"/>
                <a:gd name="T11" fmla="*/ 0 h 22"/>
                <a:gd name="T12" fmla="*/ 0 w 20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2">
                  <a:moveTo>
                    <a:pt x="0" y="0"/>
                  </a:moveTo>
                  <a:lnTo>
                    <a:pt x="0" y="21"/>
                  </a:lnTo>
                  <a:lnTo>
                    <a:pt x="4" y="21"/>
                  </a:lnTo>
                  <a:lnTo>
                    <a:pt x="19" y="22"/>
                  </a:lnTo>
                  <a:lnTo>
                    <a:pt x="20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9" name="Freeform 108"/>
            <p:cNvSpPr>
              <a:spLocks/>
            </p:cNvSpPr>
            <p:nvPr/>
          </p:nvSpPr>
          <p:spPr bwMode="auto">
            <a:xfrm>
              <a:off x="1633" y="1426"/>
              <a:ext cx="22" cy="23"/>
            </a:xfrm>
            <a:custGeom>
              <a:avLst/>
              <a:gdLst>
                <a:gd name="T0" fmla="*/ 2 w 22"/>
                <a:gd name="T1" fmla="*/ 0 h 23"/>
                <a:gd name="T2" fmla="*/ 0 w 22"/>
                <a:gd name="T3" fmla="*/ 20 h 23"/>
                <a:gd name="T4" fmla="*/ 12 w 22"/>
                <a:gd name="T5" fmla="*/ 22 h 23"/>
                <a:gd name="T6" fmla="*/ 19 w 22"/>
                <a:gd name="T7" fmla="*/ 23 h 23"/>
                <a:gd name="T8" fmla="*/ 22 w 22"/>
                <a:gd name="T9" fmla="*/ 4 h 23"/>
                <a:gd name="T10" fmla="*/ 12 w 22"/>
                <a:gd name="T11" fmla="*/ 2 h 23"/>
                <a:gd name="T12" fmla="*/ 2 w 2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3">
                  <a:moveTo>
                    <a:pt x="2" y="0"/>
                  </a:moveTo>
                  <a:lnTo>
                    <a:pt x="0" y="20"/>
                  </a:lnTo>
                  <a:lnTo>
                    <a:pt x="12" y="22"/>
                  </a:lnTo>
                  <a:lnTo>
                    <a:pt x="19" y="23"/>
                  </a:lnTo>
                  <a:lnTo>
                    <a:pt x="22" y="4"/>
                  </a:lnTo>
                  <a:lnTo>
                    <a:pt x="1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0" name="Freeform 109"/>
            <p:cNvSpPr>
              <a:spLocks/>
            </p:cNvSpPr>
            <p:nvPr/>
          </p:nvSpPr>
          <p:spPr bwMode="auto">
            <a:xfrm>
              <a:off x="1670" y="1434"/>
              <a:ext cx="27" cy="26"/>
            </a:xfrm>
            <a:custGeom>
              <a:avLst/>
              <a:gdLst>
                <a:gd name="T0" fmla="*/ 8 w 27"/>
                <a:gd name="T1" fmla="*/ 0 h 26"/>
                <a:gd name="T2" fmla="*/ 0 w 27"/>
                <a:gd name="T3" fmla="*/ 19 h 26"/>
                <a:gd name="T4" fmla="*/ 15 w 27"/>
                <a:gd name="T5" fmla="*/ 24 h 26"/>
                <a:gd name="T6" fmla="*/ 19 w 27"/>
                <a:gd name="T7" fmla="*/ 26 h 26"/>
                <a:gd name="T8" fmla="*/ 27 w 27"/>
                <a:gd name="T9" fmla="*/ 6 h 26"/>
                <a:gd name="T10" fmla="*/ 22 w 27"/>
                <a:gd name="T11" fmla="*/ 5 h 26"/>
                <a:gd name="T12" fmla="*/ 8 w 27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6">
                  <a:moveTo>
                    <a:pt x="8" y="0"/>
                  </a:moveTo>
                  <a:lnTo>
                    <a:pt x="0" y="19"/>
                  </a:lnTo>
                  <a:lnTo>
                    <a:pt x="15" y="24"/>
                  </a:lnTo>
                  <a:lnTo>
                    <a:pt x="19" y="26"/>
                  </a:lnTo>
                  <a:lnTo>
                    <a:pt x="27" y="6"/>
                  </a:lnTo>
                  <a:lnTo>
                    <a:pt x="22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Freeform 110"/>
            <p:cNvSpPr>
              <a:spLocks/>
            </p:cNvSpPr>
            <p:nvPr/>
          </p:nvSpPr>
          <p:spPr bwMode="auto">
            <a:xfrm>
              <a:off x="1706" y="1449"/>
              <a:ext cx="28" cy="27"/>
            </a:xfrm>
            <a:custGeom>
              <a:avLst/>
              <a:gdLst>
                <a:gd name="T0" fmla="*/ 9 w 28"/>
                <a:gd name="T1" fmla="*/ 0 h 27"/>
                <a:gd name="T2" fmla="*/ 0 w 28"/>
                <a:gd name="T3" fmla="*/ 18 h 27"/>
                <a:gd name="T4" fmla="*/ 16 w 28"/>
                <a:gd name="T5" fmla="*/ 27 h 27"/>
                <a:gd name="T6" fmla="*/ 18 w 28"/>
                <a:gd name="T7" fmla="*/ 27 h 27"/>
                <a:gd name="T8" fmla="*/ 28 w 28"/>
                <a:gd name="T9" fmla="*/ 11 h 27"/>
                <a:gd name="T10" fmla="*/ 24 w 28"/>
                <a:gd name="T11" fmla="*/ 8 h 27"/>
                <a:gd name="T12" fmla="*/ 9 w 28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7">
                  <a:moveTo>
                    <a:pt x="9" y="0"/>
                  </a:moveTo>
                  <a:lnTo>
                    <a:pt x="0" y="18"/>
                  </a:lnTo>
                  <a:lnTo>
                    <a:pt x="16" y="27"/>
                  </a:lnTo>
                  <a:lnTo>
                    <a:pt x="18" y="27"/>
                  </a:lnTo>
                  <a:lnTo>
                    <a:pt x="28" y="11"/>
                  </a:lnTo>
                  <a:lnTo>
                    <a:pt x="24" y="8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Freeform 111"/>
            <p:cNvSpPr>
              <a:spLocks/>
            </p:cNvSpPr>
            <p:nvPr/>
          </p:nvSpPr>
          <p:spPr bwMode="auto">
            <a:xfrm>
              <a:off x="1740" y="1472"/>
              <a:ext cx="28" cy="28"/>
            </a:xfrm>
            <a:custGeom>
              <a:avLst/>
              <a:gdLst>
                <a:gd name="T0" fmla="*/ 11 w 28"/>
                <a:gd name="T1" fmla="*/ 0 h 28"/>
                <a:gd name="T2" fmla="*/ 0 w 28"/>
                <a:gd name="T3" fmla="*/ 16 h 28"/>
                <a:gd name="T4" fmla="*/ 13 w 28"/>
                <a:gd name="T5" fmla="*/ 26 h 28"/>
                <a:gd name="T6" fmla="*/ 16 w 28"/>
                <a:gd name="T7" fmla="*/ 28 h 28"/>
                <a:gd name="T8" fmla="*/ 28 w 28"/>
                <a:gd name="T9" fmla="*/ 12 h 28"/>
                <a:gd name="T10" fmla="*/ 28 w 28"/>
                <a:gd name="T11" fmla="*/ 11 h 28"/>
                <a:gd name="T12" fmla="*/ 11 w 28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8">
                  <a:moveTo>
                    <a:pt x="11" y="0"/>
                  </a:moveTo>
                  <a:lnTo>
                    <a:pt x="0" y="16"/>
                  </a:lnTo>
                  <a:lnTo>
                    <a:pt x="13" y="26"/>
                  </a:lnTo>
                  <a:lnTo>
                    <a:pt x="16" y="28"/>
                  </a:lnTo>
                  <a:lnTo>
                    <a:pt x="28" y="12"/>
                  </a:lnTo>
                  <a:lnTo>
                    <a:pt x="28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3" name="Freeform 112"/>
            <p:cNvSpPr>
              <a:spLocks/>
            </p:cNvSpPr>
            <p:nvPr/>
          </p:nvSpPr>
          <p:spPr bwMode="auto">
            <a:xfrm>
              <a:off x="1770" y="1497"/>
              <a:ext cx="30" cy="29"/>
            </a:xfrm>
            <a:custGeom>
              <a:avLst/>
              <a:gdLst>
                <a:gd name="T0" fmla="*/ 14 w 30"/>
                <a:gd name="T1" fmla="*/ 0 h 29"/>
                <a:gd name="T2" fmla="*/ 2 w 30"/>
                <a:gd name="T3" fmla="*/ 16 h 29"/>
                <a:gd name="T4" fmla="*/ 0 w 30"/>
                <a:gd name="T5" fmla="*/ 16 h 29"/>
                <a:gd name="T6" fmla="*/ 16 w 30"/>
                <a:gd name="T7" fmla="*/ 29 h 29"/>
                <a:gd name="T8" fmla="*/ 30 w 30"/>
                <a:gd name="T9" fmla="*/ 14 h 29"/>
                <a:gd name="T10" fmla="*/ 15 w 30"/>
                <a:gd name="T11" fmla="*/ 1 h 29"/>
                <a:gd name="T12" fmla="*/ 14 w 30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9">
                  <a:moveTo>
                    <a:pt x="14" y="0"/>
                  </a:moveTo>
                  <a:lnTo>
                    <a:pt x="2" y="16"/>
                  </a:lnTo>
                  <a:lnTo>
                    <a:pt x="0" y="16"/>
                  </a:lnTo>
                  <a:lnTo>
                    <a:pt x="16" y="29"/>
                  </a:lnTo>
                  <a:lnTo>
                    <a:pt x="30" y="14"/>
                  </a:lnTo>
                  <a:lnTo>
                    <a:pt x="15" y="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4" name="Freeform 113"/>
            <p:cNvSpPr>
              <a:spLocks/>
            </p:cNvSpPr>
            <p:nvPr/>
          </p:nvSpPr>
          <p:spPr bwMode="auto">
            <a:xfrm>
              <a:off x="1799" y="1527"/>
              <a:ext cx="29" cy="27"/>
            </a:xfrm>
            <a:custGeom>
              <a:avLst/>
              <a:gdLst>
                <a:gd name="T0" fmla="*/ 14 w 29"/>
                <a:gd name="T1" fmla="*/ 0 h 27"/>
                <a:gd name="T2" fmla="*/ 0 w 29"/>
                <a:gd name="T3" fmla="*/ 14 h 27"/>
                <a:gd name="T4" fmla="*/ 4 w 29"/>
                <a:gd name="T5" fmla="*/ 18 h 27"/>
                <a:gd name="T6" fmla="*/ 13 w 29"/>
                <a:gd name="T7" fmla="*/ 27 h 27"/>
                <a:gd name="T8" fmla="*/ 29 w 29"/>
                <a:gd name="T9" fmla="*/ 15 h 27"/>
                <a:gd name="T10" fmla="*/ 19 w 29"/>
                <a:gd name="T11" fmla="*/ 4 h 27"/>
                <a:gd name="T12" fmla="*/ 14 w 29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7">
                  <a:moveTo>
                    <a:pt x="14" y="0"/>
                  </a:moveTo>
                  <a:lnTo>
                    <a:pt x="0" y="14"/>
                  </a:lnTo>
                  <a:lnTo>
                    <a:pt x="4" y="18"/>
                  </a:lnTo>
                  <a:lnTo>
                    <a:pt x="13" y="27"/>
                  </a:lnTo>
                  <a:lnTo>
                    <a:pt x="29" y="15"/>
                  </a:lnTo>
                  <a:lnTo>
                    <a:pt x="19" y="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5" name="Freeform 114"/>
            <p:cNvSpPr>
              <a:spLocks/>
            </p:cNvSpPr>
            <p:nvPr/>
          </p:nvSpPr>
          <p:spPr bwMode="auto">
            <a:xfrm>
              <a:off x="1823" y="1560"/>
              <a:ext cx="28" cy="28"/>
            </a:xfrm>
            <a:custGeom>
              <a:avLst/>
              <a:gdLst>
                <a:gd name="T0" fmla="*/ 17 w 28"/>
                <a:gd name="T1" fmla="*/ 0 h 28"/>
                <a:gd name="T2" fmla="*/ 0 w 28"/>
                <a:gd name="T3" fmla="*/ 10 h 28"/>
                <a:gd name="T4" fmla="*/ 11 w 28"/>
                <a:gd name="T5" fmla="*/ 28 h 28"/>
                <a:gd name="T6" fmla="*/ 28 w 28"/>
                <a:gd name="T7" fmla="*/ 18 h 28"/>
                <a:gd name="T8" fmla="*/ 17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7" y="0"/>
                  </a:moveTo>
                  <a:lnTo>
                    <a:pt x="0" y="10"/>
                  </a:lnTo>
                  <a:lnTo>
                    <a:pt x="11" y="28"/>
                  </a:lnTo>
                  <a:lnTo>
                    <a:pt x="28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6" name="Freeform 115"/>
            <p:cNvSpPr>
              <a:spLocks/>
            </p:cNvSpPr>
            <p:nvPr/>
          </p:nvSpPr>
          <p:spPr bwMode="auto">
            <a:xfrm>
              <a:off x="1844" y="1595"/>
              <a:ext cx="27" cy="28"/>
            </a:xfrm>
            <a:custGeom>
              <a:avLst/>
              <a:gdLst>
                <a:gd name="T0" fmla="*/ 17 w 27"/>
                <a:gd name="T1" fmla="*/ 0 h 28"/>
                <a:gd name="T2" fmla="*/ 0 w 27"/>
                <a:gd name="T3" fmla="*/ 10 h 28"/>
                <a:gd name="T4" fmla="*/ 10 w 27"/>
                <a:gd name="T5" fmla="*/ 28 h 28"/>
                <a:gd name="T6" fmla="*/ 27 w 27"/>
                <a:gd name="T7" fmla="*/ 18 h 28"/>
                <a:gd name="T8" fmla="*/ 17 w 27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17" y="0"/>
                  </a:moveTo>
                  <a:lnTo>
                    <a:pt x="0" y="10"/>
                  </a:lnTo>
                  <a:lnTo>
                    <a:pt x="10" y="28"/>
                  </a:lnTo>
                  <a:lnTo>
                    <a:pt x="27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116"/>
            <p:cNvSpPr>
              <a:spLocks/>
            </p:cNvSpPr>
            <p:nvPr/>
          </p:nvSpPr>
          <p:spPr bwMode="auto">
            <a:xfrm>
              <a:off x="1864" y="1631"/>
              <a:ext cx="27" cy="27"/>
            </a:xfrm>
            <a:custGeom>
              <a:avLst/>
              <a:gdLst>
                <a:gd name="T0" fmla="*/ 17 w 27"/>
                <a:gd name="T1" fmla="*/ 0 h 27"/>
                <a:gd name="T2" fmla="*/ 0 w 27"/>
                <a:gd name="T3" fmla="*/ 10 h 27"/>
                <a:gd name="T4" fmla="*/ 10 w 27"/>
                <a:gd name="T5" fmla="*/ 27 h 27"/>
                <a:gd name="T6" fmla="*/ 27 w 27"/>
                <a:gd name="T7" fmla="*/ 17 h 27"/>
                <a:gd name="T8" fmla="*/ 17 w 2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17" y="0"/>
                  </a:moveTo>
                  <a:lnTo>
                    <a:pt x="0" y="10"/>
                  </a:lnTo>
                  <a:lnTo>
                    <a:pt x="10" y="27"/>
                  </a:lnTo>
                  <a:lnTo>
                    <a:pt x="27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117"/>
            <p:cNvSpPr>
              <a:spLocks/>
            </p:cNvSpPr>
            <p:nvPr/>
          </p:nvSpPr>
          <p:spPr bwMode="auto">
            <a:xfrm>
              <a:off x="1884" y="1666"/>
              <a:ext cx="28" cy="27"/>
            </a:xfrm>
            <a:custGeom>
              <a:avLst/>
              <a:gdLst>
                <a:gd name="T0" fmla="*/ 17 w 28"/>
                <a:gd name="T1" fmla="*/ 0 h 27"/>
                <a:gd name="T2" fmla="*/ 0 w 28"/>
                <a:gd name="T3" fmla="*/ 10 h 27"/>
                <a:gd name="T4" fmla="*/ 11 w 28"/>
                <a:gd name="T5" fmla="*/ 27 h 27"/>
                <a:gd name="T6" fmla="*/ 28 w 28"/>
                <a:gd name="T7" fmla="*/ 17 h 27"/>
                <a:gd name="T8" fmla="*/ 17 w 2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7">
                  <a:moveTo>
                    <a:pt x="17" y="0"/>
                  </a:moveTo>
                  <a:lnTo>
                    <a:pt x="0" y="10"/>
                  </a:lnTo>
                  <a:lnTo>
                    <a:pt x="11" y="27"/>
                  </a:lnTo>
                  <a:lnTo>
                    <a:pt x="28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118"/>
            <p:cNvSpPr>
              <a:spLocks/>
            </p:cNvSpPr>
            <p:nvPr/>
          </p:nvSpPr>
          <p:spPr bwMode="auto">
            <a:xfrm>
              <a:off x="1905" y="1701"/>
              <a:ext cx="26" cy="28"/>
            </a:xfrm>
            <a:custGeom>
              <a:avLst/>
              <a:gdLst>
                <a:gd name="T0" fmla="*/ 17 w 26"/>
                <a:gd name="T1" fmla="*/ 0 h 28"/>
                <a:gd name="T2" fmla="*/ 0 w 26"/>
                <a:gd name="T3" fmla="*/ 10 h 28"/>
                <a:gd name="T4" fmla="*/ 9 w 26"/>
                <a:gd name="T5" fmla="*/ 28 h 28"/>
                <a:gd name="T6" fmla="*/ 26 w 26"/>
                <a:gd name="T7" fmla="*/ 18 h 28"/>
                <a:gd name="T8" fmla="*/ 17 w 2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8">
                  <a:moveTo>
                    <a:pt x="17" y="0"/>
                  </a:moveTo>
                  <a:lnTo>
                    <a:pt x="0" y="10"/>
                  </a:lnTo>
                  <a:lnTo>
                    <a:pt x="9" y="28"/>
                  </a:lnTo>
                  <a:lnTo>
                    <a:pt x="26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119"/>
            <p:cNvSpPr>
              <a:spLocks/>
            </p:cNvSpPr>
            <p:nvPr/>
          </p:nvSpPr>
          <p:spPr bwMode="auto">
            <a:xfrm>
              <a:off x="1924" y="1736"/>
              <a:ext cx="27" cy="28"/>
            </a:xfrm>
            <a:custGeom>
              <a:avLst/>
              <a:gdLst>
                <a:gd name="T0" fmla="*/ 17 w 27"/>
                <a:gd name="T1" fmla="*/ 0 h 28"/>
                <a:gd name="T2" fmla="*/ 0 w 27"/>
                <a:gd name="T3" fmla="*/ 10 h 28"/>
                <a:gd name="T4" fmla="*/ 10 w 27"/>
                <a:gd name="T5" fmla="*/ 28 h 28"/>
                <a:gd name="T6" fmla="*/ 27 w 27"/>
                <a:gd name="T7" fmla="*/ 18 h 28"/>
                <a:gd name="T8" fmla="*/ 17 w 27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17" y="0"/>
                  </a:moveTo>
                  <a:lnTo>
                    <a:pt x="0" y="10"/>
                  </a:lnTo>
                  <a:lnTo>
                    <a:pt x="10" y="28"/>
                  </a:lnTo>
                  <a:lnTo>
                    <a:pt x="27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1" name="Freeform 120"/>
            <p:cNvSpPr>
              <a:spLocks/>
            </p:cNvSpPr>
            <p:nvPr/>
          </p:nvSpPr>
          <p:spPr bwMode="auto">
            <a:xfrm>
              <a:off x="1943" y="1772"/>
              <a:ext cx="27" cy="27"/>
            </a:xfrm>
            <a:custGeom>
              <a:avLst/>
              <a:gdLst>
                <a:gd name="T0" fmla="*/ 18 w 27"/>
                <a:gd name="T1" fmla="*/ 0 h 27"/>
                <a:gd name="T2" fmla="*/ 0 w 27"/>
                <a:gd name="T3" fmla="*/ 9 h 27"/>
                <a:gd name="T4" fmla="*/ 9 w 27"/>
                <a:gd name="T5" fmla="*/ 27 h 27"/>
                <a:gd name="T6" fmla="*/ 27 w 27"/>
                <a:gd name="T7" fmla="*/ 18 h 27"/>
                <a:gd name="T8" fmla="*/ 18 w 2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18" y="0"/>
                  </a:moveTo>
                  <a:lnTo>
                    <a:pt x="0" y="9"/>
                  </a:lnTo>
                  <a:lnTo>
                    <a:pt x="9" y="27"/>
                  </a:lnTo>
                  <a:lnTo>
                    <a:pt x="27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2" name="Freeform 121"/>
            <p:cNvSpPr>
              <a:spLocks/>
            </p:cNvSpPr>
            <p:nvPr/>
          </p:nvSpPr>
          <p:spPr bwMode="auto">
            <a:xfrm>
              <a:off x="1962" y="1808"/>
              <a:ext cx="27" cy="27"/>
            </a:xfrm>
            <a:custGeom>
              <a:avLst/>
              <a:gdLst>
                <a:gd name="T0" fmla="*/ 18 w 27"/>
                <a:gd name="T1" fmla="*/ 0 h 27"/>
                <a:gd name="T2" fmla="*/ 0 w 27"/>
                <a:gd name="T3" fmla="*/ 9 h 27"/>
                <a:gd name="T4" fmla="*/ 9 w 27"/>
                <a:gd name="T5" fmla="*/ 27 h 27"/>
                <a:gd name="T6" fmla="*/ 27 w 27"/>
                <a:gd name="T7" fmla="*/ 18 h 27"/>
                <a:gd name="T8" fmla="*/ 18 w 2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18" y="0"/>
                  </a:moveTo>
                  <a:lnTo>
                    <a:pt x="0" y="9"/>
                  </a:lnTo>
                  <a:lnTo>
                    <a:pt x="9" y="27"/>
                  </a:lnTo>
                  <a:lnTo>
                    <a:pt x="27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3" name="Freeform 122"/>
            <p:cNvSpPr>
              <a:spLocks/>
            </p:cNvSpPr>
            <p:nvPr/>
          </p:nvSpPr>
          <p:spPr bwMode="auto">
            <a:xfrm>
              <a:off x="1980" y="1844"/>
              <a:ext cx="27" cy="27"/>
            </a:xfrm>
            <a:custGeom>
              <a:avLst/>
              <a:gdLst>
                <a:gd name="T0" fmla="*/ 18 w 27"/>
                <a:gd name="T1" fmla="*/ 0 h 27"/>
                <a:gd name="T2" fmla="*/ 0 w 27"/>
                <a:gd name="T3" fmla="*/ 9 h 27"/>
                <a:gd name="T4" fmla="*/ 9 w 27"/>
                <a:gd name="T5" fmla="*/ 27 h 27"/>
                <a:gd name="T6" fmla="*/ 27 w 27"/>
                <a:gd name="T7" fmla="*/ 18 h 27"/>
                <a:gd name="T8" fmla="*/ 18 w 2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18" y="0"/>
                  </a:moveTo>
                  <a:lnTo>
                    <a:pt x="0" y="9"/>
                  </a:lnTo>
                  <a:lnTo>
                    <a:pt x="9" y="27"/>
                  </a:lnTo>
                  <a:lnTo>
                    <a:pt x="27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4" name="Freeform 123"/>
            <p:cNvSpPr>
              <a:spLocks/>
            </p:cNvSpPr>
            <p:nvPr/>
          </p:nvSpPr>
          <p:spPr bwMode="auto">
            <a:xfrm>
              <a:off x="2000" y="1880"/>
              <a:ext cx="22" cy="19"/>
            </a:xfrm>
            <a:custGeom>
              <a:avLst/>
              <a:gdLst>
                <a:gd name="T0" fmla="*/ 18 w 22"/>
                <a:gd name="T1" fmla="*/ 0 h 19"/>
                <a:gd name="T2" fmla="*/ 0 w 22"/>
                <a:gd name="T3" fmla="*/ 9 h 19"/>
                <a:gd name="T4" fmla="*/ 4 w 22"/>
                <a:gd name="T5" fmla="*/ 19 h 19"/>
                <a:gd name="T6" fmla="*/ 22 w 22"/>
                <a:gd name="T7" fmla="*/ 10 h 19"/>
                <a:gd name="T8" fmla="*/ 18 w 2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9">
                  <a:moveTo>
                    <a:pt x="18" y="0"/>
                  </a:moveTo>
                  <a:lnTo>
                    <a:pt x="0" y="9"/>
                  </a:lnTo>
                  <a:lnTo>
                    <a:pt x="4" y="19"/>
                  </a:lnTo>
                  <a:lnTo>
                    <a:pt x="22" y="1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2" name="Freeform 125"/>
          <p:cNvSpPr>
            <a:spLocks/>
          </p:cNvSpPr>
          <p:nvPr/>
        </p:nvSpPr>
        <p:spPr bwMode="auto">
          <a:xfrm>
            <a:off x="2120900" y="2251076"/>
            <a:ext cx="257175" cy="36513"/>
          </a:xfrm>
          <a:custGeom>
            <a:avLst/>
            <a:gdLst>
              <a:gd name="T0" fmla="*/ 162 w 162"/>
              <a:gd name="T1" fmla="*/ 23 h 23"/>
              <a:gd name="T2" fmla="*/ 162 w 162"/>
              <a:gd name="T3" fmla="*/ 3 h 23"/>
              <a:gd name="T4" fmla="*/ 0 w 162"/>
              <a:gd name="T5" fmla="*/ 0 h 23"/>
              <a:gd name="T6" fmla="*/ 0 w 162"/>
              <a:gd name="T7" fmla="*/ 20 h 23"/>
              <a:gd name="T8" fmla="*/ 162 w 162"/>
              <a:gd name="T9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2" h="23">
                <a:moveTo>
                  <a:pt x="162" y="23"/>
                </a:moveTo>
                <a:lnTo>
                  <a:pt x="162" y="3"/>
                </a:lnTo>
                <a:lnTo>
                  <a:pt x="0" y="0"/>
                </a:lnTo>
                <a:lnTo>
                  <a:pt x="0" y="20"/>
                </a:lnTo>
                <a:lnTo>
                  <a:pt x="162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3" name="Rectangle 126"/>
          <p:cNvSpPr>
            <a:spLocks noChangeArrowheads="1"/>
          </p:cNvSpPr>
          <p:nvPr/>
        </p:nvSpPr>
        <p:spPr bwMode="auto">
          <a:xfrm>
            <a:off x="1804988" y="2100263"/>
            <a:ext cx="331787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" name="Rectangle 127"/>
          <p:cNvSpPr>
            <a:spLocks noChangeArrowheads="1"/>
          </p:cNvSpPr>
          <p:nvPr/>
        </p:nvSpPr>
        <p:spPr bwMode="auto">
          <a:xfrm>
            <a:off x="1804988" y="2112963"/>
            <a:ext cx="1444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R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5" name="Rectangle 128"/>
          <p:cNvSpPr>
            <a:spLocks noChangeArrowheads="1"/>
          </p:cNvSpPr>
          <p:nvPr/>
        </p:nvSpPr>
        <p:spPr bwMode="auto">
          <a:xfrm>
            <a:off x="1990725" y="2263776"/>
            <a:ext cx="222250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</a:t>
            </a: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129"/>
          <p:cNvSpPr>
            <a:spLocks noChangeArrowheads="1"/>
          </p:cNvSpPr>
          <p:nvPr/>
        </p:nvSpPr>
        <p:spPr bwMode="auto">
          <a:xfrm>
            <a:off x="4678363" y="3233738"/>
            <a:ext cx="1535112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7" name="Rectangle 130"/>
          <p:cNvSpPr>
            <a:spLocks noChangeArrowheads="1"/>
          </p:cNvSpPr>
          <p:nvPr/>
        </p:nvSpPr>
        <p:spPr bwMode="auto">
          <a:xfrm>
            <a:off x="3828477" y="3155951"/>
            <a:ext cx="16227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 b="1" i="1" dirty="0" smtClean="0">
                <a:solidFill>
                  <a:srgbClr val="000000"/>
                </a:solidFill>
                <a:latin typeface="+mn-lt"/>
              </a:rPr>
              <a:t>Limited E</a:t>
            </a:r>
            <a:r>
              <a:rPr kumimoji="0" lang="fr-FR" sz="16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ndurance 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9" name="Rectangle 132"/>
          <p:cNvSpPr>
            <a:spLocks noChangeArrowheads="1"/>
          </p:cNvSpPr>
          <p:nvPr/>
        </p:nvSpPr>
        <p:spPr bwMode="auto">
          <a:xfrm>
            <a:off x="4678363" y="4329113"/>
            <a:ext cx="1646237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0" name="Rectangle 133"/>
          <p:cNvSpPr>
            <a:spLocks noChangeArrowheads="1"/>
          </p:cNvSpPr>
          <p:nvPr/>
        </p:nvSpPr>
        <p:spPr bwMode="auto">
          <a:xfrm>
            <a:off x="4873625" y="4344988"/>
            <a:ext cx="16906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1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Illimited</a:t>
            </a:r>
            <a:r>
              <a:rPr kumimoji="0" lang="fr-FR" sz="16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Endurance 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2" name="Rectangle 135"/>
          <p:cNvSpPr>
            <a:spLocks noChangeArrowheads="1"/>
          </p:cNvSpPr>
          <p:nvPr/>
        </p:nvSpPr>
        <p:spPr bwMode="auto">
          <a:xfrm>
            <a:off x="2247900" y="3168651"/>
            <a:ext cx="1095375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3" name="Rectangle 136"/>
          <p:cNvSpPr>
            <a:spLocks noChangeArrowheads="1"/>
          </p:cNvSpPr>
          <p:nvPr/>
        </p:nvSpPr>
        <p:spPr bwMode="auto">
          <a:xfrm>
            <a:off x="2239963" y="3167063"/>
            <a:ext cx="10604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1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Low</a:t>
            </a:r>
            <a:r>
              <a:rPr kumimoji="0" lang="fr-FR" sz="16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-cycle Fatigue</a:t>
            </a: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pSp>
        <p:nvGrpSpPr>
          <p:cNvPr id="55" name="Group 140"/>
          <p:cNvGrpSpPr>
            <a:grpSpLocks/>
          </p:cNvGrpSpPr>
          <p:nvPr/>
        </p:nvGrpSpPr>
        <p:grpSpPr bwMode="auto">
          <a:xfrm>
            <a:off x="2782888" y="2740026"/>
            <a:ext cx="198437" cy="382588"/>
            <a:chOff x="1753" y="1726"/>
            <a:chExt cx="125" cy="241"/>
          </a:xfrm>
        </p:grpSpPr>
        <p:sp>
          <p:nvSpPr>
            <p:cNvPr id="62" name="Freeform 138"/>
            <p:cNvSpPr>
              <a:spLocks/>
            </p:cNvSpPr>
            <p:nvPr/>
          </p:nvSpPr>
          <p:spPr bwMode="auto">
            <a:xfrm>
              <a:off x="1753" y="1783"/>
              <a:ext cx="102" cy="184"/>
            </a:xfrm>
            <a:custGeom>
              <a:avLst/>
              <a:gdLst>
                <a:gd name="T0" fmla="*/ 0 w 102"/>
                <a:gd name="T1" fmla="*/ 175 h 184"/>
                <a:gd name="T2" fmla="*/ 19 w 102"/>
                <a:gd name="T3" fmla="*/ 184 h 184"/>
                <a:gd name="T4" fmla="*/ 102 w 102"/>
                <a:gd name="T5" fmla="*/ 9 h 184"/>
                <a:gd name="T6" fmla="*/ 84 w 102"/>
                <a:gd name="T7" fmla="*/ 0 h 184"/>
                <a:gd name="T8" fmla="*/ 0 w 102"/>
                <a:gd name="T9" fmla="*/ 17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84">
                  <a:moveTo>
                    <a:pt x="0" y="175"/>
                  </a:moveTo>
                  <a:lnTo>
                    <a:pt x="19" y="184"/>
                  </a:lnTo>
                  <a:lnTo>
                    <a:pt x="102" y="9"/>
                  </a:lnTo>
                  <a:lnTo>
                    <a:pt x="84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139"/>
            <p:cNvSpPr>
              <a:spLocks/>
            </p:cNvSpPr>
            <p:nvPr/>
          </p:nvSpPr>
          <p:spPr bwMode="auto">
            <a:xfrm>
              <a:off x="1802" y="1726"/>
              <a:ext cx="76" cy="108"/>
            </a:xfrm>
            <a:custGeom>
              <a:avLst/>
              <a:gdLst>
                <a:gd name="T0" fmla="*/ 60 w 76"/>
                <a:gd name="T1" fmla="*/ 108 h 108"/>
                <a:gd name="T2" fmla="*/ 76 w 76"/>
                <a:gd name="T3" fmla="*/ 0 h 108"/>
                <a:gd name="T4" fmla="*/ 0 w 76"/>
                <a:gd name="T5" fmla="*/ 78 h 108"/>
                <a:gd name="T6" fmla="*/ 44 w 76"/>
                <a:gd name="T7" fmla="*/ 64 h 108"/>
                <a:gd name="T8" fmla="*/ 60 w 76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08">
                  <a:moveTo>
                    <a:pt x="60" y="108"/>
                  </a:moveTo>
                  <a:lnTo>
                    <a:pt x="76" y="0"/>
                  </a:lnTo>
                  <a:lnTo>
                    <a:pt x="0" y="78"/>
                  </a:lnTo>
                  <a:lnTo>
                    <a:pt x="44" y="64"/>
                  </a:lnTo>
                  <a:lnTo>
                    <a:pt x="60" y="1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56" name="Group 143"/>
          <p:cNvGrpSpPr>
            <a:grpSpLocks/>
          </p:cNvGrpSpPr>
          <p:nvPr/>
        </p:nvGrpSpPr>
        <p:grpSpPr bwMode="auto">
          <a:xfrm>
            <a:off x="3862388" y="3414713"/>
            <a:ext cx="709612" cy="569913"/>
            <a:chOff x="2433" y="2151"/>
            <a:chExt cx="447" cy="359"/>
          </a:xfrm>
        </p:grpSpPr>
        <p:sp>
          <p:nvSpPr>
            <p:cNvPr id="60" name="Freeform 141"/>
            <p:cNvSpPr>
              <a:spLocks/>
            </p:cNvSpPr>
            <p:nvPr/>
          </p:nvSpPr>
          <p:spPr bwMode="auto">
            <a:xfrm>
              <a:off x="2481" y="2151"/>
              <a:ext cx="399" cy="325"/>
            </a:xfrm>
            <a:custGeom>
              <a:avLst/>
              <a:gdLst>
                <a:gd name="T0" fmla="*/ 399 w 399"/>
                <a:gd name="T1" fmla="*/ 15 h 325"/>
                <a:gd name="T2" fmla="*/ 387 w 399"/>
                <a:gd name="T3" fmla="*/ 0 h 325"/>
                <a:gd name="T4" fmla="*/ 0 w 399"/>
                <a:gd name="T5" fmla="*/ 310 h 325"/>
                <a:gd name="T6" fmla="*/ 12 w 399"/>
                <a:gd name="T7" fmla="*/ 325 h 325"/>
                <a:gd name="T8" fmla="*/ 399 w 399"/>
                <a:gd name="T9" fmla="*/ 1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325">
                  <a:moveTo>
                    <a:pt x="399" y="15"/>
                  </a:moveTo>
                  <a:lnTo>
                    <a:pt x="387" y="0"/>
                  </a:lnTo>
                  <a:lnTo>
                    <a:pt x="0" y="310"/>
                  </a:lnTo>
                  <a:lnTo>
                    <a:pt x="12" y="325"/>
                  </a:lnTo>
                  <a:lnTo>
                    <a:pt x="399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142"/>
            <p:cNvSpPr>
              <a:spLocks/>
            </p:cNvSpPr>
            <p:nvPr/>
          </p:nvSpPr>
          <p:spPr bwMode="auto">
            <a:xfrm>
              <a:off x="2433" y="2419"/>
              <a:ext cx="102" cy="91"/>
            </a:xfrm>
            <a:custGeom>
              <a:avLst/>
              <a:gdLst>
                <a:gd name="T0" fmla="*/ 60 w 102"/>
                <a:gd name="T1" fmla="*/ 0 h 91"/>
                <a:gd name="T2" fmla="*/ 0 w 102"/>
                <a:gd name="T3" fmla="*/ 91 h 91"/>
                <a:gd name="T4" fmla="*/ 102 w 102"/>
                <a:gd name="T5" fmla="*/ 52 h 91"/>
                <a:gd name="T6" fmla="*/ 55 w 102"/>
                <a:gd name="T7" fmla="*/ 47 h 91"/>
                <a:gd name="T8" fmla="*/ 60 w 102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91">
                  <a:moveTo>
                    <a:pt x="60" y="0"/>
                  </a:moveTo>
                  <a:lnTo>
                    <a:pt x="0" y="91"/>
                  </a:lnTo>
                  <a:lnTo>
                    <a:pt x="102" y="52"/>
                  </a:lnTo>
                  <a:lnTo>
                    <a:pt x="55" y="47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57" name="Group 146"/>
          <p:cNvGrpSpPr>
            <a:grpSpLocks/>
          </p:cNvGrpSpPr>
          <p:nvPr/>
        </p:nvGrpSpPr>
        <p:grpSpPr bwMode="auto">
          <a:xfrm>
            <a:off x="5718175" y="4583113"/>
            <a:ext cx="1176337" cy="485775"/>
            <a:chOff x="3602" y="2887"/>
            <a:chExt cx="741" cy="306"/>
          </a:xfrm>
        </p:grpSpPr>
        <p:sp>
          <p:nvSpPr>
            <p:cNvPr id="58" name="Freeform 144"/>
            <p:cNvSpPr>
              <a:spLocks/>
            </p:cNvSpPr>
            <p:nvPr/>
          </p:nvSpPr>
          <p:spPr bwMode="auto">
            <a:xfrm>
              <a:off x="3602" y="2887"/>
              <a:ext cx="683" cy="289"/>
            </a:xfrm>
            <a:custGeom>
              <a:avLst/>
              <a:gdLst>
                <a:gd name="T0" fmla="*/ 8 w 683"/>
                <a:gd name="T1" fmla="*/ 0 h 289"/>
                <a:gd name="T2" fmla="*/ 0 w 683"/>
                <a:gd name="T3" fmla="*/ 19 h 289"/>
                <a:gd name="T4" fmla="*/ 675 w 683"/>
                <a:gd name="T5" fmla="*/ 289 h 289"/>
                <a:gd name="T6" fmla="*/ 683 w 683"/>
                <a:gd name="T7" fmla="*/ 270 h 289"/>
                <a:gd name="T8" fmla="*/ 8 w 683"/>
                <a:gd name="T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3" h="289">
                  <a:moveTo>
                    <a:pt x="8" y="0"/>
                  </a:moveTo>
                  <a:lnTo>
                    <a:pt x="0" y="19"/>
                  </a:lnTo>
                  <a:lnTo>
                    <a:pt x="675" y="289"/>
                  </a:lnTo>
                  <a:lnTo>
                    <a:pt x="683" y="27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145"/>
            <p:cNvSpPr>
              <a:spLocks/>
            </p:cNvSpPr>
            <p:nvPr/>
          </p:nvSpPr>
          <p:spPr bwMode="auto">
            <a:xfrm>
              <a:off x="4235" y="3123"/>
              <a:ext cx="108" cy="70"/>
            </a:xfrm>
            <a:custGeom>
              <a:avLst/>
              <a:gdLst>
                <a:gd name="T0" fmla="*/ 0 w 108"/>
                <a:gd name="T1" fmla="*/ 62 h 70"/>
                <a:gd name="T2" fmla="*/ 108 w 108"/>
                <a:gd name="T3" fmla="*/ 70 h 70"/>
                <a:gd name="T4" fmla="*/ 25 w 108"/>
                <a:gd name="T5" fmla="*/ 0 h 70"/>
                <a:gd name="T6" fmla="*/ 43 w 108"/>
                <a:gd name="T7" fmla="*/ 43 h 70"/>
                <a:gd name="T8" fmla="*/ 0 w 108"/>
                <a:gd name="T9" fmla="*/ 6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70">
                  <a:moveTo>
                    <a:pt x="0" y="62"/>
                  </a:moveTo>
                  <a:lnTo>
                    <a:pt x="108" y="70"/>
                  </a:lnTo>
                  <a:lnTo>
                    <a:pt x="25" y="0"/>
                  </a:lnTo>
                  <a:lnTo>
                    <a:pt x="43" y="43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52132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sma_ppt_masque_160526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ensma_ppt_masque_160526</Template>
  <TotalTime>5759</TotalTime>
  <Words>898</Words>
  <Application>Microsoft Office PowerPoint</Application>
  <PresentationFormat>Affichage à l'écran (4:3)</PresentationFormat>
  <Paragraphs>273</Paragraphs>
  <Slides>34</Slides>
  <Notes>1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34</vt:i4>
      </vt:variant>
    </vt:vector>
  </HeadingPairs>
  <TitlesOfParts>
    <vt:vector size="46" baseType="lpstr">
      <vt:lpstr>ＭＳ Ｐゴシック</vt:lpstr>
      <vt:lpstr>Arial</vt:lpstr>
      <vt:lpstr>Calibri</vt:lpstr>
      <vt:lpstr>Cambria Math</vt:lpstr>
      <vt:lpstr>Comic Sans MS</vt:lpstr>
      <vt:lpstr>Monotype Sorts</vt:lpstr>
      <vt:lpstr>Symbol</vt:lpstr>
      <vt:lpstr>Times New Roman</vt:lpstr>
      <vt:lpstr>ensma_ppt_masque_160526</vt:lpstr>
      <vt:lpstr>Document</vt:lpstr>
      <vt:lpstr>Équation</vt:lpstr>
      <vt:lpstr>KGPlot</vt:lpstr>
      <vt:lpstr>FATIGUE OF MATERIALS &amp; STRUCTURES</vt:lpstr>
      <vt:lpstr>HIGH CYCLE FATIGUE</vt:lpstr>
      <vt:lpstr>Loading</vt:lpstr>
      <vt:lpstr>Loading</vt:lpstr>
      <vt:lpstr>Testing Machines</vt:lpstr>
      <vt:lpstr>Methodology</vt:lpstr>
      <vt:lpstr>Isoprobability curves</vt:lpstr>
      <vt:lpstr>Wöhler Diagram</vt:lpstr>
      <vt:lpstr>Endurance diagram</vt:lpstr>
      <vt:lpstr>Arbitrary fatigue limit</vt:lpstr>
      <vt:lpstr>Limited Endurance</vt:lpstr>
      <vt:lpstr>-N curve</vt:lpstr>
      <vt:lpstr>-N curve</vt:lpstr>
      <vt:lpstr>Influence of Mean Stress</vt:lpstr>
      <vt:lpstr>Influence of Mean Stress</vt:lpstr>
      <vt:lpstr>Influence of Mean Stress</vt:lpstr>
      <vt:lpstr>Haigh Diagram</vt:lpstr>
      <vt:lpstr>Influence of mean stress</vt:lpstr>
      <vt:lpstr>Goodman-Smith Diagram</vt:lpstr>
      <vt:lpstr>Ros diagram</vt:lpstr>
      <vt:lpstr>Example: Goodman-Smith</vt:lpstr>
      <vt:lpstr>Example: Haigh diagram</vt:lpstr>
      <vt:lpstr>Influence of loading mode</vt:lpstr>
      <vt:lpstr>Scale effect</vt:lpstr>
      <vt:lpstr>Scale effect: stress gradient</vt:lpstr>
      <vt:lpstr>Scale effect: probabilistic aspect</vt:lpstr>
      <vt:lpstr>Influence of surface finishing</vt:lpstr>
      <vt:lpstr>Influence of surface finishing</vt:lpstr>
      <vt:lpstr>Residual stresses</vt:lpstr>
      <vt:lpstr>Residual stresses near a stress concentrator</vt:lpstr>
      <vt:lpstr>Residual stresses induced by machining</vt:lpstr>
      <vt:lpstr>Burnishing</vt:lpstr>
      <vt:lpstr>Expanded holes</vt:lpstr>
      <vt:lpstr>Influence of environment</vt:lpstr>
    </vt:vector>
  </TitlesOfParts>
  <Company>ENSMA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Comité Technique d’Etablissement  31 mai 2016</dc:title>
  <dc:creator>BERNARDI Laetitia</dc:creator>
  <cp:lastModifiedBy>HENAFF Gilbert</cp:lastModifiedBy>
  <cp:revision>200</cp:revision>
  <cp:lastPrinted>2016-10-06T19:38:45Z</cp:lastPrinted>
  <dcterms:created xsi:type="dcterms:W3CDTF">2016-05-27T10:09:45Z</dcterms:created>
  <dcterms:modified xsi:type="dcterms:W3CDTF">2018-02-15T16:42:27Z</dcterms:modified>
</cp:coreProperties>
</file>